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handoutMasterIdLst>
    <p:handoutMasterId r:id="rId48"/>
  </p:handoutMasterIdLst>
  <p:sldIdLst>
    <p:sldId id="406" r:id="rId5"/>
    <p:sldId id="300" r:id="rId6"/>
    <p:sldId id="443" r:id="rId7"/>
    <p:sldId id="442" r:id="rId8"/>
    <p:sldId id="408" r:id="rId9"/>
    <p:sldId id="416" r:id="rId10"/>
    <p:sldId id="441" r:id="rId11"/>
    <p:sldId id="409" r:id="rId12"/>
    <p:sldId id="417" r:id="rId13"/>
    <p:sldId id="414" r:id="rId14"/>
    <p:sldId id="444" r:id="rId15"/>
    <p:sldId id="418" r:id="rId16"/>
    <p:sldId id="420" r:id="rId17"/>
    <p:sldId id="421" r:id="rId18"/>
    <p:sldId id="422" r:id="rId19"/>
    <p:sldId id="423" r:id="rId20"/>
    <p:sldId id="315" r:id="rId21"/>
    <p:sldId id="432" r:id="rId22"/>
    <p:sldId id="328" r:id="rId23"/>
    <p:sldId id="301" r:id="rId24"/>
    <p:sldId id="302" r:id="rId25"/>
    <p:sldId id="303" r:id="rId26"/>
    <p:sldId id="264" r:id="rId27"/>
    <p:sldId id="260" r:id="rId28"/>
    <p:sldId id="294" r:id="rId29"/>
    <p:sldId id="258" r:id="rId30"/>
    <p:sldId id="259" r:id="rId31"/>
    <p:sldId id="433" r:id="rId32"/>
    <p:sldId id="267" r:id="rId33"/>
    <p:sldId id="268" r:id="rId34"/>
    <p:sldId id="285" r:id="rId35"/>
    <p:sldId id="436" r:id="rId36"/>
    <p:sldId id="426" r:id="rId37"/>
    <p:sldId id="425" r:id="rId38"/>
    <p:sldId id="427" r:id="rId39"/>
    <p:sldId id="437" r:id="rId40"/>
    <p:sldId id="438" r:id="rId41"/>
    <p:sldId id="381" r:id="rId42"/>
    <p:sldId id="380" r:id="rId43"/>
    <p:sldId id="439" r:id="rId44"/>
    <p:sldId id="440" r:id="rId45"/>
    <p:sldId id="428" r:id="rId46"/>
  </p:sldIdLst>
  <p:sldSz cx="9144000" cy="5143500" type="screen16x9"/>
  <p:notesSz cx="6985000" cy="92837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3">
          <p15:clr>
            <a:srgbClr val="A4A3A4"/>
          </p15:clr>
        </p15:guide>
        <p15:guide id="2" orient="horz" pos="389">
          <p15:clr>
            <a:srgbClr val="A4A3A4"/>
          </p15:clr>
        </p15:guide>
        <p15:guide id="3" orient="horz" pos="2918">
          <p15:clr>
            <a:srgbClr val="A4A3A4"/>
          </p15:clr>
        </p15:guide>
        <p15:guide id="4" orient="horz" pos="877">
          <p15:clr>
            <a:srgbClr val="A4A3A4"/>
          </p15:clr>
        </p15:guide>
        <p15:guide id="5" orient="horz" pos="679">
          <p15:clr>
            <a:srgbClr val="A4A3A4"/>
          </p15:clr>
        </p15:guide>
        <p15:guide id="6" pos="278">
          <p15:clr>
            <a:srgbClr val="A4A3A4"/>
          </p15:clr>
        </p15:guide>
        <p15:guide id="7" pos="5207">
          <p15:clr>
            <a:srgbClr val="A4A3A4"/>
          </p15:clr>
        </p15:guide>
        <p15:guide id="8" pos="5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1266"/>
    <a:srgbClr val="30A29D"/>
    <a:srgbClr val="358AA1"/>
    <a:srgbClr val="40C7C0"/>
    <a:srgbClr val="FFFFFF"/>
    <a:srgbClr val="9B1889"/>
    <a:srgbClr val="AD8CA5"/>
    <a:srgbClr val="91DFDB"/>
    <a:srgbClr val="F0AB00"/>
    <a:srgbClr val="2A6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FD7B0-7DEC-4FD9-804F-005D5D7966FC}" v="12" dt="2024-04-10T19:44:12.904"/>
    <p1510:client id="{6E48E1A4-FC88-4FFF-9206-A6C42F4A3AB2}" v="5" dt="2024-04-11T12:31:04.352"/>
    <p1510:client id="{BD1F26DF-4443-49E9-F5A9-D2A505631C9F}" v="38" dt="2024-04-11T15:36:26.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60" y="60"/>
      </p:cViewPr>
      <p:guideLst>
        <p:guide orient="horz" pos="463"/>
        <p:guide orient="horz" pos="389"/>
        <p:guide orient="horz" pos="2918"/>
        <p:guide orient="horz" pos="877"/>
        <p:guide orient="horz" pos="679"/>
        <p:guide pos="278"/>
        <p:guide pos="5207"/>
        <p:guide pos="5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6087"/>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6087"/>
          </a:xfrm>
          <a:prstGeom prst="rect">
            <a:avLst/>
          </a:prstGeom>
        </p:spPr>
        <p:txBody>
          <a:bodyPr vert="horz" lIns="91221" tIns="45610" rIns="91221" bIns="45610" rtlCol="0"/>
          <a:lstStyle>
            <a:lvl1pPr algn="r">
              <a:defRPr sz="1200"/>
            </a:lvl1pPr>
          </a:lstStyle>
          <a:p>
            <a:fld id="{E27BF414-0B1F-400F-8A15-7AE16785E98A}" type="datetimeFigureOut">
              <a:rPr lang="en-US" smtClean="0"/>
              <a:t>4/26/2024</a:t>
            </a:fld>
            <a:endParaRPr lang="en-US"/>
          </a:p>
        </p:txBody>
      </p:sp>
      <p:sp>
        <p:nvSpPr>
          <p:cNvPr id="4" name="Footer Placeholder 3"/>
          <p:cNvSpPr>
            <a:spLocks noGrp="1"/>
          </p:cNvSpPr>
          <p:nvPr>
            <p:ph type="ftr" sz="quarter" idx="2"/>
          </p:nvPr>
        </p:nvSpPr>
        <p:spPr>
          <a:xfrm>
            <a:off x="1" y="8817613"/>
            <a:ext cx="3027466" cy="466087"/>
          </a:xfrm>
          <a:prstGeom prst="rect">
            <a:avLst/>
          </a:prstGeom>
        </p:spPr>
        <p:txBody>
          <a:bodyPr vert="horz" lIns="91221" tIns="45610" rIns="91221" bIns="4561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613"/>
            <a:ext cx="3027466" cy="466087"/>
          </a:xfrm>
          <a:prstGeom prst="rect">
            <a:avLst/>
          </a:prstGeom>
        </p:spPr>
        <p:txBody>
          <a:bodyPr vert="horz" lIns="91221" tIns="45610" rIns="91221" bIns="45610" rtlCol="0" anchor="b"/>
          <a:lstStyle>
            <a:lvl1pPr algn="r">
              <a:defRPr sz="1200"/>
            </a:lvl1pPr>
          </a:lstStyle>
          <a:p>
            <a:fld id="{AF72ED33-B9F0-45BD-B441-96FAE807A2FE}" type="slidenum">
              <a:rPr lang="en-US" smtClean="0"/>
              <a:t>‹#›</a:t>
            </a:fld>
            <a:endParaRPr lang="en-US"/>
          </a:p>
        </p:txBody>
      </p:sp>
    </p:spTree>
    <p:extLst>
      <p:ext uri="{BB962C8B-B14F-4D97-AF65-F5344CB8AC3E}">
        <p14:creationId xmlns:p14="http://schemas.microsoft.com/office/powerpoint/2010/main" val="458886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729" cy="463868"/>
          </a:xfrm>
          <a:prstGeom prst="rect">
            <a:avLst/>
          </a:prstGeom>
        </p:spPr>
        <p:txBody>
          <a:bodyPr vert="horz" lIns="91073" tIns="45536" rIns="91073" bIns="45536" rtlCol="0"/>
          <a:lstStyle>
            <a:lvl1pPr algn="l">
              <a:defRPr sz="1200"/>
            </a:lvl1pPr>
          </a:lstStyle>
          <a:p>
            <a:endParaRPr lang="en-US"/>
          </a:p>
        </p:txBody>
      </p:sp>
      <p:sp>
        <p:nvSpPr>
          <p:cNvPr id="3" name="Date Placeholder 2"/>
          <p:cNvSpPr>
            <a:spLocks noGrp="1"/>
          </p:cNvSpPr>
          <p:nvPr>
            <p:ph type="dt" idx="1"/>
          </p:nvPr>
        </p:nvSpPr>
        <p:spPr>
          <a:xfrm>
            <a:off x="3956694" y="1"/>
            <a:ext cx="3026729" cy="463868"/>
          </a:xfrm>
          <a:prstGeom prst="rect">
            <a:avLst/>
          </a:prstGeom>
        </p:spPr>
        <p:txBody>
          <a:bodyPr vert="horz" lIns="91073" tIns="45536" rIns="91073" bIns="45536" rtlCol="0"/>
          <a:lstStyle>
            <a:lvl1pPr algn="r">
              <a:defRPr sz="1200"/>
            </a:lvl1pPr>
          </a:lstStyle>
          <a:p>
            <a:fld id="{4B686220-F023-4D01-971B-12653C0CA520}" type="datetimeFigureOut">
              <a:rPr lang="en-US" smtClean="0"/>
              <a:t>4/26/2024</a:t>
            </a:fld>
            <a:endParaRPr lang="en-US"/>
          </a:p>
        </p:txBody>
      </p:sp>
      <p:sp>
        <p:nvSpPr>
          <p:cNvPr id="4" name="Slide Image Placeholder 3"/>
          <p:cNvSpPr>
            <a:spLocks noGrp="1" noRot="1" noChangeAspect="1"/>
          </p:cNvSpPr>
          <p:nvPr>
            <p:ph type="sldImg" idx="2"/>
          </p:nvPr>
        </p:nvSpPr>
        <p:spPr>
          <a:xfrm>
            <a:off x="398463" y="695325"/>
            <a:ext cx="6188075" cy="3481388"/>
          </a:xfrm>
          <a:prstGeom prst="rect">
            <a:avLst/>
          </a:prstGeom>
          <a:noFill/>
          <a:ln w="12700">
            <a:solidFill>
              <a:prstClr val="black"/>
            </a:solidFill>
          </a:ln>
        </p:spPr>
        <p:txBody>
          <a:bodyPr vert="horz" lIns="91073" tIns="45536" rIns="91073" bIns="45536" rtlCol="0" anchor="ctr"/>
          <a:lstStyle/>
          <a:p>
            <a:endParaRPr lang="en-US"/>
          </a:p>
        </p:txBody>
      </p:sp>
      <p:sp>
        <p:nvSpPr>
          <p:cNvPr id="5" name="Notes Placeholder 4"/>
          <p:cNvSpPr>
            <a:spLocks noGrp="1"/>
          </p:cNvSpPr>
          <p:nvPr>
            <p:ph type="body" sz="quarter" idx="3"/>
          </p:nvPr>
        </p:nvSpPr>
        <p:spPr>
          <a:xfrm>
            <a:off x="697869" y="4409125"/>
            <a:ext cx="5589263" cy="4177982"/>
          </a:xfrm>
          <a:prstGeom prst="rect">
            <a:avLst/>
          </a:prstGeom>
        </p:spPr>
        <p:txBody>
          <a:bodyPr vert="horz" lIns="91073" tIns="45536" rIns="91073" bIns="455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8249"/>
            <a:ext cx="3026729" cy="463868"/>
          </a:xfrm>
          <a:prstGeom prst="rect">
            <a:avLst/>
          </a:prstGeom>
        </p:spPr>
        <p:txBody>
          <a:bodyPr vert="horz" lIns="91073" tIns="45536" rIns="91073" bIns="45536" rtlCol="0" anchor="b"/>
          <a:lstStyle>
            <a:lvl1pPr algn="l">
              <a:defRPr sz="1200"/>
            </a:lvl1pPr>
          </a:lstStyle>
          <a:p>
            <a:endParaRPr lang="en-US"/>
          </a:p>
        </p:txBody>
      </p:sp>
      <p:sp>
        <p:nvSpPr>
          <p:cNvPr id="7" name="Slide Number Placeholder 6"/>
          <p:cNvSpPr>
            <a:spLocks noGrp="1"/>
          </p:cNvSpPr>
          <p:nvPr>
            <p:ph type="sldNum" sz="quarter" idx="5"/>
          </p:nvPr>
        </p:nvSpPr>
        <p:spPr>
          <a:xfrm>
            <a:off x="3956694" y="8818249"/>
            <a:ext cx="3026729" cy="463868"/>
          </a:xfrm>
          <a:prstGeom prst="rect">
            <a:avLst/>
          </a:prstGeom>
        </p:spPr>
        <p:txBody>
          <a:bodyPr vert="horz" lIns="91073" tIns="45536" rIns="91073" bIns="45536" rtlCol="0" anchor="b"/>
          <a:lstStyle>
            <a:lvl1pPr algn="r">
              <a:defRPr sz="1200"/>
            </a:lvl1pPr>
          </a:lstStyle>
          <a:p>
            <a:fld id="{7D1A9492-0E15-423C-9340-C142BD7BDB7D}" type="slidenum">
              <a:rPr lang="en-US" smtClean="0"/>
              <a:t>‹#›</a:t>
            </a:fld>
            <a:endParaRPr lang="en-US"/>
          </a:p>
        </p:txBody>
      </p:sp>
    </p:spTree>
    <p:extLst>
      <p:ext uri="{BB962C8B-B14F-4D97-AF65-F5344CB8AC3E}">
        <p14:creationId xmlns:p14="http://schemas.microsoft.com/office/powerpoint/2010/main" val="1404439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557F8D-41A5-3C4A-A462-FE7C10BECEC1}" type="slidenum">
              <a:rPr lang="en-US" smtClean="0"/>
              <a:t>1</a:t>
            </a:fld>
            <a:endParaRPr lang="en-US"/>
          </a:p>
        </p:txBody>
      </p:sp>
    </p:spTree>
    <p:extLst>
      <p:ext uri="{BB962C8B-B14F-4D97-AF65-F5344CB8AC3E}">
        <p14:creationId xmlns:p14="http://schemas.microsoft.com/office/powerpoint/2010/main" val="2819978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557F8D-41A5-3C4A-A462-FE7C10BECEC1}" type="slidenum">
              <a:rPr lang="en-US" smtClean="0"/>
              <a:t>15</a:t>
            </a:fld>
            <a:endParaRPr lang="en-US"/>
          </a:p>
        </p:txBody>
      </p:sp>
    </p:spTree>
    <p:extLst>
      <p:ext uri="{BB962C8B-B14F-4D97-AF65-F5344CB8AC3E}">
        <p14:creationId xmlns:p14="http://schemas.microsoft.com/office/powerpoint/2010/main" val="110907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A3FB57A-7DF3-2CCC-D9E9-2F11666EA2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F850A8B6-04A7-CFFB-3995-131DAA1FA3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8337F44-9D4F-BF74-11FC-07058A12B9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41014A76-06D5-C77F-2D3A-B1BEF3F15F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24EF8DA9-F9A4-0A12-456F-8C3D68BE99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254A93-EE93-4D62-A2E7-351D40956FFF}" type="slidenum">
              <a:rPr lang="en-US" altLang="en-US"/>
              <a:pPr>
                <a:spcBef>
                  <a:spcPct val="0"/>
                </a:spcBef>
              </a:pPr>
              <a:t>24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5747DCC-1BAE-C2FF-35CF-DBBB5F0393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56EC576-FF37-6896-22CB-FBC67925C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a:extLst>
              <a:ext uri="{FF2B5EF4-FFF2-40B4-BE49-F238E27FC236}">
                <a16:creationId xmlns:a16="http://schemas.microsoft.com/office/drawing/2014/main" id="{796D5C96-B286-0361-9440-6498BB7922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6CA031-2E5A-435F-A918-869F02B6D70B}" type="slidenum">
              <a:rPr lang="en-US" altLang="en-US"/>
              <a:pPr>
                <a:spcBef>
                  <a:spcPct val="0"/>
                </a:spcBef>
              </a:pPr>
              <a:t>26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FE182B8-29B0-121C-C2F2-1E33C65709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8AE390A1-B4BB-8886-5F4B-A16BFC6A39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a:extLst>
              <a:ext uri="{FF2B5EF4-FFF2-40B4-BE49-F238E27FC236}">
                <a16:creationId xmlns:a16="http://schemas.microsoft.com/office/drawing/2014/main" id="{839C2285-8141-81E4-33B1-6F9910755A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5D2CD8-A76C-4F99-81D9-512552D9D7EC}" type="slidenum">
              <a:rPr lang="en-US" altLang="en-US"/>
              <a:pPr>
                <a:spcBef>
                  <a:spcPct val="0"/>
                </a:spcBef>
              </a:pPr>
              <a:t>27</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56AD4F0-C31C-3B68-B2BC-69EFA4808B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a:extLst>
              <a:ext uri="{FF2B5EF4-FFF2-40B4-BE49-F238E27FC236}">
                <a16:creationId xmlns:a16="http://schemas.microsoft.com/office/drawing/2014/main" id="{A927C356-BEBF-3371-6F4D-99E505D2F3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100C4CB-E92A-49DC-60D3-13F10B6B29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5CB0F6E1-C85E-A839-F3E7-3166503D56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557F8D-41A5-3C4A-A462-FE7C10BECEC1}" type="slidenum">
              <a:rPr lang="en-US" smtClean="0"/>
              <a:t>33</a:t>
            </a:fld>
            <a:endParaRPr lang="en-US"/>
          </a:p>
        </p:txBody>
      </p:sp>
    </p:spTree>
    <p:extLst>
      <p:ext uri="{BB962C8B-B14F-4D97-AF65-F5344CB8AC3E}">
        <p14:creationId xmlns:p14="http://schemas.microsoft.com/office/powerpoint/2010/main" val="2946511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557F8D-41A5-3C4A-A462-FE7C10BECEC1}" type="slidenum">
              <a:rPr lang="en-US" smtClean="0"/>
              <a:t>34</a:t>
            </a:fld>
            <a:endParaRPr lang="en-US"/>
          </a:p>
        </p:txBody>
      </p:sp>
    </p:spTree>
    <p:extLst>
      <p:ext uri="{BB962C8B-B14F-4D97-AF65-F5344CB8AC3E}">
        <p14:creationId xmlns:p14="http://schemas.microsoft.com/office/powerpoint/2010/main" val="2686509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557F8D-41A5-3C4A-A462-FE7C10BECEC1}" type="slidenum">
              <a:rPr lang="en-US" smtClean="0"/>
              <a:t>35</a:t>
            </a:fld>
            <a:endParaRPr lang="en-US"/>
          </a:p>
        </p:txBody>
      </p:sp>
    </p:spTree>
    <p:extLst>
      <p:ext uri="{BB962C8B-B14F-4D97-AF65-F5344CB8AC3E}">
        <p14:creationId xmlns:p14="http://schemas.microsoft.com/office/powerpoint/2010/main" val="94928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685128C-5D7E-47FF-530D-E248AC3398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1AF50F9-745C-2EEB-F222-2F7612DB6F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rPr>
              <a:t>Image from http://hoosonline.virginia.edu/atf/cf/%7B70FAD66E-5F73-4C66-8853-9FDE107C1B85%7D/Chaton-Turner.gif</a:t>
            </a:r>
          </a:p>
        </p:txBody>
      </p:sp>
      <p:sp>
        <p:nvSpPr>
          <p:cNvPr id="39940" name="Header Placeholder 3">
            <a:extLst>
              <a:ext uri="{FF2B5EF4-FFF2-40B4-BE49-F238E27FC236}">
                <a16:creationId xmlns:a16="http://schemas.microsoft.com/office/drawing/2014/main" id="{6D819795-DFC6-3DC7-2E79-C57B5D56341E}"/>
              </a:ext>
            </a:extLst>
          </p:cNvPr>
          <p:cNvSpPr>
            <a:spLocks noGrp="1"/>
          </p:cNvSpPr>
          <p:nvPr>
            <p:ph type="hdr" sz="quarter"/>
          </p:nvPr>
        </p:nvSpPr>
        <p:spPr/>
        <p:txBody>
          <a:bodyPr/>
          <a:lstStyle>
            <a:lvl1pPr eaLnBrk="0" hangingPunct="0">
              <a:defRPr sz="3200">
                <a:solidFill>
                  <a:schemeClr val="tx1"/>
                </a:solidFill>
                <a:latin typeface="Arial" pitchFamily="34" charset="0"/>
              </a:defRPr>
            </a:lvl1pPr>
            <a:lvl2pPr marL="742853" indent="-285713" eaLnBrk="0" hangingPunct="0">
              <a:defRPr sz="3200">
                <a:solidFill>
                  <a:schemeClr val="tx1"/>
                </a:solidFill>
                <a:latin typeface="Arial" pitchFamily="34" charset="0"/>
              </a:defRPr>
            </a:lvl2pPr>
            <a:lvl3pPr marL="1142852" indent="-228570" eaLnBrk="0" hangingPunct="0">
              <a:defRPr sz="3200">
                <a:solidFill>
                  <a:schemeClr val="tx1"/>
                </a:solidFill>
                <a:latin typeface="Arial" pitchFamily="34" charset="0"/>
              </a:defRPr>
            </a:lvl3pPr>
            <a:lvl4pPr marL="1599993" indent="-228570" eaLnBrk="0" hangingPunct="0">
              <a:defRPr sz="3200">
                <a:solidFill>
                  <a:schemeClr val="tx1"/>
                </a:solidFill>
                <a:latin typeface="Arial" pitchFamily="34" charset="0"/>
              </a:defRPr>
            </a:lvl4pPr>
            <a:lvl5pPr marL="2057133" indent="-228570" eaLnBrk="0" hangingPunct="0">
              <a:defRPr sz="3200">
                <a:solidFill>
                  <a:schemeClr val="tx1"/>
                </a:solidFill>
                <a:latin typeface="Arial" pitchFamily="34" charset="0"/>
              </a:defRPr>
            </a:lvl5pPr>
            <a:lvl6pPr marL="2514275" indent="-228570" eaLnBrk="0" fontAlgn="base" hangingPunct="0">
              <a:spcBef>
                <a:spcPct val="0"/>
              </a:spcBef>
              <a:spcAft>
                <a:spcPct val="0"/>
              </a:spcAft>
              <a:defRPr sz="3200">
                <a:solidFill>
                  <a:schemeClr val="tx1"/>
                </a:solidFill>
                <a:latin typeface="Arial" pitchFamily="34" charset="0"/>
              </a:defRPr>
            </a:lvl6pPr>
            <a:lvl7pPr marL="2971415" indent="-228570" eaLnBrk="0" fontAlgn="base" hangingPunct="0">
              <a:spcBef>
                <a:spcPct val="0"/>
              </a:spcBef>
              <a:spcAft>
                <a:spcPct val="0"/>
              </a:spcAft>
              <a:defRPr sz="3200">
                <a:solidFill>
                  <a:schemeClr val="tx1"/>
                </a:solidFill>
                <a:latin typeface="Arial" pitchFamily="34" charset="0"/>
              </a:defRPr>
            </a:lvl7pPr>
            <a:lvl8pPr marL="3428556" indent="-228570" eaLnBrk="0" fontAlgn="base" hangingPunct="0">
              <a:spcBef>
                <a:spcPct val="0"/>
              </a:spcBef>
              <a:spcAft>
                <a:spcPct val="0"/>
              </a:spcAft>
              <a:defRPr sz="3200">
                <a:solidFill>
                  <a:schemeClr val="tx1"/>
                </a:solidFill>
                <a:latin typeface="Arial" pitchFamily="34" charset="0"/>
              </a:defRPr>
            </a:lvl8pPr>
            <a:lvl9pPr marL="3885696" indent="-228570" eaLnBrk="0" fontAlgn="base" hangingPunct="0">
              <a:spcBef>
                <a:spcPct val="0"/>
              </a:spcBef>
              <a:spcAft>
                <a:spcPct val="0"/>
              </a:spcAft>
              <a:defRPr sz="3200">
                <a:solidFill>
                  <a:schemeClr val="tx1"/>
                </a:solidFill>
                <a:latin typeface="Arial" pitchFamily="34" charset="0"/>
              </a:defRPr>
            </a:lvl9pPr>
          </a:lstStyle>
          <a:p>
            <a:pPr eaLnBrk="1" hangingPunct="1">
              <a:defRPr/>
            </a:pPr>
            <a:r>
              <a:rPr lang="en-US" sz="1200"/>
              <a:t>Presentation Information</a:t>
            </a:r>
          </a:p>
        </p:txBody>
      </p:sp>
      <p:sp>
        <p:nvSpPr>
          <p:cNvPr id="39941" name="Footer Placeholder 4">
            <a:extLst>
              <a:ext uri="{FF2B5EF4-FFF2-40B4-BE49-F238E27FC236}">
                <a16:creationId xmlns:a16="http://schemas.microsoft.com/office/drawing/2014/main" id="{A7508DC1-4825-24EE-87BF-FF97B778FA04}"/>
              </a:ext>
            </a:extLst>
          </p:cNvPr>
          <p:cNvSpPr>
            <a:spLocks noGrp="1"/>
          </p:cNvSpPr>
          <p:nvPr>
            <p:ph type="ftr" sz="quarter" idx="4"/>
          </p:nvPr>
        </p:nvSpPr>
        <p:spPr/>
        <p:txBody>
          <a:bodyPr/>
          <a:lstStyle>
            <a:lvl1pPr eaLnBrk="0" hangingPunct="0">
              <a:defRPr sz="3200">
                <a:solidFill>
                  <a:schemeClr val="tx1"/>
                </a:solidFill>
                <a:latin typeface="Arial" pitchFamily="34" charset="0"/>
              </a:defRPr>
            </a:lvl1pPr>
            <a:lvl2pPr marL="742853" indent="-285713" eaLnBrk="0" hangingPunct="0">
              <a:defRPr sz="3200">
                <a:solidFill>
                  <a:schemeClr val="tx1"/>
                </a:solidFill>
                <a:latin typeface="Arial" pitchFamily="34" charset="0"/>
              </a:defRPr>
            </a:lvl2pPr>
            <a:lvl3pPr marL="1142852" indent="-228570" eaLnBrk="0" hangingPunct="0">
              <a:defRPr sz="3200">
                <a:solidFill>
                  <a:schemeClr val="tx1"/>
                </a:solidFill>
                <a:latin typeface="Arial" pitchFamily="34" charset="0"/>
              </a:defRPr>
            </a:lvl3pPr>
            <a:lvl4pPr marL="1599993" indent="-228570" eaLnBrk="0" hangingPunct="0">
              <a:defRPr sz="3200">
                <a:solidFill>
                  <a:schemeClr val="tx1"/>
                </a:solidFill>
                <a:latin typeface="Arial" pitchFamily="34" charset="0"/>
              </a:defRPr>
            </a:lvl4pPr>
            <a:lvl5pPr marL="2057133" indent="-228570" eaLnBrk="0" hangingPunct="0">
              <a:defRPr sz="3200">
                <a:solidFill>
                  <a:schemeClr val="tx1"/>
                </a:solidFill>
                <a:latin typeface="Arial" pitchFamily="34" charset="0"/>
              </a:defRPr>
            </a:lvl5pPr>
            <a:lvl6pPr marL="2514275" indent="-228570" eaLnBrk="0" fontAlgn="base" hangingPunct="0">
              <a:spcBef>
                <a:spcPct val="0"/>
              </a:spcBef>
              <a:spcAft>
                <a:spcPct val="0"/>
              </a:spcAft>
              <a:defRPr sz="3200">
                <a:solidFill>
                  <a:schemeClr val="tx1"/>
                </a:solidFill>
                <a:latin typeface="Arial" pitchFamily="34" charset="0"/>
              </a:defRPr>
            </a:lvl6pPr>
            <a:lvl7pPr marL="2971415" indent="-228570" eaLnBrk="0" fontAlgn="base" hangingPunct="0">
              <a:spcBef>
                <a:spcPct val="0"/>
              </a:spcBef>
              <a:spcAft>
                <a:spcPct val="0"/>
              </a:spcAft>
              <a:defRPr sz="3200">
                <a:solidFill>
                  <a:schemeClr val="tx1"/>
                </a:solidFill>
                <a:latin typeface="Arial" pitchFamily="34" charset="0"/>
              </a:defRPr>
            </a:lvl7pPr>
            <a:lvl8pPr marL="3428556" indent="-228570" eaLnBrk="0" fontAlgn="base" hangingPunct="0">
              <a:spcBef>
                <a:spcPct val="0"/>
              </a:spcBef>
              <a:spcAft>
                <a:spcPct val="0"/>
              </a:spcAft>
              <a:defRPr sz="3200">
                <a:solidFill>
                  <a:schemeClr val="tx1"/>
                </a:solidFill>
                <a:latin typeface="Arial" pitchFamily="34" charset="0"/>
              </a:defRPr>
            </a:lvl8pPr>
            <a:lvl9pPr marL="3885696" indent="-228570" eaLnBrk="0" fontAlgn="base" hangingPunct="0">
              <a:spcBef>
                <a:spcPct val="0"/>
              </a:spcBef>
              <a:spcAft>
                <a:spcPct val="0"/>
              </a:spcAft>
              <a:defRPr sz="3200">
                <a:solidFill>
                  <a:schemeClr val="tx1"/>
                </a:solidFill>
                <a:latin typeface="Arial" pitchFamily="34" charset="0"/>
              </a:defRPr>
            </a:lvl9pPr>
          </a:lstStyle>
          <a:p>
            <a:pPr eaLnBrk="1" hangingPunct="1">
              <a:defRPr/>
            </a:pPr>
            <a:r>
              <a:rPr lang="en-US" sz="1200"/>
              <a:t>CONFIDENTIAL</a:t>
            </a:r>
          </a:p>
        </p:txBody>
      </p:sp>
      <p:sp>
        <p:nvSpPr>
          <p:cNvPr id="19462" name="Slide Number Placeholder 5">
            <a:extLst>
              <a:ext uri="{FF2B5EF4-FFF2-40B4-BE49-F238E27FC236}">
                <a16:creationId xmlns:a16="http://schemas.microsoft.com/office/drawing/2014/main" id="{3AA8833B-A4DA-AA65-FCB4-F86EB10FDB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41FA69-3D8B-45EE-A522-6832C42D0600}"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1A9492-0E15-423C-9340-C142BD7BDB7D}" type="slidenum">
              <a:rPr lang="en-US" smtClean="0"/>
              <a:t>38</a:t>
            </a:fld>
            <a:endParaRPr lang="en-US"/>
          </a:p>
        </p:txBody>
      </p:sp>
    </p:spTree>
    <p:extLst>
      <p:ext uri="{BB962C8B-B14F-4D97-AF65-F5344CB8AC3E}">
        <p14:creationId xmlns:p14="http://schemas.microsoft.com/office/powerpoint/2010/main" val="3566324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1A9492-0E15-423C-9340-C142BD7BDB7D}" type="slidenum">
              <a:rPr lang="en-US" smtClean="0"/>
              <a:t>39</a:t>
            </a:fld>
            <a:endParaRPr lang="en-US"/>
          </a:p>
        </p:txBody>
      </p:sp>
    </p:spTree>
    <p:extLst>
      <p:ext uri="{BB962C8B-B14F-4D97-AF65-F5344CB8AC3E}">
        <p14:creationId xmlns:p14="http://schemas.microsoft.com/office/powerpoint/2010/main" val="2476286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406400" y="696913"/>
            <a:ext cx="6197600" cy="348615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ヒラギノ角ゴ Pro W3" charset="-128"/>
              </a:defRPr>
            </a:lvl1pPr>
            <a:lvl2pPr marL="748347" indent="-288194" eaLnBrk="0" hangingPunct="0">
              <a:spcBef>
                <a:spcPct val="30000"/>
              </a:spcBef>
              <a:defRPr sz="1200">
                <a:solidFill>
                  <a:schemeClr val="tx1"/>
                </a:solidFill>
                <a:latin typeface="Arial" pitchFamily="34" charset="0"/>
                <a:ea typeface="ヒラギノ角ゴ Pro W3" charset="-128"/>
              </a:defRPr>
            </a:lvl2pPr>
            <a:lvl3pPr marL="1152773" indent="-229282" eaLnBrk="0" hangingPunct="0">
              <a:spcBef>
                <a:spcPct val="30000"/>
              </a:spcBef>
              <a:defRPr sz="1200">
                <a:solidFill>
                  <a:schemeClr val="tx1"/>
                </a:solidFill>
                <a:latin typeface="Arial" pitchFamily="34" charset="0"/>
                <a:ea typeface="ＭＳ Ｐゴシック" pitchFamily="34" charset="-128"/>
              </a:defRPr>
            </a:lvl3pPr>
            <a:lvl4pPr marL="1614519" indent="-229282" eaLnBrk="0" hangingPunct="0">
              <a:spcBef>
                <a:spcPct val="30000"/>
              </a:spcBef>
              <a:defRPr sz="1200">
                <a:solidFill>
                  <a:schemeClr val="tx1"/>
                </a:solidFill>
                <a:latin typeface="Arial" pitchFamily="34" charset="0"/>
                <a:ea typeface="ＭＳ Ｐゴシック" pitchFamily="34" charset="-128"/>
              </a:defRPr>
            </a:lvl4pPr>
            <a:lvl5pPr marL="2074673" indent="-229282" eaLnBrk="0" hangingPunct="0">
              <a:spcBef>
                <a:spcPct val="30000"/>
              </a:spcBef>
              <a:defRPr sz="1200">
                <a:solidFill>
                  <a:schemeClr val="tx1"/>
                </a:solidFill>
                <a:latin typeface="Arial" pitchFamily="34" charset="0"/>
                <a:ea typeface="ＭＳ Ｐゴシック" pitchFamily="34" charset="-128"/>
              </a:defRPr>
            </a:lvl5pPr>
            <a:lvl6pPr marL="2533235" indent="-229282"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91796" indent="-229282"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50358" indent="-229282"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08919" indent="-229282"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8A1FCBB9-1E37-41E9-92DE-8EBBDB25B67E}" type="slidenum">
              <a:rPr lang="en-US" altLang="en-US" smtClean="0">
                <a:ea typeface="ＭＳ Ｐゴシック" pitchFamily="34" charset="-128"/>
                <a:cs typeface="Arial" pitchFamily="34" charset="0"/>
              </a:rPr>
              <a:pPr eaLnBrk="1" hangingPunct="1">
                <a:spcBef>
                  <a:spcPct val="0"/>
                </a:spcBef>
              </a:pPr>
              <a:t>41</a:t>
            </a:fld>
            <a:endParaRPr lang="en-US" altLang="en-US">
              <a:ea typeface="ＭＳ Ｐゴシック" pitchFamily="34" charset="-128"/>
              <a:cs typeface="Arial" pitchFamily="34" charset="0"/>
            </a:endParaRPr>
          </a:p>
        </p:txBody>
      </p:sp>
    </p:spTree>
    <p:extLst>
      <p:ext uri="{BB962C8B-B14F-4D97-AF65-F5344CB8AC3E}">
        <p14:creationId xmlns:p14="http://schemas.microsoft.com/office/powerpoint/2010/main" val="46014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51C1C-9687-D278-85DA-FC1F7796A589}"/>
            </a:ext>
          </a:extLst>
        </p:cNvPr>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ADC52D7-A563-F4E6-23DE-F79C4C7FA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AB9FFBE6-A334-3833-5C5F-6820CA1FC4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rPr>
              <a:t>Image from http://hoosonline.virginia.edu/atf/cf/%7B70FAD66E-5F73-4C66-8853-9FDE107C1B85%7D/Chaton-Turner.gif</a:t>
            </a:r>
          </a:p>
        </p:txBody>
      </p:sp>
      <p:sp>
        <p:nvSpPr>
          <p:cNvPr id="39940" name="Header Placeholder 3">
            <a:extLst>
              <a:ext uri="{FF2B5EF4-FFF2-40B4-BE49-F238E27FC236}">
                <a16:creationId xmlns:a16="http://schemas.microsoft.com/office/drawing/2014/main" id="{9087F5AD-FCDB-DC89-7AFA-7CA1CF73D3F2}"/>
              </a:ext>
            </a:extLst>
          </p:cNvPr>
          <p:cNvSpPr>
            <a:spLocks noGrp="1"/>
          </p:cNvSpPr>
          <p:nvPr>
            <p:ph type="hdr" sz="quarter"/>
          </p:nvPr>
        </p:nvSpPr>
        <p:spPr/>
        <p:txBody>
          <a:bodyPr/>
          <a:lstStyle>
            <a:lvl1pPr eaLnBrk="0" hangingPunct="0">
              <a:defRPr sz="3200">
                <a:solidFill>
                  <a:schemeClr val="tx1"/>
                </a:solidFill>
                <a:latin typeface="Arial" pitchFamily="34" charset="0"/>
              </a:defRPr>
            </a:lvl1pPr>
            <a:lvl2pPr marL="742853" indent="-285713" eaLnBrk="0" hangingPunct="0">
              <a:defRPr sz="3200">
                <a:solidFill>
                  <a:schemeClr val="tx1"/>
                </a:solidFill>
                <a:latin typeface="Arial" pitchFamily="34" charset="0"/>
              </a:defRPr>
            </a:lvl2pPr>
            <a:lvl3pPr marL="1142852" indent="-228570" eaLnBrk="0" hangingPunct="0">
              <a:defRPr sz="3200">
                <a:solidFill>
                  <a:schemeClr val="tx1"/>
                </a:solidFill>
                <a:latin typeface="Arial" pitchFamily="34" charset="0"/>
              </a:defRPr>
            </a:lvl3pPr>
            <a:lvl4pPr marL="1599993" indent="-228570" eaLnBrk="0" hangingPunct="0">
              <a:defRPr sz="3200">
                <a:solidFill>
                  <a:schemeClr val="tx1"/>
                </a:solidFill>
                <a:latin typeface="Arial" pitchFamily="34" charset="0"/>
              </a:defRPr>
            </a:lvl4pPr>
            <a:lvl5pPr marL="2057133" indent="-228570" eaLnBrk="0" hangingPunct="0">
              <a:defRPr sz="3200">
                <a:solidFill>
                  <a:schemeClr val="tx1"/>
                </a:solidFill>
                <a:latin typeface="Arial" pitchFamily="34" charset="0"/>
              </a:defRPr>
            </a:lvl5pPr>
            <a:lvl6pPr marL="2514275" indent="-228570" eaLnBrk="0" fontAlgn="base" hangingPunct="0">
              <a:spcBef>
                <a:spcPct val="0"/>
              </a:spcBef>
              <a:spcAft>
                <a:spcPct val="0"/>
              </a:spcAft>
              <a:defRPr sz="3200">
                <a:solidFill>
                  <a:schemeClr val="tx1"/>
                </a:solidFill>
                <a:latin typeface="Arial" pitchFamily="34" charset="0"/>
              </a:defRPr>
            </a:lvl6pPr>
            <a:lvl7pPr marL="2971415" indent="-228570" eaLnBrk="0" fontAlgn="base" hangingPunct="0">
              <a:spcBef>
                <a:spcPct val="0"/>
              </a:spcBef>
              <a:spcAft>
                <a:spcPct val="0"/>
              </a:spcAft>
              <a:defRPr sz="3200">
                <a:solidFill>
                  <a:schemeClr val="tx1"/>
                </a:solidFill>
                <a:latin typeface="Arial" pitchFamily="34" charset="0"/>
              </a:defRPr>
            </a:lvl7pPr>
            <a:lvl8pPr marL="3428556" indent="-228570" eaLnBrk="0" fontAlgn="base" hangingPunct="0">
              <a:spcBef>
                <a:spcPct val="0"/>
              </a:spcBef>
              <a:spcAft>
                <a:spcPct val="0"/>
              </a:spcAft>
              <a:defRPr sz="3200">
                <a:solidFill>
                  <a:schemeClr val="tx1"/>
                </a:solidFill>
                <a:latin typeface="Arial" pitchFamily="34" charset="0"/>
              </a:defRPr>
            </a:lvl8pPr>
            <a:lvl9pPr marL="3885696" indent="-228570" eaLnBrk="0" fontAlgn="base" hangingPunct="0">
              <a:spcBef>
                <a:spcPct val="0"/>
              </a:spcBef>
              <a:spcAft>
                <a:spcPct val="0"/>
              </a:spcAft>
              <a:defRPr sz="3200">
                <a:solidFill>
                  <a:schemeClr val="tx1"/>
                </a:solidFill>
                <a:latin typeface="Arial" pitchFamily="34" charset="0"/>
              </a:defRPr>
            </a:lvl9pPr>
          </a:lstStyle>
          <a:p>
            <a:pPr eaLnBrk="1" hangingPunct="1">
              <a:defRPr/>
            </a:pPr>
            <a:r>
              <a:rPr lang="en-US" sz="1200"/>
              <a:t>Presentation Information</a:t>
            </a:r>
          </a:p>
        </p:txBody>
      </p:sp>
      <p:sp>
        <p:nvSpPr>
          <p:cNvPr id="39941" name="Footer Placeholder 4">
            <a:extLst>
              <a:ext uri="{FF2B5EF4-FFF2-40B4-BE49-F238E27FC236}">
                <a16:creationId xmlns:a16="http://schemas.microsoft.com/office/drawing/2014/main" id="{434CF695-C877-AC35-AE1F-961225E56C50}"/>
              </a:ext>
            </a:extLst>
          </p:cNvPr>
          <p:cNvSpPr>
            <a:spLocks noGrp="1"/>
          </p:cNvSpPr>
          <p:nvPr>
            <p:ph type="ftr" sz="quarter" idx="4"/>
          </p:nvPr>
        </p:nvSpPr>
        <p:spPr/>
        <p:txBody>
          <a:bodyPr/>
          <a:lstStyle>
            <a:lvl1pPr eaLnBrk="0" hangingPunct="0">
              <a:defRPr sz="3200">
                <a:solidFill>
                  <a:schemeClr val="tx1"/>
                </a:solidFill>
                <a:latin typeface="Arial" pitchFamily="34" charset="0"/>
              </a:defRPr>
            </a:lvl1pPr>
            <a:lvl2pPr marL="742853" indent="-285713" eaLnBrk="0" hangingPunct="0">
              <a:defRPr sz="3200">
                <a:solidFill>
                  <a:schemeClr val="tx1"/>
                </a:solidFill>
                <a:latin typeface="Arial" pitchFamily="34" charset="0"/>
              </a:defRPr>
            </a:lvl2pPr>
            <a:lvl3pPr marL="1142852" indent="-228570" eaLnBrk="0" hangingPunct="0">
              <a:defRPr sz="3200">
                <a:solidFill>
                  <a:schemeClr val="tx1"/>
                </a:solidFill>
                <a:latin typeface="Arial" pitchFamily="34" charset="0"/>
              </a:defRPr>
            </a:lvl3pPr>
            <a:lvl4pPr marL="1599993" indent="-228570" eaLnBrk="0" hangingPunct="0">
              <a:defRPr sz="3200">
                <a:solidFill>
                  <a:schemeClr val="tx1"/>
                </a:solidFill>
                <a:latin typeface="Arial" pitchFamily="34" charset="0"/>
              </a:defRPr>
            </a:lvl4pPr>
            <a:lvl5pPr marL="2057133" indent="-228570" eaLnBrk="0" hangingPunct="0">
              <a:defRPr sz="3200">
                <a:solidFill>
                  <a:schemeClr val="tx1"/>
                </a:solidFill>
                <a:latin typeface="Arial" pitchFamily="34" charset="0"/>
              </a:defRPr>
            </a:lvl5pPr>
            <a:lvl6pPr marL="2514275" indent="-228570" eaLnBrk="0" fontAlgn="base" hangingPunct="0">
              <a:spcBef>
                <a:spcPct val="0"/>
              </a:spcBef>
              <a:spcAft>
                <a:spcPct val="0"/>
              </a:spcAft>
              <a:defRPr sz="3200">
                <a:solidFill>
                  <a:schemeClr val="tx1"/>
                </a:solidFill>
                <a:latin typeface="Arial" pitchFamily="34" charset="0"/>
              </a:defRPr>
            </a:lvl6pPr>
            <a:lvl7pPr marL="2971415" indent="-228570" eaLnBrk="0" fontAlgn="base" hangingPunct="0">
              <a:spcBef>
                <a:spcPct val="0"/>
              </a:spcBef>
              <a:spcAft>
                <a:spcPct val="0"/>
              </a:spcAft>
              <a:defRPr sz="3200">
                <a:solidFill>
                  <a:schemeClr val="tx1"/>
                </a:solidFill>
                <a:latin typeface="Arial" pitchFamily="34" charset="0"/>
              </a:defRPr>
            </a:lvl7pPr>
            <a:lvl8pPr marL="3428556" indent="-228570" eaLnBrk="0" fontAlgn="base" hangingPunct="0">
              <a:spcBef>
                <a:spcPct val="0"/>
              </a:spcBef>
              <a:spcAft>
                <a:spcPct val="0"/>
              </a:spcAft>
              <a:defRPr sz="3200">
                <a:solidFill>
                  <a:schemeClr val="tx1"/>
                </a:solidFill>
                <a:latin typeface="Arial" pitchFamily="34" charset="0"/>
              </a:defRPr>
            </a:lvl8pPr>
            <a:lvl9pPr marL="3885696" indent="-228570" eaLnBrk="0" fontAlgn="base" hangingPunct="0">
              <a:spcBef>
                <a:spcPct val="0"/>
              </a:spcBef>
              <a:spcAft>
                <a:spcPct val="0"/>
              </a:spcAft>
              <a:defRPr sz="3200">
                <a:solidFill>
                  <a:schemeClr val="tx1"/>
                </a:solidFill>
                <a:latin typeface="Arial" pitchFamily="34" charset="0"/>
              </a:defRPr>
            </a:lvl9pPr>
          </a:lstStyle>
          <a:p>
            <a:pPr eaLnBrk="1" hangingPunct="1">
              <a:defRPr/>
            </a:pPr>
            <a:r>
              <a:rPr lang="en-US" sz="1200"/>
              <a:t>CONFIDENTIAL</a:t>
            </a:r>
          </a:p>
        </p:txBody>
      </p:sp>
      <p:sp>
        <p:nvSpPr>
          <p:cNvPr id="19462" name="Slide Number Placeholder 5">
            <a:extLst>
              <a:ext uri="{FF2B5EF4-FFF2-40B4-BE49-F238E27FC236}">
                <a16:creationId xmlns:a16="http://schemas.microsoft.com/office/drawing/2014/main" id="{D82A2ECF-2395-C354-890B-C8CA85661C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41FA69-3D8B-45EE-A522-6832C42D0600}"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1854589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07F8A4C-8C99-400C-930A-CB3666BF3783}"/>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3378B658-4C0B-4746-B90A-87E3157CB3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ヒラギノ角ゴ Pro W3"/>
              <a:cs typeface="ヒラギノ角ゴ Pro W3"/>
            </a:endParaRPr>
          </a:p>
          <a:p>
            <a:pPr eaLnBrk="1" hangingPunct="1">
              <a:spcBef>
                <a:spcPct val="0"/>
              </a:spcBef>
            </a:pPr>
            <a:r>
              <a:rPr lang="en-US" altLang="en-US">
                <a:latin typeface="Arial" panose="020B0604020202020204" pitchFamily="34" charset="0"/>
                <a:ea typeface="ヒラギノ角ゴ Pro W3"/>
                <a:cs typeface="ヒラギノ角ゴ Pro W3"/>
              </a:rPr>
              <a:t>Talking point: Introduce the UPMC values and create appropriate links and example of BU existing values, where appropriate.</a:t>
            </a:r>
          </a:p>
          <a:p>
            <a:pPr eaLnBrk="1" hangingPunct="1">
              <a:spcBef>
                <a:spcPct val="0"/>
              </a:spcBef>
            </a:pPr>
            <a:endParaRPr lang="en-US" altLang="en-US">
              <a:latin typeface="Arial" panose="020B0604020202020204" pitchFamily="34" charset="0"/>
              <a:ea typeface="ヒラギノ角ゴ Pro W3"/>
              <a:cs typeface="ヒラギノ角ゴ Pro W3"/>
            </a:endParaRPr>
          </a:p>
        </p:txBody>
      </p:sp>
      <p:sp>
        <p:nvSpPr>
          <p:cNvPr id="24580" name="Slide Number Placeholder 3">
            <a:extLst>
              <a:ext uri="{FF2B5EF4-FFF2-40B4-BE49-F238E27FC236}">
                <a16:creationId xmlns:a16="http://schemas.microsoft.com/office/drawing/2014/main" id="{304DB71A-372F-4DD0-9C2B-9D82061EBE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1363" indent="-284163"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1413" indent="-227013"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a:defRPr>
            </a:lvl3pPr>
            <a:lvl4pPr marL="1598613" indent="-227013"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a:defRPr>
            </a:lvl4pPr>
            <a:lvl5pPr marL="2054225" indent="-227013"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a:defRPr>
            </a:lvl5pPr>
            <a:lvl6pPr marL="251142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ヒラギノ角ゴ Pro W3"/>
              </a:defRPr>
            </a:lvl6pPr>
            <a:lvl7pPr marL="296862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ヒラギノ角ゴ Pro W3"/>
              </a:defRPr>
            </a:lvl7pPr>
            <a:lvl8pPr marL="342582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ヒラギノ角ゴ Pro W3"/>
              </a:defRPr>
            </a:lvl8pPr>
            <a:lvl9pPr marL="388302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ヒラギノ角ゴ Pro W3"/>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707CB1-4C77-49DE-97F8-C7583DACA9DB}"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1845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Situations where an interpreter may be needed</a:t>
            </a:r>
          </a:p>
          <a:p>
            <a:pPr>
              <a:buFontTx/>
              <a:buChar char="•"/>
            </a:pPr>
            <a:r>
              <a:rPr lang="en-US" altLang="en-US">
                <a:latin typeface="Arial" panose="020B0604020202020204" pitchFamily="34" charset="0"/>
              </a:rPr>
              <a:t>Discussing a patients symptoms and medical condition, medications, and medical history</a:t>
            </a:r>
          </a:p>
          <a:p>
            <a:pPr>
              <a:buFontTx/>
              <a:buChar char="•"/>
            </a:pPr>
            <a:r>
              <a:rPr lang="en-US" altLang="en-US">
                <a:latin typeface="Arial" panose="020B0604020202020204" pitchFamily="34" charset="0"/>
              </a:rPr>
              <a:t>Explaining and describing medical conditions, tests, treatment options, medications, surgery and other procedures</a:t>
            </a:r>
          </a:p>
          <a:p>
            <a:pPr>
              <a:buFontTx/>
              <a:buChar char="•"/>
            </a:pPr>
            <a:r>
              <a:rPr lang="en-US" altLang="en-US">
                <a:latin typeface="Arial" panose="020B0604020202020204" pitchFamily="34" charset="0"/>
              </a:rPr>
              <a:t>Providing a diagnosis, prognosis is, and recommendation for treatment</a:t>
            </a:r>
          </a:p>
          <a:p>
            <a:pPr>
              <a:buFontTx/>
              <a:buChar char="•"/>
            </a:pPr>
            <a:r>
              <a:rPr lang="en-US" altLang="en-US">
                <a:latin typeface="Arial" panose="020B0604020202020204" pitchFamily="34" charset="0"/>
              </a:rPr>
              <a:t>Obtaining informed consent for treatment</a:t>
            </a:r>
          </a:p>
          <a:p>
            <a:pPr>
              <a:buFontTx/>
              <a:buChar char="•"/>
            </a:pPr>
            <a:r>
              <a:rPr lang="en-US" altLang="en-US">
                <a:latin typeface="Arial" panose="020B0604020202020204" pitchFamily="34" charset="0"/>
              </a:rPr>
              <a:t>Communicating with a patient during treatment, testing procedures and during physician’s rounds</a:t>
            </a:r>
          </a:p>
          <a:p>
            <a:pPr>
              <a:buFontTx/>
              <a:buChar char="•"/>
            </a:pPr>
            <a:r>
              <a:rPr lang="en-US" altLang="en-US">
                <a:latin typeface="Arial" panose="020B0604020202020204" pitchFamily="34" charset="0"/>
              </a:rPr>
              <a:t>Providing instructions for medications, post treatment activities, and follow up</a:t>
            </a:r>
          </a:p>
          <a:p>
            <a:pPr>
              <a:buFontTx/>
              <a:buChar char="•"/>
            </a:pPr>
            <a:r>
              <a:rPr lang="en-US" altLang="en-US">
                <a:latin typeface="Arial" panose="020B0604020202020204" pitchFamily="34" charset="0"/>
              </a:rPr>
              <a:t>Providing mental health services, I</a:t>
            </a:r>
          </a:p>
          <a:p>
            <a:pPr>
              <a:buFontTx/>
              <a:buChar char="•"/>
            </a:pPr>
            <a:r>
              <a:rPr lang="en-US" altLang="en-US">
                <a:latin typeface="Arial" panose="020B0604020202020204" pitchFamily="34" charset="0"/>
              </a:rPr>
              <a:t>Providing info about blood or organ donations</a:t>
            </a:r>
          </a:p>
          <a:p>
            <a:pPr>
              <a:buFontTx/>
              <a:buChar char="•"/>
            </a:pPr>
            <a:r>
              <a:rPr lang="en-US" altLang="en-US">
                <a:latin typeface="Arial" panose="020B0604020202020204" pitchFamily="34" charset="0"/>
              </a:rPr>
              <a:t>Explaining living wills and powers of attorney</a:t>
            </a:r>
          </a:p>
          <a:p>
            <a:pPr>
              <a:buFontTx/>
              <a:buChar char="•"/>
            </a:pPr>
            <a:r>
              <a:rPr lang="en-US" altLang="en-US">
                <a:latin typeface="Arial" panose="020B0604020202020204" pitchFamily="34" charset="0"/>
              </a:rPr>
              <a:t>Discussing complex billing or insurance matters</a:t>
            </a:r>
          </a:p>
          <a:p>
            <a:pPr>
              <a:buFontTx/>
              <a:buChar char="•"/>
            </a:pPr>
            <a:r>
              <a:rPr lang="en-US" altLang="en-US">
                <a:latin typeface="Arial" panose="020B0604020202020204" pitchFamily="34" charset="0"/>
              </a:rPr>
              <a:t>Making educational presentation, such as birthing and new parent classes</a:t>
            </a:r>
          </a:p>
          <a:p>
            <a:pPr>
              <a:buFontTx/>
              <a:buChar char="•"/>
            </a:pPr>
            <a:r>
              <a:rPr lang="en-US" altLang="en-US">
                <a:latin typeface="Arial" panose="020B0604020202020204" pitchFamily="34" charset="0"/>
              </a:rPr>
              <a:t>Family members or guests</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53436" indent="-289783">
              <a:spcBef>
                <a:spcPct val="30000"/>
              </a:spcBef>
              <a:defRPr sz="1200">
                <a:solidFill>
                  <a:schemeClr val="tx1"/>
                </a:solidFill>
                <a:latin typeface="Arial" panose="020B0604020202020204" pitchFamily="34" charset="0"/>
                <a:ea typeface="ヒラギノ角ゴ Pro W3" charset="-128"/>
              </a:defRPr>
            </a:lvl2pPr>
            <a:lvl3pPr marL="1159133" indent="-231826">
              <a:spcBef>
                <a:spcPct val="30000"/>
              </a:spcBef>
              <a:defRPr sz="1200">
                <a:solidFill>
                  <a:schemeClr val="tx1"/>
                </a:solidFill>
                <a:latin typeface="Arial" panose="020B0604020202020204" pitchFamily="34" charset="0"/>
                <a:ea typeface="ＭＳ Ｐゴシック" panose="020B0600070205080204" pitchFamily="34" charset="-128"/>
              </a:defRPr>
            </a:lvl3pPr>
            <a:lvl4pPr marL="1622787" indent="-231826">
              <a:spcBef>
                <a:spcPct val="30000"/>
              </a:spcBef>
              <a:defRPr sz="1200">
                <a:solidFill>
                  <a:schemeClr val="tx1"/>
                </a:solidFill>
                <a:latin typeface="Arial" panose="020B0604020202020204" pitchFamily="34" charset="0"/>
                <a:ea typeface="ＭＳ Ｐゴシック" panose="020B0600070205080204" pitchFamily="34" charset="-128"/>
              </a:defRPr>
            </a:lvl4pPr>
            <a:lvl5pPr marL="2086439" indent="-231826">
              <a:spcBef>
                <a:spcPct val="30000"/>
              </a:spcBef>
              <a:defRPr sz="1200">
                <a:solidFill>
                  <a:schemeClr val="tx1"/>
                </a:solidFill>
                <a:latin typeface="Arial" panose="020B0604020202020204" pitchFamily="34" charset="0"/>
                <a:ea typeface="ＭＳ Ｐゴシック" panose="020B0600070205080204" pitchFamily="34" charset="-128"/>
              </a:defRPr>
            </a:lvl5pPr>
            <a:lvl6pPr marL="2550092" indent="-231826"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13746" indent="-231826"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77399" indent="-231826"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41053" indent="-231826"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796EF48-BE3A-4F5D-AEC4-F4AF50A5761E}" type="slidenum">
              <a:rPr lang="en-US" altLang="en-US" smtClean="0">
                <a:ea typeface="ＭＳ Ｐゴシック" panose="020B0600070205080204" pitchFamily="34" charset="-128"/>
              </a:rPr>
              <a:pPr>
                <a:spcBef>
                  <a:spcPct val="0"/>
                </a:spcBef>
              </a:pPr>
              <a:t>5</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17281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557F8D-41A5-3C4A-A462-FE7C10BECEC1}" type="slidenum">
              <a:rPr lang="en-US" smtClean="0"/>
              <a:t>6</a:t>
            </a:fld>
            <a:endParaRPr lang="en-US"/>
          </a:p>
        </p:txBody>
      </p:sp>
    </p:spTree>
    <p:extLst>
      <p:ext uri="{BB962C8B-B14F-4D97-AF65-F5344CB8AC3E}">
        <p14:creationId xmlns:p14="http://schemas.microsoft.com/office/powerpoint/2010/main" val="107719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1A9492-0E15-423C-9340-C142BD7BDB7D}" type="slidenum">
              <a:rPr lang="en-US" smtClean="0"/>
              <a:t>7</a:t>
            </a:fld>
            <a:endParaRPr lang="en-US"/>
          </a:p>
        </p:txBody>
      </p:sp>
    </p:spTree>
    <p:extLst>
      <p:ext uri="{BB962C8B-B14F-4D97-AF65-F5344CB8AC3E}">
        <p14:creationId xmlns:p14="http://schemas.microsoft.com/office/powerpoint/2010/main" val="1239042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Situations where an interpreter may be needed</a:t>
            </a:r>
          </a:p>
          <a:p>
            <a:pPr>
              <a:buFontTx/>
              <a:buChar char="•"/>
            </a:pPr>
            <a:r>
              <a:rPr lang="en-US" altLang="en-US">
                <a:latin typeface="Arial" panose="020B0604020202020204" pitchFamily="34" charset="0"/>
              </a:rPr>
              <a:t>Discussing a patients symptoms and medical condition, medications, and medical history</a:t>
            </a:r>
          </a:p>
          <a:p>
            <a:pPr>
              <a:buFontTx/>
              <a:buChar char="•"/>
            </a:pPr>
            <a:r>
              <a:rPr lang="en-US" altLang="en-US">
                <a:latin typeface="Arial" panose="020B0604020202020204" pitchFamily="34" charset="0"/>
              </a:rPr>
              <a:t>Explaining and describing medical conditions, tests, treatment options, medications, surgery and other procedures</a:t>
            </a:r>
          </a:p>
          <a:p>
            <a:pPr>
              <a:buFontTx/>
              <a:buChar char="•"/>
            </a:pPr>
            <a:r>
              <a:rPr lang="en-US" altLang="en-US">
                <a:latin typeface="Arial" panose="020B0604020202020204" pitchFamily="34" charset="0"/>
              </a:rPr>
              <a:t>Providing a diagnosis, prognosis is, and recommendation for treatment</a:t>
            </a:r>
          </a:p>
          <a:p>
            <a:pPr>
              <a:buFontTx/>
              <a:buChar char="•"/>
            </a:pPr>
            <a:r>
              <a:rPr lang="en-US" altLang="en-US">
                <a:latin typeface="Arial" panose="020B0604020202020204" pitchFamily="34" charset="0"/>
              </a:rPr>
              <a:t>Obtaining informed consent for treatment</a:t>
            </a:r>
          </a:p>
          <a:p>
            <a:pPr>
              <a:buFontTx/>
              <a:buChar char="•"/>
            </a:pPr>
            <a:r>
              <a:rPr lang="en-US" altLang="en-US">
                <a:latin typeface="Arial" panose="020B0604020202020204" pitchFamily="34" charset="0"/>
              </a:rPr>
              <a:t>Communicating with a patient during treatment, testing procedures and during physician’s rounds</a:t>
            </a:r>
          </a:p>
          <a:p>
            <a:pPr>
              <a:buFontTx/>
              <a:buChar char="•"/>
            </a:pPr>
            <a:r>
              <a:rPr lang="en-US" altLang="en-US">
                <a:latin typeface="Arial" panose="020B0604020202020204" pitchFamily="34" charset="0"/>
              </a:rPr>
              <a:t>Providing instructions for medications, post treatment activities, and follow up</a:t>
            </a:r>
          </a:p>
          <a:p>
            <a:pPr>
              <a:buFontTx/>
              <a:buChar char="•"/>
            </a:pPr>
            <a:r>
              <a:rPr lang="en-US" altLang="en-US">
                <a:latin typeface="Arial" panose="020B0604020202020204" pitchFamily="34" charset="0"/>
              </a:rPr>
              <a:t>Providing mental health services, I</a:t>
            </a:r>
          </a:p>
          <a:p>
            <a:pPr>
              <a:buFontTx/>
              <a:buChar char="•"/>
            </a:pPr>
            <a:r>
              <a:rPr lang="en-US" altLang="en-US">
                <a:latin typeface="Arial" panose="020B0604020202020204" pitchFamily="34" charset="0"/>
              </a:rPr>
              <a:t>Providing info about blood or organ donations</a:t>
            </a:r>
          </a:p>
          <a:p>
            <a:pPr>
              <a:buFontTx/>
              <a:buChar char="•"/>
            </a:pPr>
            <a:r>
              <a:rPr lang="en-US" altLang="en-US">
                <a:latin typeface="Arial" panose="020B0604020202020204" pitchFamily="34" charset="0"/>
              </a:rPr>
              <a:t>Explaining living wills and powers of attorney</a:t>
            </a:r>
          </a:p>
          <a:p>
            <a:pPr>
              <a:buFontTx/>
              <a:buChar char="•"/>
            </a:pPr>
            <a:r>
              <a:rPr lang="en-US" altLang="en-US">
                <a:latin typeface="Arial" panose="020B0604020202020204" pitchFamily="34" charset="0"/>
              </a:rPr>
              <a:t>Discussing complex billing or insurance matters</a:t>
            </a:r>
          </a:p>
          <a:p>
            <a:pPr>
              <a:buFontTx/>
              <a:buChar char="•"/>
            </a:pPr>
            <a:r>
              <a:rPr lang="en-US" altLang="en-US">
                <a:latin typeface="Arial" panose="020B0604020202020204" pitchFamily="34" charset="0"/>
              </a:rPr>
              <a:t>Making educational presentation, such as birthing and new parent classes</a:t>
            </a:r>
          </a:p>
          <a:p>
            <a:pPr>
              <a:buFontTx/>
              <a:buChar char="•"/>
            </a:pPr>
            <a:r>
              <a:rPr lang="en-US" altLang="en-US">
                <a:latin typeface="Arial" panose="020B0604020202020204" pitchFamily="34" charset="0"/>
              </a:rPr>
              <a:t>Family members or guests</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53436" indent="-289783">
              <a:spcBef>
                <a:spcPct val="30000"/>
              </a:spcBef>
              <a:defRPr sz="1200">
                <a:solidFill>
                  <a:schemeClr val="tx1"/>
                </a:solidFill>
                <a:latin typeface="Arial" panose="020B0604020202020204" pitchFamily="34" charset="0"/>
                <a:ea typeface="ヒラギノ角ゴ Pro W3" charset="-128"/>
              </a:defRPr>
            </a:lvl2pPr>
            <a:lvl3pPr marL="1159133" indent="-231826">
              <a:spcBef>
                <a:spcPct val="30000"/>
              </a:spcBef>
              <a:defRPr sz="1200">
                <a:solidFill>
                  <a:schemeClr val="tx1"/>
                </a:solidFill>
                <a:latin typeface="Arial" panose="020B0604020202020204" pitchFamily="34" charset="0"/>
                <a:ea typeface="ＭＳ Ｐゴシック" panose="020B0600070205080204" pitchFamily="34" charset="-128"/>
              </a:defRPr>
            </a:lvl3pPr>
            <a:lvl4pPr marL="1622787" indent="-231826">
              <a:spcBef>
                <a:spcPct val="30000"/>
              </a:spcBef>
              <a:defRPr sz="1200">
                <a:solidFill>
                  <a:schemeClr val="tx1"/>
                </a:solidFill>
                <a:latin typeface="Arial" panose="020B0604020202020204" pitchFamily="34" charset="0"/>
                <a:ea typeface="ＭＳ Ｐゴシック" panose="020B0600070205080204" pitchFamily="34" charset="-128"/>
              </a:defRPr>
            </a:lvl4pPr>
            <a:lvl5pPr marL="2086439" indent="-231826">
              <a:spcBef>
                <a:spcPct val="30000"/>
              </a:spcBef>
              <a:defRPr sz="1200">
                <a:solidFill>
                  <a:schemeClr val="tx1"/>
                </a:solidFill>
                <a:latin typeface="Arial" panose="020B0604020202020204" pitchFamily="34" charset="0"/>
                <a:ea typeface="ＭＳ Ｐゴシック" panose="020B0600070205080204" pitchFamily="34" charset="-128"/>
              </a:defRPr>
            </a:lvl5pPr>
            <a:lvl6pPr marL="2550092" indent="-231826"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13746" indent="-231826"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77399" indent="-231826"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41053" indent="-231826"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796EF48-BE3A-4F5D-AEC4-F4AF50A5761E}" type="slidenum">
              <a:rPr lang="en-US" altLang="en-US" smtClean="0">
                <a:ea typeface="ＭＳ Ｐゴシック" panose="020B0600070205080204" pitchFamily="34" charset="-128"/>
              </a:rPr>
              <a:pPr>
                <a:spcBef>
                  <a:spcPct val="0"/>
                </a:spcBef>
              </a:pPr>
              <a:t>8</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5624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557F8D-41A5-3C4A-A462-FE7C10BECEC1}" type="slidenum">
              <a:rPr lang="en-US" smtClean="0"/>
              <a:t>12</a:t>
            </a:fld>
            <a:endParaRPr lang="en-US"/>
          </a:p>
        </p:txBody>
      </p:sp>
    </p:spTree>
    <p:extLst>
      <p:ext uri="{BB962C8B-B14F-4D97-AF65-F5344CB8AC3E}">
        <p14:creationId xmlns:p14="http://schemas.microsoft.com/office/powerpoint/2010/main" val="2740762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218" name="Picture 2" descr="T:\2014 Online Courses\UPMC - Disability Resource Center Trainin\Front Page Image.jpg"/>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5472"/>
          <a:stretch/>
        </p:blipFill>
        <p:spPr bwMode="auto">
          <a:xfrm>
            <a:off x="-3629" y="0"/>
            <a:ext cx="9144000" cy="51527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3039382"/>
            <a:ext cx="9143997" cy="1402443"/>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568371" y="4395471"/>
            <a:ext cx="4572000" cy="45719"/>
            <a:chOff x="4572000" y="4762500"/>
            <a:chExt cx="4572000" cy="381000"/>
          </a:xfrm>
        </p:grpSpPr>
        <p:sp>
          <p:nvSpPr>
            <p:cNvPr id="9" name="Rectangle 8"/>
            <p:cNvSpPr/>
            <p:nvPr/>
          </p:nvSpPr>
          <p:spPr>
            <a:xfrm>
              <a:off x="4572000" y="4762500"/>
              <a:ext cx="914400" cy="381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86400" y="4762500"/>
              <a:ext cx="914400" cy="381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00800" y="4762500"/>
              <a:ext cx="914400" cy="381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0" y="4762500"/>
              <a:ext cx="914400" cy="381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229600" y="4762500"/>
              <a:ext cx="914400" cy="381000"/>
            </a:xfrm>
            <a:prstGeom prst="rect">
              <a:avLst/>
            </a:prstGeom>
            <a:solidFill>
              <a:srgbClr val="40C7C0"/>
            </a:solidFill>
            <a:ln>
              <a:solidFill>
                <a:srgbClr val="40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629" y="3052082"/>
            <a:ext cx="4572000" cy="45719"/>
            <a:chOff x="4572000" y="4762500"/>
            <a:chExt cx="4572000" cy="381000"/>
          </a:xfrm>
        </p:grpSpPr>
        <p:sp>
          <p:nvSpPr>
            <p:cNvPr id="15" name="Rectangle 14"/>
            <p:cNvSpPr/>
            <p:nvPr/>
          </p:nvSpPr>
          <p:spPr>
            <a:xfrm>
              <a:off x="4572000" y="4762500"/>
              <a:ext cx="914400" cy="381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86400" y="4762500"/>
              <a:ext cx="914400" cy="381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00800" y="4762500"/>
              <a:ext cx="914400" cy="381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15200" y="4762500"/>
              <a:ext cx="914400" cy="381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229600" y="4762500"/>
              <a:ext cx="914400" cy="381000"/>
            </a:xfrm>
            <a:prstGeom prst="rect">
              <a:avLst/>
            </a:prstGeom>
            <a:solidFill>
              <a:srgbClr val="40C7C0"/>
            </a:solidFill>
            <a:ln>
              <a:solidFill>
                <a:srgbClr val="40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749989" y="3138543"/>
            <a:ext cx="7531999" cy="1102519"/>
          </a:xfrm>
        </p:spPr>
        <p:txBody>
          <a:bodyPr>
            <a:normAutofit/>
          </a:bodyPr>
          <a:lstStyle>
            <a:lvl1pPr algn="l">
              <a:defRPr sz="2800">
                <a:solidFill>
                  <a:schemeClr val="accent1"/>
                </a:solidFill>
                <a:latin typeface="Gotham Black" pitchFamily="50" charset="0"/>
                <a:cs typeface="Gotham Black" pitchFamily="50" charset="0"/>
              </a:defRPr>
            </a:lvl1pPr>
          </a:lstStyle>
          <a:p>
            <a:r>
              <a:rPr lang="en-US"/>
              <a:t>CLICK TO EDIT MASTER TITLE STYLE</a:t>
            </a:r>
          </a:p>
        </p:txBody>
      </p:sp>
      <p:sp>
        <p:nvSpPr>
          <p:cNvPr id="3" name="Subtitle 2"/>
          <p:cNvSpPr>
            <a:spLocks noGrp="1"/>
          </p:cNvSpPr>
          <p:nvPr>
            <p:ph type="subTitle" idx="1" hasCustomPrompt="1"/>
          </p:nvPr>
        </p:nvSpPr>
        <p:spPr>
          <a:xfrm>
            <a:off x="761926" y="3905251"/>
            <a:ext cx="7520061" cy="274864"/>
          </a:xfrm>
        </p:spPr>
        <p:txBody>
          <a:bodyPr>
            <a:normAutofit/>
          </a:bodyPr>
          <a:lstStyle>
            <a:lvl1pPr marL="0" indent="0" algn="l">
              <a:buNone/>
              <a:defRPr sz="1200">
                <a:solidFill>
                  <a:schemeClr val="accent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253843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827" b="16325"/>
          <a:stretch/>
        </p:blipFill>
        <p:spPr>
          <a:xfrm flipH="1">
            <a:off x="1" y="0"/>
            <a:ext cx="9143997" cy="5143302"/>
          </a:xfrm>
          <a:prstGeom prst="rect">
            <a:avLst/>
          </a:prstGeom>
        </p:spPr>
      </p:pic>
      <p:sp>
        <p:nvSpPr>
          <p:cNvPr id="7" name="Rectangle 6"/>
          <p:cNvSpPr/>
          <p:nvPr/>
        </p:nvSpPr>
        <p:spPr>
          <a:xfrm>
            <a:off x="4571997" y="198"/>
            <a:ext cx="4572003" cy="514330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131087" y="517723"/>
            <a:ext cx="3592700" cy="1102519"/>
          </a:xfrm>
        </p:spPr>
        <p:txBody>
          <a:bodyPr>
            <a:normAutofit/>
          </a:bodyPr>
          <a:lstStyle>
            <a:lvl1pPr algn="l">
              <a:defRPr sz="2400">
                <a:solidFill>
                  <a:schemeClr val="accent1"/>
                </a:solidFill>
                <a:latin typeface="Gotham Black" pitchFamily="50" charset="0"/>
                <a:cs typeface="Gotham Black" pitchFamily="50" charset="0"/>
              </a:defRPr>
            </a:lvl1pPr>
          </a:lstStyle>
          <a:p>
            <a:r>
              <a:rPr lang="en-US"/>
              <a:t>Click to edit master title style</a:t>
            </a:r>
          </a:p>
        </p:txBody>
      </p:sp>
      <p:sp>
        <p:nvSpPr>
          <p:cNvPr id="3" name="Subtitle 2"/>
          <p:cNvSpPr>
            <a:spLocks noGrp="1"/>
          </p:cNvSpPr>
          <p:nvPr>
            <p:ph type="subTitle" idx="1" hasCustomPrompt="1"/>
          </p:nvPr>
        </p:nvSpPr>
        <p:spPr>
          <a:xfrm>
            <a:off x="5129315" y="1657548"/>
            <a:ext cx="3587173" cy="1314450"/>
          </a:xfrm>
        </p:spPr>
        <p:txBody>
          <a:bodyPr>
            <a:normAutofit/>
          </a:bodyPr>
          <a:lstStyle>
            <a:lvl1pPr marL="0" indent="0" algn="l">
              <a:buNone/>
              <a:defRPr sz="1200">
                <a:solidFill>
                  <a:schemeClr val="accent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3" name="TextBox 22"/>
          <p:cNvSpPr txBox="1"/>
          <p:nvPr/>
        </p:nvSpPr>
        <p:spPr>
          <a:xfrm rot="20654364">
            <a:off x="900595" y="1825657"/>
            <a:ext cx="2917661" cy="1754326"/>
          </a:xfrm>
          <a:prstGeom prst="rect">
            <a:avLst/>
          </a:prstGeom>
          <a:noFill/>
        </p:spPr>
        <p:txBody>
          <a:bodyPr wrap="square" rtlCol="0">
            <a:spAutoFit/>
          </a:bodyPr>
          <a:lstStyle/>
          <a:p>
            <a:r>
              <a:rPr lang="en-US" sz="3600">
                <a:ln>
                  <a:solidFill>
                    <a:schemeClr val="bg1"/>
                  </a:solidFill>
                </a:ln>
                <a:solidFill>
                  <a:srgbClr val="FF0000"/>
                </a:solidFill>
                <a:latin typeface="Gotham Black" pitchFamily="50" charset="0"/>
                <a:cs typeface="Gotham Black" pitchFamily="50" charset="0"/>
              </a:rPr>
              <a:t>PICK YOUR</a:t>
            </a:r>
            <a:r>
              <a:rPr lang="en-US" sz="3600" baseline="0">
                <a:ln>
                  <a:solidFill>
                    <a:schemeClr val="bg1"/>
                  </a:solidFill>
                </a:ln>
                <a:solidFill>
                  <a:srgbClr val="FF0000"/>
                </a:solidFill>
                <a:latin typeface="Gotham Black" pitchFamily="50" charset="0"/>
                <a:cs typeface="Gotham Black" pitchFamily="50" charset="0"/>
              </a:rPr>
              <a:t> OWN PICTURE</a:t>
            </a:r>
            <a:endParaRPr lang="en-US" sz="3600">
              <a:ln>
                <a:solidFill>
                  <a:schemeClr val="bg1"/>
                </a:solidFill>
              </a:ln>
              <a:solidFill>
                <a:srgbClr val="FF0000"/>
              </a:solidFill>
              <a:latin typeface="Gotham Black" pitchFamily="50" charset="0"/>
              <a:cs typeface="Gotham Black" pitchFamily="50" charset="0"/>
            </a:endParaRPr>
          </a:p>
        </p:txBody>
      </p:sp>
      <p:grpSp>
        <p:nvGrpSpPr>
          <p:cNvPr id="13" name="Group 12"/>
          <p:cNvGrpSpPr/>
          <p:nvPr/>
        </p:nvGrpSpPr>
        <p:grpSpPr>
          <a:xfrm>
            <a:off x="-1" y="5080"/>
            <a:ext cx="4572000" cy="45719"/>
            <a:chOff x="4572000" y="4762500"/>
            <a:chExt cx="4572000" cy="381000"/>
          </a:xfrm>
        </p:grpSpPr>
        <p:sp>
          <p:nvSpPr>
            <p:cNvPr id="20" name="Rectangle 19"/>
            <p:cNvSpPr/>
            <p:nvPr/>
          </p:nvSpPr>
          <p:spPr>
            <a:xfrm>
              <a:off x="4572000" y="4762500"/>
              <a:ext cx="914400" cy="381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86400" y="4762500"/>
              <a:ext cx="914400" cy="381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400800" y="4762500"/>
              <a:ext cx="914400" cy="381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315200" y="4762500"/>
              <a:ext cx="914400" cy="381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229600" y="4762500"/>
              <a:ext cx="914400" cy="381000"/>
            </a:xfrm>
            <a:prstGeom prst="rect">
              <a:avLst/>
            </a:prstGeom>
            <a:solidFill>
              <a:srgbClr val="40C7C0"/>
            </a:solidFill>
            <a:ln>
              <a:solidFill>
                <a:srgbClr val="40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571998" y="5097781"/>
            <a:ext cx="4572000" cy="45719"/>
            <a:chOff x="4572000" y="4762500"/>
            <a:chExt cx="4572000" cy="381000"/>
          </a:xfrm>
        </p:grpSpPr>
        <p:sp>
          <p:nvSpPr>
            <p:cNvPr id="34" name="Rectangle 33"/>
            <p:cNvSpPr/>
            <p:nvPr/>
          </p:nvSpPr>
          <p:spPr>
            <a:xfrm>
              <a:off x="4572000" y="4762500"/>
              <a:ext cx="914400" cy="381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486400" y="4762500"/>
              <a:ext cx="914400" cy="381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400800" y="4762500"/>
              <a:ext cx="914400" cy="381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315200" y="4762500"/>
              <a:ext cx="914400" cy="381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229600" y="4762500"/>
              <a:ext cx="914400" cy="381000"/>
            </a:xfrm>
            <a:prstGeom prst="rect">
              <a:avLst/>
            </a:prstGeom>
            <a:solidFill>
              <a:srgbClr val="40C7C0"/>
            </a:solidFill>
            <a:ln>
              <a:solidFill>
                <a:srgbClr val="40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488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0984" y="192197"/>
            <a:ext cx="8102600" cy="857250"/>
          </a:xfrm>
        </p:spPr>
        <p:txBody>
          <a:bodyPr>
            <a:normAutofit/>
          </a:bodyPr>
          <a:lstStyle>
            <a:lvl1pPr algn="l">
              <a:defRPr sz="2000">
                <a:solidFill>
                  <a:schemeClr val="accent1"/>
                </a:solidFill>
                <a:latin typeface="Gotham Black" pitchFamily="50" charset="0"/>
                <a:cs typeface="Gotham Black" pitchFamily="50" charset="0"/>
              </a:defRPr>
            </a:lvl1pPr>
          </a:lstStyle>
          <a:p>
            <a:r>
              <a:rPr lang="en-US"/>
              <a:t>CLICK TO EDIT MASTER TITLE STYLE</a:t>
            </a:r>
          </a:p>
        </p:txBody>
      </p:sp>
      <p:sp>
        <p:nvSpPr>
          <p:cNvPr id="3" name="Content Placeholder 2"/>
          <p:cNvSpPr>
            <a:spLocks noGrp="1"/>
          </p:cNvSpPr>
          <p:nvPr>
            <p:ph idx="1"/>
          </p:nvPr>
        </p:nvSpPr>
        <p:spPr>
          <a:xfrm>
            <a:off x="765556" y="979614"/>
            <a:ext cx="7592060" cy="3612324"/>
          </a:xfrm>
        </p:spPr>
        <p:txBody>
          <a:bodyPr/>
          <a:lstStyle>
            <a:lvl1pPr marL="173038" indent="-173038">
              <a:defRPr sz="1400">
                <a:solidFill>
                  <a:schemeClr val="accent2"/>
                </a:solidFill>
                <a:latin typeface="Arial" panose="020B0604020202020204" pitchFamily="34" charset="0"/>
                <a:cs typeface="Arial" panose="020B0604020202020204" pitchFamily="34" charset="0"/>
              </a:defRPr>
            </a:lvl1pPr>
            <a:lvl2pPr marL="347663" indent="-173038">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512763" indent="-165100">
              <a:defRPr sz="1400">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grpSp>
        <p:nvGrpSpPr>
          <p:cNvPr id="7" name="Group 6"/>
          <p:cNvGrpSpPr/>
          <p:nvPr/>
        </p:nvGrpSpPr>
        <p:grpSpPr>
          <a:xfrm>
            <a:off x="4571998" y="5097781"/>
            <a:ext cx="4572000" cy="45719"/>
            <a:chOff x="4572000" y="4762500"/>
            <a:chExt cx="4572000" cy="381000"/>
          </a:xfrm>
        </p:grpSpPr>
        <p:sp>
          <p:nvSpPr>
            <p:cNvPr id="8" name="Rectangle 7"/>
            <p:cNvSpPr/>
            <p:nvPr/>
          </p:nvSpPr>
          <p:spPr>
            <a:xfrm>
              <a:off x="4572000" y="4762500"/>
              <a:ext cx="914400" cy="381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86400" y="4762500"/>
              <a:ext cx="914400" cy="381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00800" y="4762500"/>
              <a:ext cx="914400" cy="381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0" y="4762500"/>
              <a:ext cx="914400" cy="381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229600" y="4762500"/>
              <a:ext cx="914400" cy="381000"/>
            </a:xfrm>
            <a:prstGeom prst="rect">
              <a:avLst/>
            </a:prstGeom>
            <a:solidFill>
              <a:srgbClr val="40C7C0"/>
            </a:solidFill>
            <a:ln>
              <a:solidFill>
                <a:srgbClr val="40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 y="5080"/>
            <a:ext cx="4572000" cy="45719"/>
            <a:chOff x="4572000" y="4762500"/>
            <a:chExt cx="4572000" cy="381000"/>
          </a:xfrm>
        </p:grpSpPr>
        <p:sp>
          <p:nvSpPr>
            <p:cNvPr id="14" name="Rectangle 13"/>
            <p:cNvSpPr/>
            <p:nvPr/>
          </p:nvSpPr>
          <p:spPr>
            <a:xfrm>
              <a:off x="4572000" y="4762500"/>
              <a:ext cx="914400" cy="381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86400" y="4762500"/>
              <a:ext cx="914400" cy="381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400800" y="4762500"/>
              <a:ext cx="914400" cy="381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15200" y="4762500"/>
              <a:ext cx="914400" cy="381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229600" y="4762500"/>
              <a:ext cx="914400" cy="381000"/>
            </a:xfrm>
            <a:prstGeom prst="rect">
              <a:avLst/>
            </a:prstGeom>
            <a:solidFill>
              <a:srgbClr val="40C7C0"/>
            </a:solidFill>
            <a:ln>
              <a:solidFill>
                <a:srgbClr val="40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44947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096" y="981646"/>
            <a:ext cx="3764280" cy="3610292"/>
          </a:xfrm>
        </p:spPr>
        <p:txBody>
          <a:bodyPr>
            <a:normAutofit/>
          </a:bodyPr>
          <a:lstStyle>
            <a:lvl1pPr marL="173038" indent="-173038">
              <a:defRPr sz="1400">
                <a:solidFill>
                  <a:schemeClr val="accent2"/>
                </a:solidFill>
                <a:latin typeface="Arial" panose="020B0604020202020204" pitchFamily="34" charset="0"/>
                <a:cs typeface="Arial" panose="020B0604020202020204" pitchFamily="34" charset="0"/>
              </a:defRPr>
            </a:lvl1pPr>
            <a:lvl2pPr marL="347663" indent="-173038">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512763" indent="-165100">
              <a:defRPr sz="1400">
                <a:solidFill>
                  <a:schemeClr val="accent2"/>
                </a:solidFill>
                <a:latin typeface="Arial" panose="020B0604020202020204" pitchFamily="34" charset="0"/>
                <a:cs typeface="Arial" panose="020B0604020202020204" pitchFamily="34" charset="0"/>
              </a:defRPr>
            </a:lvl3pPr>
            <a:lvl4pPr>
              <a:defRPr sz="1400">
                <a:solidFill>
                  <a:schemeClr val="accent2"/>
                </a:solidFill>
                <a:latin typeface="Arial" panose="020B0604020202020204" pitchFamily="34" charset="0"/>
                <a:cs typeface="Arial" panose="020B0604020202020204" pitchFamily="34" charset="0"/>
              </a:defRPr>
            </a:lvl4pPr>
            <a:lvl5pPr>
              <a:defRPr sz="1400">
                <a:solidFill>
                  <a:schemeClr val="accent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itle 1"/>
          <p:cNvSpPr>
            <a:spLocks noGrp="1"/>
          </p:cNvSpPr>
          <p:nvPr>
            <p:ph type="title" hasCustomPrompt="1"/>
          </p:nvPr>
        </p:nvSpPr>
        <p:spPr>
          <a:xfrm>
            <a:off x="760984" y="192197"/>
            <a:ext cx="8102600" cy="857250"/>
          </a:xfrm>
        </p:spPr>
        <p:txBody>
          <a:bodyPr>
            <a:normAutofit/>
          </a:bodyPr>
          <a:lstStyle>
            <a:lvl1pPr algn="l">
              <a:defRPr sz="2000">
                <a:solidFill>
                  <a:schemeClr val="accent1"/>
                </a:solidFill>
                <a:latin typeface="Gotham Black" pitchFamily="50" charset="0"/>
                <a:cs typeface="Gotham Black" pitchFamily="50" charset="0"/>
              </a:defRPr>
            </a:lvl1pPr>
          </a:lstStyle>
          <a:p>
            <a:r>
              <a:rPr lang="en-US"/>
              <a:t>CLICK TO EDIT MASTER TITLE STYLE</a:t>
            </a:r>
          </a:p>
        </p:txBody>
      </p:sp>
      <p:grpSp>
        <p:nvGrpSpPr>
          <p:cNvPr id="9" name="Group 8"/>
          <p:cNvGrpSpPr/>
          <p:nvPr/>
        </p:nvGrpSpPr>
        <p:grpSpPr>
          <a:xfrm>
            <a:off x="4571998" y="5097781"/>
            <a:ext cx="4572000" cy="45719"/>
            <a:chOff x="4572000" y="4762500"/>
            <a:chExt cx="4572000" cy="381000"/>
          </a:xfrm>
        </p:grpSpPr>
        <p:sp>
          <p:nvSpPr>
            <p:cNvPr id="10" name="Rectangle 9"/>
            <p:cNvSpPr/>
            <p:nvPr/>
          </p:nvSpPr>
          <p:spPr>
            <a:xfrm>
              <a:off x="4572000" y="4762500"/>
              <a:ext cx="914400" cy="381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86400" y="4762500"/>
              <a:ext cx="914400" cy="381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00800" y="4762500"/>
              <a:ext cx="914400" cy="381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15200" y="4762500"/>
              <a:ext cx="914400" cy="381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229600" y="4762500"/>
              <a:ext cx="914400" cy="381000"/>
            </a:xfrm>
            <a:prstGeom prst="rect">
              <a:avLst/>
            </a:prstGeom>
            <a:solidFill>
              <a:srgbClr val="40C7C0"/>
            </a:solidFill>
            <a:ln>
              <a:solidFill>
                <a:srgbClr val="40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 y="5080"/>
            <a:ext cx="4572000" cy="45719"/>
            <a:chOff x="4572000" y="4762500"/>
            <a:chExt cx="4572000" cy="381000"/>
          </a:xfrm>
        </p:grpSpPr>
        <p:sp>
          <p:nvSpPr>
            <p:cNvPr id="16" name="Rectangle 15"/>
            <p:cNvSpPr/>
            <p:nvPr/>
          </p:nvSpPr>
          <p:spPr>
            <a:xfrm>
              <a:off x="4572000" y="4762500"/>
              <a:ext cx="914400" cy="381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86400" y="4762500"/>
              <a:ext cx="914400" cy="381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00800" y="4762500"/>
              <a:ext cx="914400" cy="381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315200" y="4762500"/>
              <a:ext cx="914400" cy="381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229600" y="4762500"/>
              <a:ext cx="914400" cy="381000"/>
            </a:xfrm>
            <a:prstGeom prst="rect">
              <a:avLst/>
            </a:prstGeom>
            <a:solidFill>
              <a:srgbClr val="40C7C0"/>
            </a:solidFill>
            <a:ln>
              <a:solidFill>
                <a:srgbClr val="40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ontent Placeholder 2"/>
          <p:cNvSpPr>
            <a:spLocks noGrp="1"/>
          </p:cNvSpPr>
          <p:nvPr>
            <p:ph sz="half" idx="10"/>
          </p:nvPr>
        </p:nvSpPr>
        <p:spPr>
          <a:xfrm>
            <a:off x="4581144" y="978598"/>
            <a:ext cx="3764280" cy="3613340"/>
          </a:xfrm>
        </p:spPr>
        <p:txBody>
          <a:bodyPr>
            <a:normAutofit/>
          </a:bodyPr>
          <a:lstStyle>
            <a:lvl1pPr marL="173038" indent="-173038">
              <a:defRPr sz="1400">
                <a:solidFill>
                  <a:schemeClr val="accent2"/>
                </a:solidFill>
                <a:latin typeface="Arial" panose="020B0604020202020204" pitchFamily="34" charset="0"/>
                <a:cs typeface="Arial" panose="020B0604020202020204" pitchFamily="34" charset="0"/>
              </a:defRPr>
            </a:lvl1pPr>
            <a:lvl2pPr marL="347663" indent="-173038">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512763" indent="-173038">
              <a:defRPr sz="1400">
                <a:solidFill>
                  <a:schemeClr val="accent2"/>
                </a:solidFill>
                <a:latin typeface="Arial" panose="020B0604020202020204" pitchFamily="34" charset="0"/>
                <a:cs typeface="Arial" panose="020B0604020202020204" pitchFamily="34" charset="0"/>
              </a:defRPr>
            </a:lvl3pPr>
            <a:lvl4pPr>
              <a:defRPr sz="1400">
                <a:solidFill>
                  <a:schemeClr val="accent2"/>
                </a:solidFill>
                <a:latin typeface="Arial" panose="020B0604020202020204" pitchFamily="34" charset="0"/>
                <a:cs typeface="Arial" panose="020B0604020202020204" pitchFamily="34" charset="0"/>
              </a:defRPr>
            </a:lvl4pPr>
            <a:lvl5pPr>
              <a:defRPr sz="1400">
                <a:solidFill>
                  <a:schemeClr val="accent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custDataLst>
      <p:tags r:id="rId1"/>
    </p:custDataLst>
    <p:extLst>
      <p:ext uri="{BB962C8B-B14F-4D97-AF65-F5344CB8AC3E}">
        <p14:creationId xmlns:p14="http://schemas.microsoft.com/office/powerpoint/2010/main" val="405158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7" name="Group 6"/>
          <p:cNvGrpSpPr/>
          <p:nvPr/>
        </p:nvGrpSpPr>
        <p:grpSpPr>
          <a:xfrm>
            <a:off x="4571998" y="5097781"/>
            <a:ext cx="4572000" cy="45719"/>
            <a:chOff x="4572000" y="4762500"/>
            <a:chExt cx="4572000" cy="381000"/>
          </a:xfrm>
        </p:grpSpPr>
        <p:sp>
          <p:nvSpPr>
            <p:cNvPr id="8" name="Rectangle 7"/>
            <p:cNvSpPr/>
            <p:nvPr/>
          </p:nvSpPr>
          <p:spPr>
            <a:xfrm>
              <a:off x="4572000" y="4762500"/>
              <a:ext cx="914400" cy="381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86400" y="4762500"/>
              <a:ext cx="914400" cy="381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00800" y="4762500"/>
              <a:ext cx="914400" cy="381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0" y="4762500"/>
              <a:ext cx="914400" cy="381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229600" y="4762500"/>
              <a:ext cx="914400" cy="381000"/>
            </a:xfrm>
            <a:prstGeom prst="rect">
              <a:avLst/>
            </a:prstGeom>
            <a:solidFill>
              <a:srgbClr val="40C7C0"/>
            </a:solidFill>
            <a:ln>
              <a:solidFill>
                <a:srgbClr val="40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 y="5080"/>
            <a:ext cx="4572000" cy="45719"/>
            <a:chOff x="4572000" y="4762500"/>
            <a:chExt cx="4572000" cy="381000"/>
          </a:xfrm>
        </p:grpSpPr>
        <p:sp>
          <p:nvSpPr>
            <p:cNvPr id="14" name="Rectangle 13"/>
            <p:cNvSpPr/>
            <p:nvPr/>
          </p:nvSpPr>
          <p:spPr>
            <a:xfrm>
              <a:off x="4572000" y="4762500"/>
              <a:ext cx="914400" cy="381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86400" y="4762500"/>
              <a:ext cx="914400" cy="381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400800" y="4762500"/>
              <a:ext cx="914400" cy="381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15200" y="4762500"/>
              <a:ext cx="914400" cy="381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229600" y="4762500"/>
              <a:ext cx="914400" cy="381000"/>
            </a:xfrm>
            <a:prstGeom prst="rect">
              <a:avLst/>
            </a:prstGeom>
            <a:solidFill>
              <a:srgbClr val="40C7C0"/>
            </a:solidFill>
            <a:ln>
              <a:solidFill>
                <a:srgbClr val="40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p:cNvSpPr>
            <a:spLocks noGrp="1"/>
          </p:cNvSpPr>
          <p:nvPr>
            <p:ph type="title" hasCustomPrompt="1"/>
          </p:nvPr>
        </p:nvSpPr>
        <p:spPr>
          <a:xfrm>
            <a:off x="760984" y="192197"/>
            <a:ext cx="8102600" cy="857250"/>
          </a:xfrm>
        </p:spPr>
        <p:txBody>
          <a:bodyPr>
            <a:normAutofit/>
          </a:bodyPr>
          <a:lstStyle>
            <a:lvl1pPr algn="l">
              <a:defRPr sz="2400">
                <a:solidFill>
                  <a:schemeClr val="accent1"/>
                </a:solidFill>
                <a:latin typeface="Gotham Black" pitchFamily="50" charset="0"/>
                <a:cs typeface="Gotham Black" pitchFamily="50" charset="0"/>
              </a:defRPr>
            </a:lvl1pPr>
          </a:lstStyle>
          <a:p>
            <a:r>
              <a:rPr lang="en-US"/>
              <a:t>CLICK TO EDIT MASTER TITLE STYLE</a:t>
            </a:r>
          </a:p>
        </p:txBody>
      </p:sp>
    </p:spTree>
    <p:extLst>
      <p:ext uri="{BB962C8B-B14F-4D97-AF65-F5344CB8AC3E}">
        <p14:creationId xmlns:p14="http://schemas.microsoft.com/office/powerpoint/2010/main" val="234016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a:off x="4571998" y="5097781"/>
            <a:ext cx="4572000" cy="45719"/>
            <a:chOff x="4572000" y="4762500"/>
            <a:chExt cx="4572000" cy="381000"/>
          </a:xfrm>
        </p:grpSpPr>
        <p:sp>
          <p:nvSpPr>
            <p:cNvPr id="6" name="Rectangle 5"/>
            <p:cNvSpPr/>
            <p:nvPr/>
          </p:nvSpPr>
          <p:spPr>
            <a:xfrm>
              <a:off x="4572000" y="4762500"/>
              <a:ext cx="914400" cy="381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4762500"/>
              <a:ext cx="914400" cy="381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00800" y="4762500"/>
              <a:ext cx="914400" cy="381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15200" y="4762500"/>
              <a:ext cx="914400" cy="381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229600" y="4762500"/>
              <a:ext cx="914400" cy="381000"/>
            </a:xfrm>
            <a:prstGeom prst="rect">
              <a:avLst/>
            </a:prstGeom>
            <a:solidFill>
              <a:srgbClr val="40C7C0"/>
            </a:solidFill>
            <a:ln>
              <a:solidFill>
                <a:srgbClr val="40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 y="5080"/>
            <a:ext cx="4572000" cy="45719"/>
            <a:chOff x="4572000" y="4762500"/>
            <a:chExt cx="4572000" cy="381000"/>
          </a:xfrm>
        </p:grpSpPr>
        <p:sp>
          <p:nvSpPr>
            <p:cNvPr id="12" name="Rectangle 11"/>
            <p:cNvSpPr/>
            <p:nvPr/>
          </p:nvSpPr>
          <p:spPr>
            <a:xfrm>
              <a:off x="4572000" y="4762500"/>
              <a:ext cx="914400" cy="381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86400" y="4762500"/>
              <a:ext cx="914400" cy="381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00800" y="4762500"/>
              <a:ext cx="914400" cy="381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15200" y="4762500"/>
              <a:ext cx="914400" cy="381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229600" y="4762500"/>
              <a:ext cx="914400" cy="381000"/>
            </a:xfrm>
            <a:prstGeom prst="rect">
              <a:avLst/>
            </a:prstGeom>
            <a:solidFill>
              <a:srgbClr val="40C7C0"/>
            </a:solidFill>
            <a:ln>
              <a:solidFill>
                <a:srgbClr val="40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996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1" y="1522"/>
            <a:ext cx="9135879" cy="5140454"/>
          </a:xfrm>
          <a:prstGeom prst="rect">
            <a:avLst/>
          </a:prstGeom>
        </p:spPr>
      </p:pic>
      <p:sp>
        <p:nvSpPr>
          <p:cNvPr id="6" name="Title 10"/>
          <p:cNvSpPr>
            <a:spLocks noGrp="1"/>
          </p:cNvSpPr>
          <p:nvPr>
            <p:ph type="title" hasCustomPrompt="1"/>
          </p:nvPr>
        </p:nvSpPr>
        <p:spPr>
          <a:xfrm>
            <a:off x="457200" y="2628900"/>
            <a:ext cx="8229600" cy="857250"/>
          </a:xfrm>
          <a:prstGeom prst="rect">
            <a:avLst/>
          </a:prstGeom>
        </p:spPr>
        <p:txBody>
          <a:bodyPr vert="horz"/>
          <a:lstStyle>
            <a:lvl1pPr>
              <a:defRPr sz="3200" b="1">
                <a:solidFill>
                  <a:schemeClr val="bg1"/>
                </a:solidFill>
              </a:defRPr>
            </a:lvl1pPr>
          </a:lstStyle>
          <a:p>
            <a:r>
              <a:rPr lang="en-US"/>
              <a:t>CLICK TO EDIT MASTER TITLE STYLE</a:t>
            </a:r>
          </a:p>
        </p:txBody>
      </p:sp>
      <p:sp>
        <p:nvSpPr>
          <p:cNvPr id="8" name="Subtitle 2"/>
          <p:cNvSpPr>
            <a:spLocks noGrp="1"/>
          </p:cNvSpPr>
          <p:nvPr>
            <p:ph type="subTitle" idx="1"/>
          </p:nvPr>
        </p:nvSpPr>
        <p:spPr>
          <a:xfrm>
            <a:off x="1371600" y="3486150"/>
            <a:ext cx="6400800" cy="742950"/>
          </a:xfrm>
          <a:prstGeom prst="rect">
            <a:avLst/>
          </a:prstGeom>
        </p:spPr>
        <p:txBody>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03408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1_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lstStyle>
            <a:lvl1pPr>
              <a:defRPr sz="3200" b="1">
                <a:latin typeface="+mj-lt"/>
                <a:cs typeface="Museo Sans 500"/>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1247993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085850"/>
            <a:ext cx="374904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085850"/>
            <a:ext cx="374904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AF343D11-9379-DFFF-4C67-DF6E84A86703}"/>
              </a:ext>
            </a:extLst>
          </p:cNvPr>
          <p:cNvSpPr>
            <a:spLocks noGrp="1"/>
          </p:cNvSpPr>
          <p:nvPr>
            <p:ph type="dt" sz="half" idx="10"/>
          </p:nvPr>
        </p:nvSpPr>
        <p:spPr/>
        <p:txBody>
          <a:bodyPr/>
          <a:lstStyle>
            <a:lvl1pPr>
              <a:defRPr/>
            </a:lvl1pPr>
          </a:lstStyle>
          <a:p>
            <a:pPr>
              <a:defRPr/>
            </a:pPr>
            <a:fld id="{8EDEB3CF-44C6-4E83-9C6A-5C0E9729D0CE}" type="datetime1">
              <a:rPr lang="en-US"/>
              <a:pPr>
                <a:defRPr/>
              </a:pPr>
              <a:t>4/26/2024</a:t>
            </a:fld>
            <a:endParaRPr lang="en-US"/>
          </a:p>
        </p:txBody>
      </p:sp>
      <p:sp>
        <p:nvSpPr>
          <p:cNvPr id="4" name="Footer Placeholder 2">
            <a:extLst>
              <a:ext uri="{FF2B5EF4-FFF2-40B4-BE49-F238E27FC236}">
                <a16:creationId xmlns:a16="http://schemas.microsoft.com/office/drawing/2014/main" id="{291B8A6A-AD99-2C09-7E9E-50388065745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61D81E92-38FD-8F75-751B-0EB23870CC0F}"/>
              </a:ext>
            </a:extLst>
          </p:cNvPr>
          <p:cNvSpPr>
            <a:spLocks noGrp="1"/>
          </p:cNvSpPr>
          <p:nvPr>
            <p:ph type="sldNum" sz="quarter" idx="12"/>
          </p:nvPr>
        </p:nvSpPr>
        <p:spPr/>
        <p:txBody>
          <a:bodyPr/>
          <a:lstStyle>
            <a:lvl1pPr>
              <a:defRPr/>
            </a:lvl1pPr>
          </a:lstStyle>
          <a:p>
            <a:pPr>
              <a:defRPr/>
            </a:pPr>
            <a:fld id="{DC0E4F92-04B5-412D-86F3-6DF5BFAD4D27}" type="slidenum">
              <a:rPr lang="en-US" altLang="en-US"/>
              <a:pPr>
                <a:defRPr/>
              </a:pPr>
              <a:t>‹#›</a:t>
            </a:fld>
            <a:endParaRPr lang="en-US" altLang="en-US"/>
          </a:p>
        </p:txBody>
      </p:sp>
    </p:spTree>
    <p:extLst>
      <p:ext uri="{BB962C8B-B14F-4D97-AF65-F5344CB8AC3E}">
        <p14:creationId xmlns:p14="http://schemas.microsoft.com/office/powerpoint/2010/main" val="37600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7B29431-BDF5-475D-80F3-F65177FDF844}" type="datetimeFigureOut">
              <a:rPr lang="en-US" smtClean="0"/>
              <a:t>4/26/2024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1B33824-9947-483B-9D69-A2E10BE067F4}" type="slidenum">
              <a:rPr lang="en-US" smtClean="0"/>
              <a:t>‹#›</a:t>
            </a:fld>
            <a:endParaRPr lang="en-US"/>
          </a:p>
        </p:txBody>
      </p:sp>
    </p:spTree>
    <p:extLst>
      <p:ext uri="{BB962C8B-B14F-4D97-AF65-F5344CB8AC3E}">
        <p14:creationId xmlns:p14="http://schemas.microsoft.com/office/powerpoint/2010/main" val="2913044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access-board.gov/guidelines-and-standards/health-care/about-this-rulemaking/final-standard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ada.gov/effective-comm.pdf" TargetMode="Externa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nfonet.upmc.edu/OurOrganization/HCD/CPS/DRC/Documents/Equipment%20List%20Purchasing.pdf"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jpeg"/><Relationship Id="rId3" Type="http://schemas.openxmlformats.org/officeDocument/2006/relationships/image" Target="../media/image32.emf"/><Relationship Id="rId7" Type="http://schemas.openxmlformats.org/officeDocument/2006/relationships/image" Target="../media/image36.emf"/><Relationship Id="rId12" Type="http://schemas.openxmlformats.org/officeDocument/2006/relationships/image" Target="../media/image41.jpeg"/><Relationship Id="rId2" Type="http://schemas.openxmlformats.org/officeDocument/2006/relationships/image" Target="../media/image31.emf"/><Relationship Id="rId1" Type="http://schemas.openxmlformats.org/officeDocument/2006/relationships/slideLayout" Target="../slideLayouts/slideLayout3.xml"/><Relationship Id="rId6" Type="http://schemas.openxmlformats.org/officeDocument/2006/relationships/image" Target="../media/image35.emf"/><Relationship Id="rId11" Type="http://schemas.openxmlformats.org/officeDocument/2006/relationships/image" Target="../media/image40.jpeg"/><Relationship Id="rId5" Type="http://schemas.openxmlformats.org/officeDocument/2006/relationships/image" Target="../media/image34.emf"/><Relationship Id="rId10" Type="http://schemas.openxmlformats.org/officeDocument/2006/relationships/image" Target="../media/image39.jpeg"/><Relationship Id="rId4" Type="http://schemas.openxmlformats.org/officeDocument/2006/relationships/image" Target="../media/image33.emf"/><Relationship Id="rId9" Type="http://schemas.openxmlformats.org/officeDocument/2006/relationships/image" Target="../media/image38.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infonet.upmc.com/ClinicalTools/PatientInteractions/DisabilitiesResourceCenter/Documents/Behavioral_Health_FAQ.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somospacientes.com/noticias/asociaciones/el-cermi-reclama-a-justicia-que-asuma-la-convencion-de-la-onu/"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hyperlink" Target="http://infonet2.upmc.com/OurOrganization/HCD/CPS/DRC/Documents/Disability%20Contacts%20Matrix%20January%202014.xls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25" y="2664656"/>
            <a:ext cx="8695364" cy="857250"/>
          </a:xfrm>
        </p:spPr>
        <p:txBody>
          <a:bodyPr>
            <a:normAutofit fontScale="90000"/>
          </a:bodyPr>
          <a:lstStyle/>
          <a:p>
            <a:r>
              <a:rPr lang="en-US" dirty="0">
                <a:latin typeface="Calibri" panose="020F0502020204030204" pitchFamily="34" charset="0"/>
                <a:ea typeface="Calibri" panose="020F0502020204030204" pitchFamily="34" charset="0"/>
              </a:rPr>
              <a:t>L</a:t>
            </a:r>
            <a:r>
              <a:rPr lang="en-US" sz="3200" b="1" dirty="0">
                <a:effectLst/>
                <a:latin typeface="Calibri" panose="020F0502020204030204" pitchFamily="34" charset="0"/>
                <a:ea typeface="Calibri" panose="020F0502020204030204" pitchFamily="34" charset="0"/>
              </a:rPr>
              <a:t>egal Practicalities of Accommodating Individuals with Disabilities within Healthcare Settings</a:t>
            </a:r>
            <a:endParaRPr lang="en-US" dirty="0"/>
          </a:p>
        </p:txBody>
      </p:sp>
      <p:sp>
        <p:nvSpPr>
          <p:cNvPr id="3" name="Subtitle 2"/>
          <p:cNvSpPr>
            <a:spLocks noGrp="1"/>
          </p:cNvSpPr>
          <p:nvPr>
            <p:ph type="subTitle" idx="1"/>
          </p:nvPr>
        </p:nvSpPr>
        <p:spPr>
          <a:xfrm>
            <a:off x="771128" y="3689375"/>
            <a:ext cx="7655357" cy="742950"/>
          </a:xfrm>
        </p:spPr>
        <p:txBody>
          <a:bodyPr>
            <a:noAutofit/>
          </a:bodyPr>
          <a:lstStyle/>
          <a:p>
            <a:br>
              <a:rPr lang="en-US" sz="1600"/>
            </a:br>
            <a:r>
              <a:rPr lang="en-US" sz="1600">
                <a:latin typeface="Calibri" panose="020F0502020204030204" pitchFamily="34" charset="0"/>
                <a:ea typeface="Times New Roman" panose="02020603050405020304" pitchFamily="18" charset="0"/>
                <a:cs typeface="Times New Roman" panose="02020603050405020304" pitchFamily="18" charset="0"/>
              </a:rPr>
              <a:t>Chatón T. Turner, Esq. </a:t>
            </a:r>
            <a:br>
              <a:rPr lang="en-US" sz="1600"/>
            </a:br>
            <a:br>
              <a:rPr lang="en-US" sz="1600"/>
            </a:br>
            <a:endParaRPr lang="en-US" sz="1600"/>
          </a:p>
        </p:txBody>
      </p:sp>
    </p:spTree>
    <p:extLst>
      <p:ext uri="{BB962C8B-B14F-4D97-AF65-F5344CB8AC3E}">
        <p14:creationId xmlns:p14="http://schemas.microsoft.com/office/powerpoint/2010/main" val="219128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latin typeface="+mn-lt"/>
              </a:rPr>
              <a:t>Education and Training</a:t>
            </a:r>
            <a:endParaRPr lang="en-US" sz="3200">
              <a:latin typeface="+mn-lt"/>
            </a:endParaRPr>
          </a:p>
        </p:txBody>
      </p:sp>
      <p:sp>
        <p:nvSpPr>
          <p:cNvPr id="5" name="Content Placeholder 1"/>
          <p:cNvSpPr txBox="1">
            <a:spLocks/>
          </p:cNvSpPr>
          <p:nvPr/>
        </p:nvSpPr>
        <p:spPr bwMode="auto">
          <a:xfrm>
            <a:off x="936702" y="1058466"/>
            <a:ext cx="7948943" cy="35980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pPr>
            <a:r>
              <a:rPr lang="en-US" altLang="en-US" sz="2400" b="1">
                <a:latin typeface="+mj-lt"/>
                <a:cs typeface="Arial" panose="020B0604020202020204" pitchFamily="34" charset="0"/>
              </a:rPr>
              <a:t>Topics:</a:t>
            </a:r>
          </a:p>
          <a:p>
            <a:pPr lvl="1">
              <a:spcBef>
                <a:spcPts val="900"/>
              </a:spcBef>
            </a:pPr>
            <a:r>
              <a:rPr lang="en-US" altLang="en-US" sz="1800">
                <a:latin typeface="+mj-lt"/>
                <a:cs typeface="Arial" panose="020B0604020202020204" pitchFamily="34" charset="0"/>
              </a:rPr>
              <a:t>Disability Awareness Training</a:t>
            </a:r>
          </a:p>
          <a:p>
            <a:pPr lvl="1">
              <a:spcBef>
                <a:spcPts val="900"/>
              </a:spcBef>
            </a:pPr>
            <a:r>
              <a:rPr lang="en-US" altLang="en-US" sz="1800">
                <a:latin typeface="+mj-lt"/>
                <a:cs typeface="Arial" panose="020B0604020202020204" pitchFamily="34" charset="0"/>
              </a:rPr>
              <a:t>Effective Communication for Individuals who are Deaf, Deaf-Blind, or Hard of Hearing</a:t>
            </a:r>
          </a:p>
          <a:p>
            <a:pPr lvl="1">
              <a:spcBef>
                <a:spcPts val="900"/>
              </a:spcBef>
            </a:pPr>
            <a:r>
              <a:rPr lang="en-US" altLang="en-US" sz="1800">
                <a:latin typeface="+mj-lt"/>
                <a:cs typeface="Arial" panose="020B0604020202020204" pitchFamily="34" charset="0"/>
              </a:rPr>
              <a:t>Service Animal Panel Video</a:t>
            </a:r>
          </a:p>
          <a:p>
            <a:pPr lvl="1">
              <a:spcBef>
                <a:spcPts val="900"/>
              </a:spcBef>
            </a:pPr>
            <a:r>
              <a:rPr lang="en-US" altLang="en-US" sz="1800">
                <a:latin typeface="+mj-lt"/>
                <a:cs typeface="Arial" panose="020B0604020202020204" pitchFamily="34" charset="0"/>
              </a:rPr>
              <a:t>ADA Maintenance Training</a:t>
            </a:r>
          </a:p>
          <a:p>
            <a:pPr lvl="1">
              <a:spcBef>
                <a:spcPts val="900"/>
              </a:spcBef>
            </a:pPr>
            <a:r>
              <a:rPr lang="en-US" altLang="en-US" sz="1800">
                <a:latin typeface="+mj-lt"/>
                <a:cs typeface="Arial" panose="020B0604020202020204" pitchFamily="34" charset="0"/>
              </a:rPr>
              <a:t>Breast Screening for Individuals with IDD</a:t>
            </a:r>
          </a:p>
          <a:p>
            <a:pPr lvl="1">
              <a:spcBef>
                <a:spcPts val="900"/>
              </a:spcBef>
            </a:pPr>
            <a:r>
              <a:rPr lang="en-US" altLang="en-US" sz="1800">
                <a:latin typeface="+mj-lt"/>
                <a:cs typeface="Arial" panose="020B0604020202020204" pitchFamily="34" charset="0"/>
              </a:rPr>
              <a:t>Assistive Listening Toolkit Videos</a:t>
            </a:r>
          </a:p>
          <a:p>
            <a:pPr lvl="1">
              <a:spcBef>
                <a:spcPts val="900"/>
              </a:spcBef>
            </a:pPr>
            <a:r>
              <a:rPr lang="en-US" altLang="en-US" sz="1800">
                <a:latin typeface="+mj-lt"/>
                <a:cs typeface="Arial" panose="020B0604020202020204" pitchFamily="34" charset="0"/>
              </a:rPr>
              <a:t>Customized Trainings</a:t>
            </a:r>
          </a:p>
          <a:p>
            <a:pPr>
              <a:spcBef>
                <a:spcPts val="900"/>
              </a:spcBef>
            </a:pPr>
            <a:endParaRPr lang="en-US" altLang="en-US" sz="1800">
              <a:latin typeface="+mj-lt"/>
              <a:cs typeface="Arial" panose="020B0604020202020204" pitchFamily="34" charset="0"/>
            </a:endParaRPr>
          </a:p>
        </p:txBody>
      </p:sp>
    </p:spTree>
    <p:extLst>
      <p:ext uri="{BB962C8B-B14F-4D97-AF65-F5344CB8AC3E}">
        <p14:creationId xmlns:p14="http://schemas.microsoft.com/office/powerpoint/2010/main" val="428651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41986" name="Subtitle 1">
            <a:extLst>
              <a:ext uri="{FF2B5EF4-FFF2-40B4-BE49-F238E27FC236}">
                <a16:creationId xmlns:a16="http://schemas.microsoft.com/office/drawing/2014/main" id="{F0B4F69D-C484-2EE3-0FB6-472B4F15D0E7}"/>
              </a:ext>
            </a:extLst>
          </p:cNvPr>
          <p:cNvSpPr>
            <a:spLocks noGrp="1"/>
          </p:cNvSpPr>
          <p:nvPr>
            <p:ph type="subTitle" idx="1"/>
          </p:nvPr>
        </p:nvSpPr>
        <p:spPr>
          <a:xfrm>
            <a:off x="754669" y="3041651"/>
            <a:ext cx="7520061" cy="274864"/>
          </a:xfrm>
        </p:spPr>
        <p:txBody>
          <a:bodyPr vert="horz" lIns="91440" tIns="45720" rIns="91440" bIns="45720" rtlCol="0" anchor="t">
            <a:noAutofit/>
          </a:bodyPr>
          <a:lstStyle/>
          <a:p>
            <a:endParaRPr lang="en-US" altLang="en-US" sz="2000">
              <a:latin typeface="Verdana" panose="020B0604030504040204" pitchFamily="34" charset="0"/>
              <a:ea typeface="Verdana" panose="020B0604030504040204" pitchFamily="34" charset="0"/>
              <a:cs typeface="Verdana" panose="020B0604030504040204" pitchFamily="34" charset="0"/>
            </a:endParaRPr>
          </a:p>
          <a:p>
            <a:r>
              <a:rPr lang="en-US" altLang="en-US" sz="2500" b="1" dirty="0">
                <a:latin typeface="Verdana"/>
                <a:ea typeface="Verdana"/>
                <a:cs typeface="Arial"/>
              </a:rPr>
              <a:t>Facility Accessibility: Equal Access</a:t>
            </a:r>
            <a:endParaRPr lang="en-US" dirty="0"/>
          </a:p>
        </p:txBody>
      </p:sp>
      <p:sp>
        <p:nvSpPr>
          <p:cNvPr id="41987" name="Title 2">
            <a:extLst>
              <a:ext uri="{FF2B5EF4-FFF2-40B4-BE49-F238E27FC236}">
                <a16:creationId xmlns:a16="http://schemas.microsoft.com/office/drawing/2014/main" id="{7F8C3142-EF14-45DC-D0B5-CFC47D869A33}"/>
              </a:ext>
            </a:extLst>
          </p:cNvPr>
          <p:cNvSpPr>
            <a:spLocks noGrp="1"/>
          </p:cNvSpPr>
          <p:nvPr>
            <p:ph type="ctrTitle"/>
          </p:nvPr>
        </p:nvSpPr>
        <p:spPr>
          <a:xfrm>
            <a:off x="1485900" y="1129904"/>
            <a:ext cx="6172200" cy="1102519"/>
          </a:xfrm>
        </p:spPr>
        <p:txBody>
          <a:bodyPr/>
          <a:lstStyle/>
          <a:p>
            <a:endParaRPr lang="en-US" altLang="en-US"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650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bwMode="auto">
          <a:xfrm>
            <a:off x="450167" y="1005340"/>
            <a:ext cx="5992837" cy="359806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p>
            <a:pPr>
              <a:spcBef>
                <a:spcPts val="1350"/>
              </a:spcBef>
              <a:defRPr/>
            </a:pPr>
            <a:r>
              <a:rPr lang="en-US" altLang="en-US" sz="2000">
                <a:solidFill>
                  <a:schemeClr val="tx1"/>
                </a:solidFill>
                <a:latin typeface="+mn-lt"/>
                <a:cs typeface="Arial" pitchFamily="34" charset="0"/>
              </a:rPr>
              <a:t>Facilities Review Committee</a:t>
            </a:r>
          </a:p>
          <a:p>
            <a:pPr>
              <a:spcBef>
                <a:spcPts val="1350"/>
              </a:spcBef>
              <a:defRPr/>
            </a:pPr>
            <a:r>
              <a:rPr lang="en-US" altLang="en-US" sz="2000">
                <a:solidFill>
                  <a:schemeClr val="tx1"/>
                </a:solidFill>
                <a:latin typeface="+mn-lt"/>
                <a:cs typeface="Arial" pitchFamily="34" charset="0"/>
              </a:rPr>
              <a:t>Focus: </a:t>
            </a:r>
          </a:p>
          <a:p>
            <a:pPr lvl="1">
              <a:spcBef>
                <a:spcPts val="450"/>
              </a:spcBef>
              <a:defRPr/>
            </a:pPr>
            <a:r>
              <a:rPr lang="en-US" altLang="en-US" sz="1600">
                <a:solidFill>
                  <a:schemeClr val="tx1"/>
                </a:solidFill>
                <a:latin typeface="+mn-lt"/>
                <a:cs typeface="Arial" pitchFamily="34" charset="0"/>
              </a:rPr>
              <a:t>Acute Inpatient Rooms</a:t>
            </a:r>
          </a:p>
          <a:p>
            <a:pPr lvl="1">
              <a:spcBef>
                <a:spcPts val="450"/>
              </a:spcBef>
              <a:defRPr/>
            </a:pPr>
            <a:r>
              <a:rPr lang="en-US" altLang="en-US" sz="1600">
                <a:solidFill>
                  <a:schemeClr val="tx1"/>
                </a:solidFill>
                <a:latin typeface="+mn-lt"/>
                <a:cs typeface="Arial" pitchFamily="34" charset="0"/>
              </a:rPr>
              <a:t>Public Restrooms</a:t>
            </a:r>
          </a:p>
          <a:p>
            <a:pPr lvl="1">
              <a:spcBef>
                <a:spcPts val="450"/>
              </a:spcBef>
              <a:defRPr/>
            </a:pPr>
            <a:r>
              <a:rPr lang="en-US" altLang="en-US" sz="1600">
                <a:solidFill>
                  <a:schemeClr val="tx1"/>
                </a:solidFill>
                <a:latin typeface="+mn-lt"/>
                <a:cs typeface="Arial" pitchFamily="34" charset="0"/>
              </a:rPr>
              <a:t>Outpatient Facilities</a:t>
            </a:r>
          </a:p>
          <a:p>
            <a:pPr lvl="1">
              <a:spcBef>
                <a:spcPts val="450"/>
              </a:spcBef>
              <a:defRPr/>
            </a:pPr>
            <a:r>
              <a:rPr lang="en-US" altLang="en-US" sz="1600">
                <a:solidFill>
                  <a:schemeClr val="tx1"/>
                </a:solidFill>
                <a:latin typeface="+mn-lt"/>
                <a:cs typeface="Arial" pitchFamily="34" charset="0"/>
              </a:rPr>
              <a:t>Entrances and Accessible Routes</a:t>
            </a:r>
          </a:p>
          <a:p>
            <a:pPr lvl="1">
              <a:spcBef>
                <a:spcPts val="450"/>
              </a:spcBef>
              <a:defRPr/>
            </a:pPr>
            <a:r>
              <a:rPr lang="en-US" altLang="en-US" sz="1600">
                <a:solidFill>
                  <a:schemeClr val="tx1"/>
                </a:solidFill>
                <a:latin typeface="+mn-lt"/>
                <a:cs typeface="Arial" pitchFamily="34" charset="0"/>
              </a:rPr>
              <a:t>Parking</a:t>
            </a:r>
          </a:p>
          <a:p>
            <a:pPr lvl="1">
              <a:spcBef>
                <a:spcPts val="450"/>
              </a:spcBef>
              <a:defRPr/>
            </a:pPr>
            <a:r>
              <a:rPr lang="en-US" altLang="en-US" sz="1600">
                <a:solidFill>
                  <a:schemeClr val="tx1"/>
                </a:solidFill>
                <a:latin typeface="+mn-lt"/>
                <a:cs typeface="Arial" pitchFamily="34" charset="0"/>
              </a:rPr>
              <a:t>Medical Equipment</a:t>
            </a:r>
          </a:p>
          <a:p>
            <a:pPr eaLnBrk="1" hangingPunct="1">
              <a:defRPr/>
            </a:pPr>
            <a:r>
              <a:rPr lang="en-US" altLang="en-US" sz="2000">
                <a:solidFill>
                  <a:schemeClr val="tx1"/>
                </a:solidFill>
                <a:latin typeface="+mn-lt"/>
                <a:cs typeface="Arial" pitchFamily="34" charset="0"/>
              </a:rPr>
              <a:t>Construction Plan Reviews</a:t>
            </a:r>
          </a:p>
          <a:p>
            <a:pPr lvl="1" eaLnBrk="1" hangingPunct="1">
              <a:defRPr/>
            </a:pPr>
            <a:r>
              <a:rPr lang="en-US" altLang="en-US" sz="1600">
                <a:solidFill>
                  <a:schemeClr val="tx1"/>
                </a:solidFill>
                <a:latin typeface="+mn-lt"/>
                <a:cs typeface="Arial" pitchFamily="34" charset="0"/>
              </a:rPr>
              <a:t>New construction and larger renovation projects </a:t>
            </a:r>
          </a:p>
          <a:p>
            <a:pPr marL="342900" lvl="1" indent="0">
              <a:buNone/>
              <a:defRPr/>
            </a:pPr>
            <a:endParaRPr lang="en-US" altLang="en-US" sz="1100">
              <a:solidFill>
                <a:schemeClr val="tx1"/>
              </a:solidFill>
              <a:latin typeface="+mn-lt"/>
              <a:cs typeface="Arial" pitchFamily="34" charset="0"/>
            </a:endParaRPr>
          </a:p>
          <a:p>
            <a:pPr>
              <a:defRPr/>
            </a:pPr>
            <a:r>
              <a:rPr lang="en-US" altLang="en-US" sz="2000">
                <a:solidFill>
                  <a:schemeClr val="tx1"/>
                </a:solidFill>
                <a:latin typeface="+mn-lt"/>
                <a:cs typeface="Arial" pitchFamily="34" charset="0"/>
              </a:rPr>
              <a:t>Accessibility Checklists</a:t>
            </a:r>
          </a:p>
        </p:txBody>
      </p:sp>
      <p:sp>
        <p:nvSpPr>
          <p:cNvPr id="32772" name="Slide Number Placeholder 3"/>
          <p:cNvSpPr>
            <a:spLocks noGrp="1"/>
          </p:cNvSpPr>
          <p:nvPr>
            <p:ph type="sldNum" sz="quarter" idx="4294967295"/>
          </p:nvPr>
        </p:nvSpPr>
        <p:spPr>
          <a:xfrm>
            <a:off x="1326356" y="4656535"/>
            <a:ext cx="320279" cy="4869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b="1">
                <a:solidFill>
                  <a:srgbClr val="535A5D"/>
                </a:solidFill>
                <a:latin typeface="Arial" panose="020B0604020202020204" pitchFamily="34" charset="0"/>
                <a:ea typeface="ＭＳ Ｐゴシック" panose="020B0600070205080204" pitchFamily="34" charset="-128"/>
              </a:defRPr>
            </a:lvl1pPr>
            <a:lvl2pPr marL="557213" indent="-214313">
              <a:defRPr sz="2100" b="1">
                <a:solidFill>
                  <a:srgbClr val="535A5D"/>
                </a:solidFill>
                <a:latin typeface="Arial" panose="020B0604020202020204" pitchFamily="34" charset="0"/>
                <a:ea typeface="ＭＳ Ｐゴシック" panose="020B0600070205080204" pitchFamily="34" charset="-128"/>
              </a:defRPr>
            </a:lvl2pPr>
            <a:lvl3pPr marL="857250" indent="-171450">
              <a:defRPr sz="2100" b="1">
                <a:solidFill>
                  <a:srgbClr val="535A5D"/>
                </a:solidFill>
                <a:latin typeface="Arial" panose="020B0604020202020204" pitchFamily="34" charset="0"/>
                <a:ea typeface="ＭＳ Ｐゴシック" panose="020B0600070205080204" pitchFamily="34" charset="-128"/>
              </a:defRPr>
            </a:lvl3pPr>
            <a:lvl4pPr marL="1200150" indent="-171450">
              <a:defRPr sz="2100" b="1">
                <a:solidFill>
                  <a:srgbClr val="535A5D"/>
                </a:solidFill>
                <a:latin typeface="Arial" panose="020B0604020202020204" pitchFamily="34" charset="0"/>
                <a:ea typeface="ＭＳ Ｐゴシック" panose="020B0600070205080204" pitchFamily="34" charset="-128"/>
              </a:defRPr>
            </a:lvl4pPr>
            <a:lvl5pPr marL="1543050" indent="-171450">
              <a:defRPr sz="2100" b="1">
                <a:solidFill>
                  <a:srgbClr val="535A5D"/>
                </a:solidFill>
                <a:latin typeface="Arial" panose="020B0604020202020204" pitchFamily="34" charset="0"/>
                <a:ea typeface="ＭＳ Ｐゴシック" panose="020B0600070205080204" pitchFamily="34" charset="-128"/>
              </a:defRPr>
            </a:lvl5pPr>
            <a:lvl6pPr marL="1885950" indent="-171450" eaLnBrk="0" fontAlgn="base" hangingPunct="0">
              <a:spcBef>
                <a:spcPct val="0"/>
              </a:spcBef>
              <a:spcAft>
                <a:spcPct val="0"/>
              </a:spcAft>
              <a:defRPr sz="2100" b="1">
                <a:solidFill>
                  <a:srgbClr val="535A5D"/>
                </a:solidFill>
                <a:latin typeface="Arial" panose="020B0604020202020204" pitchFamily="34" charset="0"/>
                <a:ea typeface="ＭＳ Ｐゴシック" panose="020B0600070205080204" pitchFamily="34" charset="-128"/>
              </a:defRPr>
            </a:lvl6pPr>
            <a:lvl7pPr marL="2228850" indent="-171450" eaLnBrk="0" fontAlgn="base" hangingPunct="0">
              <a:spcBef>
                <a:spcPct val="0"/>
              </a:spcBef>
              <a:spcAft>
                <a:spcPct val="0"/>
              </a:spcAft>
              <a:defRPr sz="2100" b="1">
                <a:solidFill>
                  <a:srgbClr val="535A5D"/>
                </a:solidFill>
                <a:latin typeface="Arial" panose="020B0604020202020204" pitchFamily="34" charset="0"/>
                <a:ea typeface="ＭＳ Ｐゴシック" panose="020B0600070205080204" pitchFamily="34" charset="-128"/>
              </a:defRPr>
            </a:lvl7pPr>
            <a:lvl8pPr marL="2571750" indent="-171450" eaLnBrk="0" fontAlgn="base" hangingPunct="0">
              <a:spcBef>
                <a:spcPct val="0"/>
              </a:spcBef>
              <a:spcAft>
                <a:spcPct val="0"/>
              </a:spcAft>
              <a:defRPr sz="2100" b="1">
                <a:solidFill>
                  <a:srgbClr val="535A5D"/>
                </a:solidFill>
                <a:latin typeface="Arial" panose="020B0604020202020204" pitchFamily="34" charset="0"/>
                <a:ea typeface="ＭＳ Ｐゴシック" panose="020B0600070205080204" pitchFamily="34" charset="-128"/>
              </a:defRPr>
            </a:lvl8pPr>
            <a:lvl9pPr marL="2914650" indent="-171450" eaLnBrk="0" fontAlgn="base" hangingPunct="0">
              <a:spcBef>
                <a:spcPct val="0"/>
              </a:spcBef>
              <a:spcAft>
                <a:spcPct val="0"/>
              </a:spcAft>
              <a:defRPr sz="2100" b="1">
                <a:solidFill>
                  <a:srgbClr val="535A5D"/>
                </a:solidFill>
                <a:latin typeface="Arial" panose="020B0604020202020204" pitchFamily="34" charset="0"/>
                <a:ea typeface="ＭＳ Ｐゴシック" panose="020B0600070205080204" pitchFamily="34" charset="-128"/>
              </a:defRPr>
            </a:lvl9pPr>
          </a:lstStyle>
          <a:p>
            <a:fld id="{4BCFCE83-0C4E-441B-BD93-468FA4CD25E4}" type="slidenum">
              <a:rPr lang="en-US" altLang="en-US" sz="900" b="0">
                <a:solidFill>
                  <a:schemeClr val="bg1"/>
                </a:solidFill>
              </a:rPr>
              <a:pPr/>
              <a:t>12</a:t>
            </a:fld>
            <a:endParaRPr lang="en-US" altLang="en-US" sz="900" b="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6411" y="1291936"/>
            <a:ext cx="2002789" cy="1737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G:\Equipment\Access To Medical Care For Individuals With Mobility Disabilities_files\AccExamTabl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8228" y="1179181"/>
            <a:ext cx="1904793" cy="17157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3523" y="2894924"/>
            <a:ext cx="1456006" cy="184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609600" y="187174"/>
            <a:ext cx="82296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solidFill>
                  <a:srgbClr val="741266"/>
                </a:solidFill>
                <a:latin typeface="+mn-lt"/>
              </a:rPr>
              <a:t>Facility Accessibility: Equal Access</a:t>
            </a:r>
            <a:br>
              <a:rPr lang="en-US" sz="3200">
                <a:solidFill>
                  <a:srgbClr val="741266"/>
                </a:solidFill>
                <a:latin typeface="+mn-lt"/>
              </a:rPr>
            </a:br>
            <a:endParaRPr lang="en-US" sz="3200">
              <a:solidFill>
                <a:srgbClr val="741266"/>
              </a:solidFill>
              <a:latin typeface="+mn-lt"/>
            </a:endParaRPr>
          </a:p>
        </p:txBody>
      </p:sp>
    </p:spTree>
    <p:extLst>
      <p:ext uri="{BB962C8B-B14F-4D97-AF65-F5344CB8AC3E}">
        <p14:creationId xmlns:p14="http://schemas.microsoft.com/office/powerpoint/2010/main" val="2864471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218" y="939734"/>
            <a:ext cx="3523564" cy="4203765"/>
          </a:xfrm>
          <a:prstGeom prst="rect">
            <a:avLst/>
          </a:prstGeom>
        </p:spPr>
      </p:pic>
      <p:sp>
        <p:nvSpPr>
          <p:cNvPr id="6" name="TextBox 5"/>
          <p:cNvSpPr txBox="1"/>
          <p:nvPr/>
        </p:nvSpPr>
        <p:spPr>
          <a:xfrm>
            <a:off x="6333782" y="939734"/>
            <a:ext cx="1888503" cy="553998"/>
          </a:xfrm>
          <a:prstGeom prst="rect">
            <a:avLst/>
          </a:prstGeom>
        </p:spPr>
        <p:txBody>
          <a:bodyPr vert="horz" wrap="square" rtlCol="0">
            <a:spAutoFit/>
          </a:bodyPr>
          <a:lstStyle/>
          <a:p>
            <a:r>
              <a:rPr lang="en-US" sz="1000" b="0">
                <a:solidFill>
                  <a:schemeClr val="tx2"/>
                </a:solidFill>
              </a:rPr>
              <a:t>Accessible route and clear floor space next to the exam table so a patient can safely transfer</a:t>
            </a:r>
          </a:p>
        </p:txBody>
      </p:sp>
      <p:sp>
        <p:nvSpPr>
          <p:cNvPr id="7" name="TextBox 6"/>
          <p:cNvSpPr txBox="1"/>
          <p:nvPr/>
        </p:nvSpPr>
        <p:spPr>
          <a:xfrm>
            <a:off x="6383769" y="3036826"/>
            <a:ext cx="1940929" cy="253916"/>
          </a:xfrm>
          <a:prstGeom prst="rect">
            <a:avLst/>
          </a:prstGeom>
        </p:spPr>
        <p:txBody>
          <a:bodyPr vert="horz" wrap="square" rtlCol="0">
            <a:spAutoFit/>
          </a:bodyPr>
          <a:lstStyle/>
          <a:p>
            <a:r>
              <a:rPr lang="en-US" sz="1000" b="0">
                <a:solidFill>
                  <a:schemeClr val="tx2"/>
                </a:solidFill>
              </a:rPr>
              <a:t>Adjustable height exam table</a:t>
            </a:r>
          </a:p>
        </p:txBody>
      </p:sp>
      <p:sp>
        <p:nvSpPr>
          <p:cNvPr id="8" name="TextBox 7"/>
          <p:cNvSpPr txBox="1"/>
          <p:nvPr/>
        </p:nvSpPr>
        <p:spPr>
          <a:xfrm>
            <a:off x="6333782" y="3283427"/>
            <a:ext cx="2577351" cy="400110"/>
          </a:xfrm>
          <a:prstGeom prst="rect">
            <a:avLst/>
          </a:prstGeom>
        </p:spPr>
        <p:txBody>
          <a:bodyPr vert="horz" wrap="square" rtlCol="0">
            <a:spAutoFit/>
          </a:bodyPr>
          <a:lstStyle/>
          <a:p>
            <a:r>
              <a:rPr lang="en-US" sz="1000" b="0">
                <a:solidFill>
                  <a:schemeClr val="tx2"/>
                </a:solidFill>
              </a:rPr>
              <a:t>Enough space between table and wall to allow staff assistance for transfers and positioning</a:t>
            </a:r>
          </a:p>
        </p:txBody>
      </p:sp>
      <p:sp>
        <p:nvSpPr>
          <p:cNvPr id="9" name="TextBox 8"/>
          <p:cNvSpPr txBox="1"/>
          <p:nvPr/>
        </p:nvSpPr>
        <p:spPr>
          <a:xfrm>
            <a:off x="6333781" y="3690852"/>
            <a:ext cx="2577351" cy="553998"/>
          </a:xfrm>
          <a:prstGeom prst="rect">
            <a:avLst/>
          </a:prstGeom>
        </p:spPr>
        <p:txBody>
          <a:bodyPr vert="horz" wrap="square" rtlCol="0">
            <a:spAutoFit/>
          </a:bodyPr>
          <a:lstStyle/>
          <a:p>
            <a:r>
              <a:rPr lang="en-US" sz="1000" b="0">
                <a:solidFill>
                  <a:schemeClr val="tx2"/>
                </a:solidFill>
              </a:rPr>
              <a:t>Floor space next to and at end of exam table or equipm</a:t>
            </a:r>
            <a:r>
              <a:rPr lang="en-US" sz="1000">
                <a:solidFill>
                  <a:schemeClr val="tx2"/>
                </a:solidFill>
              </a:rPr>
              <a:t>ent depending on how patients transfer</a:t>
            </a:r>
            <a:endParaRPr lang="en-US" sz="1000" b="0">
              <a:solidFill>
                <a:schemeClr val="tx2"/>
              </a:solidFill>
            </a:endParaRPr>
          </a:p>
        </p:txBody>
      </p:sp>
      <p:sp>
        <p:nvSpPr>
          <p:cNvPr id="10" name="TextBox 9"/>
          <p:cNvSpPr txBox="1"/>
          <p:nvPr/>
        </p:nvSpPr>
        <p:spPr>
          <a:xfrm>
            <a:off x="457200" y="4367153"/>
            <a:ext cx="2577351" cy="553998"/>
          </a:xfrm>
          <a:prstGeom prst="rect">
            <a:avLst/>
          </a:prstGeom>
        </p:spPr>
        <p:txBody>
          <a:bodyPr vert="horz" wrap="square" rtlCol="0">
            <a:spAutoFit/>
          </a:bodyPr>
          <a:lstStyle/>
          <a:p>
            <a:r>
              <a:rPr lang="en-US" sz="1000">
                <a:solidFill>
                  <a:schemeClr val="tx2"/>
                </a:solidFill>
              </a:rPr>
              <a:t>Accessible route to other accessible public and common use spaces such as bathrooms, reception, and registration areas</a:t>
            </a:r>
          </a:p>
        </p:txBody>
      </p:sp>
      <p:sp>
        <p:nvSpPr>
          <p:cNvPr id="11" name="TextBox 10"/>
          <p:cNvSpPr txBox="1"/>
          <p:nvPr/>
        </p:nvSpPr>
        <p:spPr>
          <a:xfrm>
            <a:off x="457199" y="3766988"/>
            <a:ext cx="2577351" cy="400110"/>
          </a:xfrm>
          <a:prstGeom prst="rect">
            <a:avLst/>
          </a:prstGeom>
        </p:spPr>
        <p:txBody>
          <a:bodyPr vert="horz" wrap="square" rtlCol="0">
            <a:spAutoFit/>
          </a:bodyPr>
          <a:lstStyle/>
          <a:p>
            <a:r>
              <a:rPr lang="en-US" sz="1000" b="0">
                <a:solidFill>
                  <a:schemeClr val="tx2"/>
                </a:solidFill>
              </a:rPr>
              <a:t>Accessible entry doorway- 32” clear opening width with door open 90 degrees</a:t>
            </a:r>
          </a:p>
        </p:txBody>
      </p:sp>
      <p:sp>
        <p:nvSpPr>
          <p:cNvPr id="12" name="TextBox 11"/>
          <p:cNvSpPr txBox="1"/>
          <p:nvPr/>
        </p:nvSpPr>
        <p:spPr>
          <a:xfrm>
            <a:off x="457198" y="2911752"/>
            <a:ext cx="2577351" cy="400110"/>
          </a:xfrm>
          <a:prstGeom prst="rect">
            <a:avLst/>
          </a:prstGeom>
        </p:spPr>
        <p:txBody>
          <a:bodyPr vert="horz" wrap="square" rtlCol="0">
            <a:spAutoFit/>
          </a:bodyPr>
          <a:lstStyle/>
          <a:p>
            <a:r>
              <a:rPr lang="en-US" sz="1000" b="0">
                <a:solidFill>
                  <a:schemeClr val="tx2"/>
                </a:solidFill>
              </a:rPr>
              <a:t>Maneuvering clearances at the doorway to get into the room</a:t>
            </a:r>
          </a:p>
        </p:txBody>
      </p:sp>
      <p:sp>
        <p:nvSpPr>
          <p:cNvPr id="13" name="TextBox 12"/>
          <p:cNvSpPr txBox="1"/>
          <p:nvPr/>
        </p:nvSpPr>
        <p:spPr>
          <a:xfrm>
            <a:off x="232867" y="939734"/>
            <a:ext cx="3435779" cy="1569660"/>
          </a:xfrm>
          <a:prstGeom prst="rect">
            <a:avLst/>
          </a:prstGeom>
        </p:spPr>
        <p:txBody>
          <a:bodyPr vert="horz" wrap="square" rtlCol="0">
            <a:spAutoFit/>
          </a:bodyPr>
          <a:lstStyle/>
          <a:p>
            <a:r>
              <a:rPr lang="en-US" sz="2400" b="0"/>
              <a:t>A “Barrier-free” </a:t>
            </a:r>
            <a:br>
              <a:rPr lang="en-US" sz="2400" b="0"/>
            </a:br>
            <a:r>
              <a:rPr lang="en-US" sz="2400" b="0"/>
              <a:t>medical appointment for patients with physical disabilities</a:t>
            </a:r>
          </a:p>
        </p:txBody>
      </p:sp>
      <p:sp>
        <p:nvSpPr>
          <p:cNvPr id="3" name="Title 2">
            <a:extLst>
              <a:ext uri="{FF2B5EF4-FFF2-40B4-BE49-F238E27FC236}">
                <a16:creationId xmlns:a16="http://schemas.microsoft.com/office/drawing/2014/main" id="{9FCDB0D4-4203-4A41-ABAD-79DD621725C7}"/>
              </a:ext>
            </a:extLst>
          </p:cNvPr>
          <p:cNvSpPr>
            <a:spLocks noGrp="1"/>
          </p:cNvSpPr>
          <p:nvPr>
            <p:ph type="title"/>
          </p:nvPr>
        </p:nvSpPr>
        <p:spPr/>
        <p:txBody>
          <a:bodyPr>
            <a:normAutofit fontScale="90000"/>
          </a:bodyPr>
          <a:lstStyle/>
          <a:p>
            <a:pPr lvl="0">
              <a:spcBef>
                <a:spcPts val="0"/>
              </a:spcBef>
            </a:pPr>
            <a:r>
              <a:rPr lang="en-US" sz="3200" b="1">
                <a:solidFill>
                  <a:srgbClr val="741266"/>
                </a:solidFill>
                <a:latin typeface="Calibri"/>
                <a:ea typeface="+mn-ea"/>
                <a:cs typeface="+mn-cs"/>
              </a:rPr>
              <a:t>Facility Accessibility: Equal Access</a:t>
            </a:r>
            <a:br>
              <a:rPr lang="en-US" sz="3200">
                <a:solidFill>
                  <a:srgbClr val="741266"/>
                </a:solidFill>
                <a:latin typeface="Calibri"/>
                <a:ea typeface="+mn-ea"/>
                <a:cs typeface="+mn-cs"/>
              </a:rPr>
            </a:br>
            <a:endParaRPr lang="en-US" sz="3200">
              <a:solidFill>
                <a:srgbClr val="741266"/>
              </a:solidFill>
              <a:latin typeface="Calibri"/>
              <a:ea typeface="+mn-ea"/>
              <a:cs typeface="+mn-cs"/>
            </a:endParaRPr>
          </a:p>
        </p:txBody>
      </p:sp>
    </p:spTree>
    <p:extLst>
      <p:ext uri="{BB962C8B-B14F-4D97-AF65-F5344CB8AC3E}">
        <p14:creationId xmlns:p14="http://schemas.microsoft.com/office/powerpoint/2010/main" val="196121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469466"/>
            <a:ext cx="8102600" cy="857250"/>
          </a:xfrm>
        </p:spPr>
        <p:txBody>
          <a:bodyPr>
            <a:noAutofit/>
          </a:bodyPr>
          <a:lstStyle/>
          <a:p>
            <a:r>
              <a:rPr lang="en-US" sz="3200" b="1">
                <a:latin typeface="+mn-lt"/>
              </a:rPr>
              <a:t>US Access Board Standards for Accessible Medical Diagnostic Equipment</a:t>
            </a:r>
            <a:endParaRPr lang="en-US" sz="3200">
              <a:latin typeface="+mn-lt"/>
            </a:endParaRPr>
          </a:p>
        </p:txBody>
      </p:sp>
      <p:sp>
        <p:nvSpPr>
          <p:cNvPr id="3" name="Content Placeholder 2"/>
          <p:cNvSpPr>
            <a:spLocks noGrp="1"/>
          </p:cNvSpPr>
          <p:nvPr>
            <p:ph idx="1"/>
          </p:nvPr>
        </p:nvSpPr>
        <p:spPr>
          <a:xfrm>
            <a:off x="457200" y="1755647"/>
            <a:ext cx="8229600" cy="2838975"/>
          </a:xfrm>
        </p:spPr>
        <p:txBody>
          <a:bodyPr/>
          <a:lstStyle/>
          <a:p>
            <a:r>
              <a:rPr lang="en-US" sz="2000">
                <a:solidFill>
                  <a:schemeClr val="tx1"/>
                </a:solidFill>
                <a:latin typeface="+mn-lt"/>
              </a:rPr>
              <a:t>Issued in the Federal Register on January 9, 2017 </a:t>
            </a:r>
          </a:p>
          <a:p>
            <a:r>
              <a:rPr lang="en-US" sz="2000">
                <a:solidFill>
                  <a:schemeClr val="tx1"/>
                </a:solidFill>
                <a:latin typeface="+mn-lt"/>
              </a:rPr>
              <a:t>Design criteria for examination tables and chairs, weight scales, radiological equipment, mammography equipment, and other equipment used for diagnostic purposes by health professionals:</a:t>
            </a:r>
            <a:br>
              <a:rPr lang="en-US" sz="2000">
                <a:solidFill>
                  <a:schemeClr val="tx1"/>
                </a:solidFill>
                <a:latin typeface="+mn-lt"/>
              </a:rPr>
            </a:br>
            <a:r>
              <a:rPr lang="en-US" sz="1600">
                <a:solidFill>
                  <a:schemeClr val="tx1"/>
                </a:solidFill>
                <a:latin typeface="+mn-lt"/>
                <a:hlinkClick r:id="rId2"/>
              </a:rPr>
              <a:t>https://www.access-board.gov/guidelines-and-standards/health-care/about-this-rulemaking/final-standards</a:t>
            </a:r>
            <a:endParaRPr lang="en-US" sz="1600">
              <a:solidFill>
                <a:schemeClr val="tx1"/>
              </a:solidFill>
              <a:latin typeface="+mn-lt"/>
            </a:endParaRPr>
          </a:p>
        </p:txBody>
      </p:sp>
    </p:spTree>
    <p:extLst>
      <p:ext uri="{BB962C8B-B14F-4D97-AF65-F5344CB8AC3E}">
        <p14:creationId xmlns:p14="http://schemas.microsoft.com/office/powerpoint/2010/main" val="2164932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5979"/>
            <a:ext cx="8229600" cy="748796"/>
          </a:xfrm>
        </p:spPr>
        <p:txBody>
          <a:bodyPr>
            <a:noAutofit/>
          </a:bodyPr>
          <a:lstStyle/>
          <a:p>
            <a:r>
              <a:rPr lang="en-US" altLang="en-US">
                <a:solidFill>
                  <a:srgbClr val="741266"/>
                </a:solidFill>
                <a:cs typeface="Arial" panose="020B0604020202020204" pitchFamily="34" charset="0"/>
              </a:rPr>
              <a:t>Resources for Accessible Health Care:</a:t>
            </a:r>
            <a:br>
              <a:rPr lang="en-US" altLang="en-US">
                <a:solidFill>
                  <a:srgbClr val="741266"/>
                </a:solidFill>
                <a:cs typeface="Arial" panose="020B0604020202020204" pitchFamily="34" charset="0"/>
              </a:rPr>
            </a:br>
            <a:r>
              <a:rPr lang="en-US" altLang="en-US">
                <a:solidFill>
                  <a:srgbClr val="741266"/>
                </a:solidFill>
                <a:cs typeface="Arial" panose="020B0604020202020204" pitchFamily="34" charset="0"/>
              </a:rPr>
              <a:t>Physical Disabilities/Mobility Impairments</a:t>
            </a:r>
            <a:endParaRPr lang="en-US">
              <a:solidFill>
                <a:srgbClr val="741266"/>
              </a:solidFill>
            </a:endParaRPr>
          </a:p>
        </p:txBody>
      </p:sp>
      <p:sp>
        <p:nvSpPr>
          <p:cNvPr id="4" name="Slide Number Placeholder 3"/>
          <p:cNvSpPr>
            <a:spLocks noGrp="1"/>
          </p:cNvSpPr>
          <p:nvPr>
            <p:ph type="sldNum" sz="quarter" idx="12"/>
          </p:nvPr>
        </p:nvSpPr>
        <p:spPr/>
        <p:txBody>
          <a:bodyPr/>
          <a:lstStyle/>
          <a:p>
            <a:fld id="{8A38FAF8-786F-7C4F-9F1B-B820815ED72A}" type="slidenum">
              <a:rPr lang="en-US" smtClean="0"/>
              <a:t>15</a:t>
            </a:fld>
            <a:endParaRPr lang="en-US"/>
          </a:p>
        </p:txBody>
      </p:sp>
      <p:sp>
        <p:nvSpPr>
          <p:cNvPr id="14" name="Text Placeholder 7"/>
          <p:cNvSpPr txBox="1">
            <a:spLocks/>
          </p:cNvSpPr>
          <p:nvPr/>
        </p:nvSpPr>
        <p:spPr>
          <a:xfrm>
            <a:off x="895862" y="1762954"/>
            <a:ext cx="4041648" cy="636572"/>
          </a:xfrm>
          <a:prstGeom prst="rect">
            <a:avLst/>
          </a:prstGeom>
        </p:spPr>
        <p:txBody>
          <a:bodyPr anchor="b"/>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1800"/>
              <a:t>Barrier Free </a:t>
            </a:r>
            <a:br>
              <a:rPr lang="en-US" sz="1800"/>
            </a:br>
            <a:r>
              <a:rPr lang="en-US" sz="1800"/>
              <a:t>High-Low Exam Table</a:t>
            </a:r>
          </a:p>
        </p:txBody>
      </p:sp>
      <p:pic>
        <p:nvPicPr>
          <p:cNvPr id="15" name="Content Placeholder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91" y="2308412"/>
            <a:ext cx="4305319" cy="2175806"/>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4650" y="1422632"/>
            <a:ext cx="3489350" cy="3344631"/>
          </a:xfrm>
          <a:prstGeom prst="rect">
            <a:avLst/>
          </a:prstGeom>
        </p:spPr>
      </p:pic>
      <p:sp>
        <p:nvSpPr>
          <p:cNvPr id="19" name="Text Placeholder 7"/>
          <p:cNvSpPr txBox="1">
            <a:spLocks/>
          </p:cNvSpPr>
          <p:nvPr/>
        </p:nvSpPr>
        <p:spPr>
          <a:xfrm>
            <a:off x="5910431" y="2249919"/>
            <a:ext cx="2165424" cy="636572"/>
          </a:xfrm>
          <a:prstGeom prst="rect">
            <a:avLst/>
          </a:prstGeom>
        </p:spPr>
        <p:txBody>
          <a:bodyPr anchor="b"/>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1800"/>
              <a:t>Patient Lift </a:t>
            </a:r>
          </a:p>
        </p:txBody>
      </p:sp>
    </p:spTree>
    <p:extLst>
      <p:ext uri="{BB962C8B-B14F-4D97-AF65-F5344CB8AC3E}">
        <p14:creationId xmlns:p14="http://schemas.microsoft.com/office/powerpoint/2010/main" val="12032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536" y="1389888"/>
            <a:ext cx="3377375" cy="3377375"/>
          </a:xfrm>
          <a:prstGeom prst="rect">
            <a:avLst/>
          </a:prstGeom>
        </p:spPr>
      </p:pic>
      <p:sp>
        <p:nvSpPr>
          <p:cNvPr id="7" name="Slide Number Placeholder 6"/>
          <p:cNvSpPr>
            <a:spLocks noGrp="1"/>
          </p:cNvSpPr>
          <p:nvPr>
            <p:ph type="sldNum" sz="quarter" idx="12"/>
          </p:nvPr>
        </p:nvSpPr>
        <p:spPr/>
        <p:txBody>
          <a:bodyPr/>
          <a:lstStyle/>
          <a:p>
            <a:fld id="{8A38FAF8-786F-7C4F-9F1B-B820815ED72A}" type="slidenum">
              <a:rPr lang="en-US" smtClean="0"/>
              <a:t>16</a:t>
            </a:fld>
            <a:endParaRPr lang="en-US"/>
          </a:p>
        </p:txBody>
      </p:sp>
      <p:sp>
        <p:nvSpPr>
          <p:cNvPr id="8" name="Text Placeholder 5"/>
          <p:cNvSpPr txBox="1">
            <a:spLocks/>
          </p:cNvSpPr>
          <p:nvPr/>
        </p:nvSpPr>
        <p:spPr>
          <a:xfrm>
            <a:off x="5175783" y="1149977"/>
            <a:ext cx="4040188" cy="479822"/>
          </a:xfrm>
          <a:prstGeom prst="rect">
            <a:avLst/>
          </a:prstGeom>
        </p:spPr>
        <p:txBody>
          <a:bodyPr anchor="b"/>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a:t>Wheelchair Accessible Scale</a:t>
            </a:r>
          </a:p>
        </p:txBody>
      </p:sp>
      <p:sp>
        <p:nvSpPr>
          <p:cNvPr id="11" name="Title 4"/>
          <p:cNvSpPr>
            <a:spLocks noGrp="1"/>
          </p:cNvSpPr>
          <p:nvPr>
            <p:ph type="title"/>
          </p:nvPr>
        </p:nvSpPr>
        <p:spPr>
          <a:xfrm>
            <a:off x="457200" y="205979"/>
            <a:ext cx="8229600" cy="748796"/>
          </a:xfrm>
        </p:spPr>
        <p:txBody>
          <a:bodyPr>
            <a:noAutofit/>
          </a:bodyPr>
          <a:lstStyle/>
          <a:p>
            <a:r>
              <a:rPr lang="en-US" altLang="en-US">
                <a:solidFill>
                  <a:srgbClr val="741266"/>
                </a:solidFill>
                <a:cs typeface="Arial" panose="020B0604020202020204" pitchFamily="34" charset="0"/>
              </a:rPr>
              <a:t>Resources for Accessible Health Care:</a:t>
            </a:r>
            <a:br>
              <a:rPr lang="en-US" altLang="en-US">
                <a:solidFill>
                  <a:srgbClr val="741266"/>
                </a:solidFill>
                <a:cs typeface="Arial" panose="020B0604020202020204" pitchFamily="34" charset="0"/>
              </a:rPr>
            </a:br>
            <a:r>
              <a:rPr lang="en-US" altLang="en-US">
                <a:solidFill>
                  <a:srgbClr val="741266"/>
                </a:solidFill>
                <a:cs typeface="Arial" panose="020B0604020202020204" pitchFamily="34" charset="0"/>
              </a:rPr>
              <a:t>Physical Disabilities/Mobility Impairments</a:t>
            </a:r>
            <a:endParaRPr lang="en-US">
              <a:solidFill>
                <a:srgbClr val="741266"/>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765" y="1463645"/>
            <a:ext cx="2689919" cy="2689919"/>
          </a:xfrm>
          <a:prstGeom prst="rect">
            <a:avLst/>
          </a:prstGeom>
        </p:spPr>
      </p:pic>
      <p:sp>
        <p:nvSpPr>
          <p:cNvPr id="15" name="Text Placeholder 7"/>
          <p:cNvSpPr txBox="1">
            <a:spLocks/>
          </p:cNvSpPr>
          <p:nvPr/>
        </p:nvSpPr>
        <p:spPr>
          <a:xfrm>
            <a:off x="1302012" y="1071602"/>
            <a:ext cx="2165424" cy="636572"/>
          </a:xfrm>
          <a:prstGeom prst="rect">
            <a:avLst/>
          </a:prstGeom>
        </p:spPr>
        <p:txBody>
          <a:bodyPr anchor="b"/>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1800"/>
              <a:t>Transfer Board</a:t>
            </a:r>
          </a:p>
        </p:txBody>
      </p:sp>
    </p:spTree>
    <p:extLst>
      <p:ext uri="{BB962C8B-B14F-4D97-AF65-F5344CB8AC3E}">
        <p14:creationId xmlns:p14="http://schemas.microsoft.com/office/powerpoint/2010/main" val="50249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ubtitle 1">
            <a:extLst>
              <a:ext uri="{FF2B5EF4-FFF2-40B4-BE49-F238E27FC236}">
                <a16:creationId xmlns:a16="http://schemas.microsoft.com/office/drawing/2014/main" id="{F0B4F69D-C484-2EE3-0FB6-472B4F15D0E7}"/>
              </a:ext>
            </a:extLst>
          </p:cNvPr>
          <p:cNvSpPr>
            <a:spLocks noGrp="1"/>
          </p:cNvSpPr>
          <p:nvPr>
            <p:ph type="subTitle" idx="1"/>
          </p:nvPr>
        </p:nvSpPr>
        <p:spPr>
          <a:xfrm>
            <a:off x="754669" y="3041651"/>
            <a:ext cx="7520061" cy="274864"/>
          </a:xfrm>
        </p:spPr>
        <p:txBody>
          <a:bodyPr vert="horz" lIns="91440" tIns="45720" rIns="91440" bIns="45720" rtlCol="0" anchor="t">
            <a:noAutofit/>
          </a:bodyPr>
          <a:lstStyle/>
          <a:p>
            <a:endParaRPr lang="en-US" altLang="en-US" sz="2000">
              <a:latin typeface="Verdana" panose="020B0604030504040204" pitchFamily="34" charset="0"/>
              <a:ea typeface="Verdana" panose="020B0604030504040204" pitchFamily="34" charset="0"/>
              <a:cs typeface="Verdana" panose="020B0604030504040204" pitchFamily="34" charset="0"/>
            </a:endParaRPr>
          </a:p>
          <a:p>
            <a:endParaRPr lang="en-US" altLang="en-US" sz="2500" b="1" dirty="0">
              <a:latin typeface="Verdana" panose="020B0604030504040204" pitchFamily="34" charset="0"/>
              <a:ea typeface="Verdana" panose="020B0604030504040204" pitchFamily="34" charset="0"/>
              <a:cs typeface="Verdana" panose="020B0604030504040204" pitchFamily="34" charset="0"/>
            </a:endParaRPr>
          </a:p>
        </p:txBody>
      </p:sp>
      <p:sp>
        <p:nvSpPr>
          <p:cNvPr id="41987" name="Title 2">
            <a:extLst>
              <a:ext uri="{FF2B5EF4-FFF2-40B4-BE49-F238E27FC236}">
                <a16:creationId xmlns:a16="http://schemas.microsoft.com/office/drawing/2014/main" id="{7F8C3142-EF14-45DC-D0B5-CFC47D869A33}"/>
              </a:ext>
            </a:extLst>
          </p:cNvPr>
          <p:cNvSpPr>
            <a:spLocks noGrp="1"/>
          </p:cNvSpPr>
          <p:nvPr>
            <p:ph type="ctrTitle"/>
          </p:nvPr>
        </p:nvSpPr>
        <p:spPr>
          <a:xfrm>
            <a:off x="1431036" y="3041000"/>
            <a:ext cx="6172200" cy="1102519"/>
          </a:xfrm>
        </p:spPr>
        <p:txBody>
          <a:bodyPr/>
          <a:lstStyle/>
          <a:p>
            <a:r>
              <a:rPr lang="en-US" altLang="en-US" b="1" dirty="0">
                <a:latin typeface="Verdana"/>
                <a:ea typeface="Verdana"/>
              </a:rPr>
              <a:t>Effective Communication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457200" y="192197"/>
            <a:ext cx="8406384" cy="857250"/>
          </a:xfrm>
        </p:spPr>
        <p:txBody>
          <a:bodyPr>
            <a:normAutofit/>
          </a:bodyPr>
          <a:lstStyle/>
          <a:p>
            <a:r>
              <a:rPr lang="en-US" sz="3200" b="1">
                <a:latin typeface="+mj-lt"/>
              </a:rPr>
              <a:t>What is Effective Communication? </a:t>
            </a:r>
          </a:p>
        </p:txBody>
      </p:sp>
      <p:sp>
        <p:nvSpPr>
          <p:cNvPr id="82947" name="Rectangle 3"/>
          <p:cNvSpPr>
            <a:spLocks noGrp="1"/>
          </p:cNvSpPr>
          <p:nvPr>
            <p:ph idx="1"/>
          </p:nvPr>
        </p:nvSpPr>
        <p:spPr>
          <a:xfrm>
            <a:off x="457200" y="1469460"/>
            <a:ext cx="4722312" cy="3394472"/>
          </a:xfrm>
        </p:spPr>
        <p:txBody>
          <a:bodyPr/>
          <a:lstStyle/>
          <a:p>
            <a:pPr>
              <a:spcBef>
                <a:spcPts val="1200"/>
              </a:spcBef>
            </a:pPr>
            <a:r>
              <a:rPr lang="en-US" sz="1400">
                <a:solidFill>
                  <a:schemeClr val="tx1"/>
                </a:solidFill>
                <a:latin typeface="+mn-lt"/>
              </a:rPr>
              <a:t>“To be truly effective, communication requires a two </a:t>
            </a:r>
            <a:br>
              <a:rPr lang="en-US" sz="1400">
                <a:solidFill>
                  <a:schemeClr val="tx1"/>
                </a:solidFill>
                <a:latin typeface="+mn-lt"/>
              </a:rPr>
            </a:br>
            <a:r>
              <a:rPr lang="en-US" sz="1400">
                <a:solidFill>
                  <a:schemeClr val="tx1"/>
                </a:solidFill>
                <a:latin typeface="+mn-lt"/>
              </a:rPr>
              <a:t>way process (expressive and receptive)” – </a:t>
            </a:r>
            <a:br>
              <a:rPr lang="en-US" sz="1400">
                <a:solidFill>
                  <a:schemeClr val="tx1"/>
                </a:solidFill>
                <a:latin typeface="+mn-lt"/>
              </a:rPr>
            </a:br>
            <a:r>
              <a:rPr lang="en-US" sz="1400" i="1">
                <a:solidFill>
                  <a:schemeClr val="tx1"/>
                </a:solidFill>
                <a:latin typeface="+mn-lt"/>
              </a:rPr>
              <a:t>The Joint Commission Roadmap for Hospitals</a:t>
            </a:r>
          </a:p>
          <a:p>
            <a:pPr>
              <a:spcBef>
                <a:spcPts val="1200"/>
              </a:spcBef>
            </a:pPr>
            <a:r>
              <a:rPr lang="en-US" sz="1400">
                <a:solidFill>
                  <a:schemeClr val="tx1"/>
                </a:solidFill>
                <a:latin typeface="+mn-lt"/>
              </a:rPr>
              <a:t>A patient's ability to receive information from their doctors </a:t>
            </a:r>
          </a:p>
          <a:p>
            <a:pPr>
              <a:spcBef>
                <a:spcPts val="1200"/>
              </a:spcBef>
            </a:pPr>
            <a:r>
              <a:rPr lang="en-US" sz="1400">
                <a:solidFill>
                  <a:schemeClr val="tx1"/>
                </a:solidFill>
                <a:latin typeface="+mn-lt"/>
              </a:rPr>
              <a:t>Effective communication also includes a patient's right </a:t>
            </a:r>
            <a:br>
              <a:rPr lang="en-US" sz="1400">
                <a:solidFill>
                  <a:schemeClr val="tx1"/>
                </a:solidFill>
                <a:latin typeface="+mn-lt"/>
              </a:rPr>
            </a:br>
            <a:r>
              <a:rPr lang="en-US" sz="1400">
                <a:solidFill>
                  <a:schemeClr val="tx1"/>
                </a:solidFill>
                <a:latin typeface="+mn-lt"/>
              </a:rPr>
              <a:t>to convey their own thoughts and opinions to medical </a:t>
            </a:r>
            <a:br>
              <a:rPr lang="en-US" sz="1400">
                <a:solidFill>
                  <a:schemeClr val="tx1"/>
                </a:solidFill>
                <a:latin typeface="+mn-lt"/>
              </a:rPr>
            </a:br>
            <a:r>
              <a:rPr lang="en-US" sz="1400">
                <a:solidFill>
                  <a:schemeClr val="tx1"/>
                </a:solidFill>
                <a:latin typeface="+mn-lt"/>
              </a:rPr>
              <a:t>staff</a:t>
            </a:r>
          </a:p>
          <a:p>
            <a:pPr>
              <a:spcBef>
                <a:spcPts val="1200"/>
              </a:spcBef>
            </a:pPr>
            <a:r>
              <a:rPr lang="en-US" altLang="en-US" sz="1400">
                <a:solidFill>
                  <a:schemeClr val="tx1"/>
                </a:solidFill>
                <a:latin typeface="+mn-lt"/>
              </a:rPr>
              <a:t>Key component of shared-decision making and patient </a:t>
            </a:r>
            <a:br>
              <a:rPr lang="en-US" altLang="en-US" sz="1400">
                <a:solidFill>
                  <a:schemeClr val="tx1"/>
                </a:solidFill>
                <a:latin typeface="+mn-lt"/>
              </a:rPr>
            </a:br>
            <a:r>
              <a:rPr lang="en-US" altLang="en-US" sz="1400">
                <a:solidFill>
                  <a:schemeClr val="tx1"/>
                </a:solidFill>
                <a:latin typeface="+mn-lt"/>
              </a:rPr>
              <a:t>centered care</a:t>
            </a:r>
          </a:p>
          <a:p>
            <a:pPr>
              <a:spcBef>
                <a:spcPts val="1200"/>
              </a:spcBef>
            </a:pPr>
            <a:r>
              <a:rPr lang="en-US" altLang="en-US" sz="1400">
                <a:solidFill>
                  <a:schemeClr val="tx1"/>
                </a:solidFill>
                <a:latin typeface="+mn-lt"/>
              </a:rPr>
              <a:t>Dept. of Justice Brief: </a:t>
            </a:r>
            <a:br>
              <a:rPr lang="en-US" altLang="en-US" sz="1400">
                <a:solidFill>
                  <a:schemeClr val="tx1"/>
                </a:solidFill>
                <a:latin typeface="+mn-lt"/>
                <a:hlinkClick r:id="rId3"/>
              </a:rPr>
            </a:br>
            <a:r>
              <a:rPr lang="en-US" altLang="en-US" sz="1400">
                <a:solidFill>
                  <a:schemeClr val="tx1"/>
                </a:solidFill>
                <a:latin typeface="+mn-lt"/>
                <a:hlinkClick r:id="rId3"/>
              </a:rPr>
              <a:t>https://www.ada.gov/effective-comm.pdf</a:t>
            </a:r>
            <a:endParaRPr lang="en-US" altLang="en-US" sz="1400">
              <a:solidFill>
                <a:schemeClr val="tx1"/>
              </a:solidFill>
              <a:latin typeface="+mn-lt"/>
            </a:endParaRPr>
          </a:p>
          <a:p>
            <a:pPr>
              <a:spcBef>
                <a:spcPts val="1200"/>
              </a:spcBef>
            </a:pPr>
            <a:endParaRPr lang="en-US" altLang="en-US" sz="1400">
              <a:solidFill>
                <a:schemeClr val="tx1"/>
              </a:solidFill>
              <a:latin typeface="+mn-lt"/>
            </a:endParaRPr>
          </a:p>
          <a:p>
            <a:pPr>
              <a:spcBef>
                <a:spcPts val="1200"/>
              </a:spcBef>
            </a:pPr>
            <a:endParaRPr lang="en-US" altLang="en-US" sz="1400">
              <a:solidFill>
                <a:schemeClr val="tx1"/>
              </a:solidFill>
              <a:latin typeface="+mn-lt"/>
            </a:endParaRPr>
          </a:p>
        </p:txBody>
      </p:sp>
      <p:sp>
        <p:nvSpPr>
          <p:cNvPr id="2" name="Rectangle 1"/>
          <p:cNvSpPr/>
          <p:nvPr/>
        </p:nvSpPr>
        <p:spPr>
          <a:xfrm>
            <a:off x="581609" y="990784"/>
            <a:ext cx="3512628" cy="369332"/>
          </a:xfrm>
          <a:prstGeom prst="rect">
            <a:avLst/>
          </a:prstGeom>
        </p:spPr>
        <p:txBody>
          <a:bodyPr wrap="none">
            <a:spAutoFit/>
          </a:bodyPr>
          <a:lstStyle/>
          <a:p>
            <a:pPr lvl="0">
              <a:spcBef>
                <a:spcPct val="20000"/>
              </a:spcBef>
            </a:pPr>
            <a:r>
              <a:rPr lang="en-US" altLang="en-US" b="1">
                <a:cs typeface="Gotham Black" pitchFamily="50" charset="0"/>
              </a:rPr>
              <a:t>THE PATIENT IS PART OF THE TEAM</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2233" y="1652475"/>
            <a:ext cx="3140975" cy="2281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271135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06F904B-AA6C-4A75-A6CD-0B6639702DEB}"/>
              </a:ext>
            </a:extLst>
          </p:cNvPr>
          <p:cNvSpPr>
            <a:spLocks noGrp="1"/>
          </p:cNvSpPr>
          <p:nvPr>
            <p:ph type="title"/>
          </p:nvPr>
        </p:nvSpPr>
        <p:spPr>
          <a:xfrm>
            <a:off x="446397" y="168657"/>
            <a:ext cx="7322198" cy="857250"/>
          </a:xfrm>
        </p:spPr>
        <p:txBody>
          <a:bodyPr>
            <a:normAutofit/>
          </a:bodyPr>
          <a:lstStyle/>
          <a:p>
            <a:r>
              <a:rPr lang="en-US" altLang="en-US" sz="3200" b="1">
                <a:solidFill>
                  <a:srgbClr val="771B61">
                    <a:lumMod val="75000"/>
                  </a:srgbClr>
                </a:solidFill>
                <a:latin typeface="Calibri"/>
                <a:cs typeface="Arial" panose="020B0604020202020204" pitchFamily="34" charset="0"/>
              </a:rPr>
              <a:t>Patient-Centered Communication</a:t>
            </a:r>
            <a:endParaRPr lang="en-US" altLang="en-US">
              <a:solidFill>
                <a:srgbClr val="C00000"/>
              </a:solidFill>
            </a:endParaRPr>
          </a:p>
        </p:txBody>
      </p:sp>
      <p:sp>
        <p:nvSpPr>
          <p:cNvPr id="19459" name="Content Placeholder 2">
            <a:extLst>
              <a:ext uri="{FF2B5EF4-FFF2-40B4-BE49-F238E27FC236}">
                <a16:creationId xmlns:a16="http://schemas.microsoft.com/office/drawing/2014/main" id="{9FEE1158-3F63-4578-A9D2-03CA4F2AC8D7}"/>
              </a:ext>
            </a:extLst>
          </p:cNvPr>
          <p:cNvSpPr>
            <a:spLocks noGrp="1"/>
          </p:cNvSpPr>
          <p:nvPr>
            <p:ph sz="quarter" idx="1"/>
          </p:nvPr>
        </p:nvSpPr>
        <p:spPr>
          <a:xfrm>
            <a:off x="541621" y="969923"/>
            <a:ext cx="7643374" cy="3612324"/>
          </a:xfrm>
        </p:spPr>
        <p:txBody>
          <a:bodyPr/>
          <a:lstStyle/>
          <a:p>
            <a:pPr marL="0" indent="0" algn="just">
              <a:buNone/>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Effective, patient-centered communication is key to quality care. It is both an ethical imperative, necessary for informed consent, effective patient engagement, and a means to avoid errors, improve quality, and achieve better health outcomes.</a:t>
            </a:r>
          </a:p>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A74EA524-649D-F601-BBDC-A175D6E61D73}"/>
              </a:ext>
            </a:extLst>
          </p:cNvPr>
          <p:cNvSpPr>
            <a:spLocks noGrp="1" noChangeArrowheads="1"/>
          </p:cNvSpPr>
          <p:nvPr>
            <p:ph idx="1"/>
          </p:nvPr>
        </p:nvSpPr>
        <p:spPr>
          <a:xfrm>
            <a:off x="1371601" y="915591"/>
            <a:ext cx="6517481" cy="3999309"/>
          </a:xfrm>
        </p:spPr>
        <p:txBody>
          <a:bodyPr/>
          <a:lstStyle/>
          <a:p>
            <a:pPr eaLnBrk="1" hangingPunct="1">
              <a:lnSpc>
                <a:spcPct val="90000"/>
              </a:lnSpc>
              <a:buFontTx/>
              <a:buNone/>
              <a:defRPr/>
            </a:pPr>
            <a:r>
              <a:rPr lang="en-US" sz="1650" b="1">
                <a:latin typeface="Verdana" pitchFamily="34" charset="0"/>
                <a:ea typeface="Verdana" pitchFamily="34" charset="0"/>
                <a:cs typeface="Verdana" pitchFamily="34" charset="0"/>
              </a:rPr>
              <a:t>Chatón T. Turner, Esq.</a:t>
            </a:r>
          </a:p>
          <a:p>
            <a:pPr eaLnBrk="1" hangingPunct="1">
              <a:lnSpc>
                <a:spcPct val="90000"/>
              </a:lnSpc>
              <a:buFontTx/>
              <a:buNone/>
              <a:defRPr/>
            </a:pPr>
            <a:endParaRPr lang="en-US" sz="1650" b="1">
              <a:latin typeface="Verdana" pitchFamily="34" charset="0"/>
              <a:ea typeface="Verdana" pitchFamily="34" charset="0"/>
              <a:cs typeface="Verdana" pitchFamily="34" charset="0"/>
            </a:endParaRPr>
          </a:p>
          <a:p>
            <a:pPr lvl="1">
              <a:lnSpc>
                <a:spcPct val="90000"/>
              </a:lnSpc>
              <a:defRPr/>
            </a:pPr>
            <a:r>
              <a:rPr lang="en-US" sz="1650" b="1">
                <a:latin typeface="Verdana" pitchFamily="34" charset="0"/>
                <a:ea typeface="Verdana" pitchFamily="34" charset="0"/>
                <a:cs typeface="Verdana" pitchFamily="34" charset="0"/>
              </a:rPr>
              <a:t>Employer:</a:t>
            </a:r>
            <a:r>
              <a:rPr lang="en-US" sz="1650">
                <a:latin typeface="Verdana" pitchFamily="34" charset="0"/>
                <a:ea typeface="Verdana" pitchFamily="34" charset="0"/>
                <a:cs typeface="Verdana" pitchFamily="34" charset="0"/>
              </a:rPr>
              <a:t> </a:t>
            </a:r>
            <a:r>
              <a:rPr lang="en-US" sz="1650">
                <a:solidFill>
                  <a:srgbClr val="201F1E"/>
                </a:solidFill>
                <a:effectLst/>
                <a:latin typeface="Verdana" panose="020B0604030504040204" pitchFamily="34" charset="0"/>
                <a:ea typeface="Verdana" panose="020B0604030504040204" pitchFamily="34" charset="0"/>
                <a:cs typeface="Times New Roman" panose="02020603050405020304" pitchFamily="18" charset="0"/>
              </a:rPr>
              <a:t>Senior Associate Counsel and Vice President Risk Management and Disabilities Services</a:t>
            </a:r>
            <a:r>
              <a:rPr lang="en-US" sz="1650">
                <a:latin typeface="Verdana" pitchFamily="34" charset="0"/>
                <a:ea typeface="Verdana" pitchFamily="34" charset="0"/>
                <a:cs typeface="Verdana" pitchFamily="34" charset="0"/>
              </a:rPr>
              <a:t> </a:t>
            </a:r>
            <a:r>
              <a:rPr lang="en-US" sz="1650">
                <a:solidFill>
                  <a:schemeClr val="tx1"/>
                </a:solidFill>
                <a:latin typeface="Verdana" pitchFamily="34" charset="0"/>
                <a:ea typeface="Verdana" pitchFamily="34" charset="0"/>
                <a:cs typeface="Verdana" pitchFamily="34" charset="0"/>
              </a:rPr>
              <a:t>UPMC | University of Pittsburgh Medical Center</a:t>
            </a:r>
          </a:p>
          <a:p>
            <a:pPr lvl="1" eaLnBrk="1" hangingPunct="1">
              <a:lnSpc>
                <a:spcPct val="90000"/>
              </a:lnSpc>
              <a:buFont typeface="Arial" pitchFamily="34" charset="0"/>
              <a:buChar char="•"/>
              <a:defRPr/>
            </a:pPr>
            <a:r>
              <a:rPr lang="en-US" sz="1650" b="1">
                <a:latin typeface="Verdana" pitchFamily="34" charset="0"/>
                <a:ea typeface="Verdana" pitchFamily="34" charset="0"/>
                <a:cs typeface="Verdana" pitchFamily="34" charset="0"/>
              </a:rPr>
              <a:t>Hometown:</a:t>
            </a:r>
            <a:r>
              <a:rPr lang="en-US" sz="1650">
                <a:latin typeface="Verdana" pitchFamily="34" charset="0"/>
                <a:ea typeface="Verdana" pitchFamily="34" charset="0"/>
                <a:cs typeface="Verdana" pitchFamily="34" charset="0"/>
              </a:rPr>
              <a:t> </a:t>
            </a:r>
            <a:r>
              <a:rPr lang="en-US" sz="1650">
                <a:solidFill>
                  <a:schemeClr val="tx1"/>
                </a:solidFill>
                <a:latin typeface="Verdana" pitchFamily="34" charset="0"/>
                <a:ea typeface="Verdana" pitchFamily="34" charset="0"/>
                <a:cs typeface="Verdana" pitchFamily="34" charset="0"/>
              </a:rPr>
              <a:t>Originally from Rochester, New York; Have lived in Pittsburgh for a number of years</a:t>
            </a:r>
          </a:p>
          <a:p>
            <a:pPr lvl="1" eaLnBrk="1" hangingPunct="1">
              <a:lnSpc>
                <a:spcPct val="90000"/>
              </a:lnSpc>
              <a:buFont typeface="Arial" pitchFamily="34" charset="0"/>
              <a:buChar char="•"/>
              <a:defRPr/>
            </a:pPr>
            <a:r>
              <a:rPr lang="en-US" sz="1650" b="1">
                <a:latin typeface="Verdana" pitchFamily="34" charset="0"/>
                <a:ea typeface="Verdana" pitchFamily="34" charset="0"/>
                <a:cs typeface="Verdana" pitchFamily="34" charset="0"/>
              </a:rPr>
              <a:t>Education:</a:t>
            </a:r>
            <a:r>
              <a:rPr lang="en-US" sz="1650">
                <a:latin typeface="Verdana" pitchFamily="34" charset="0"/>
                <a:ea typeface="Verdana" pitchFamily="34" charset="0"/>
                <a:cs typeface="Verdana" pitchFamily="34" charset="0"/>
              </a:rPr>
              <a:t> </a:t>
            </a:r>
            <a:r>
              <a:rPr lang="en-US" sz="1650">
                <a:solidFill>
                  <a:schemeClr val="tx1"/>
                </a:solidFill>
                <a:latin typeface="Verdana" pitchFamily="34" charset="0"/>
                <a:ea typeface="Verdana" pitchFamily="34" charset="0"/>
                <a:cs typeface="Verdana" pitchFamily="34" charset="0"/>
              </a:rPr>
              <a:t>Graduate of The University of Virginia and The University of South Carolina School of Law</a:t>
            </a:r>
          </a:p>
          <a:p>
            <a:pPr lvl="1" eaLnBrk="1" hangingPunct="1">
              <a:lnSpc>
                <a:spcPct val="90000"/>
              </a:lnSpc>
              <a:buFont typeface="Arial" pitchFamily="34" charset="0"/>
              <a:buChar char="•"/>
              <a:defRPr/>
            </a:pPr>
            <a:r>
              <a:rPr lang="en-US" sz="1650" b="1">
                <a:latin typeface="Verdana" pitchFamily="34" charset="0"/>
                <a:ea typeface="Verdana" pitchFamily="34" charset="0"/>
                <a:cs typeface="Verdana" pitchFamily="34" charset="0"/>
              </a:rPr>
              <a:t>Hobbies:</a:t>
            </a:r>
            <a:r>
              <a:rPr lang="en-US" sz="1650">
                <a:latin typeface="Verdana" pitchFamily="34" charset="0"/>
                <a:ea typeface="Verdana" pitchFamily="34" charset="0"/>
                <a:cs typeface="Verdana" pitchFamily="34" charset="0"/>
              </a:rPr>
              <a:t>  </a:t>
            </a:r>
            <a:r>
              <a:rPr lang="en-US" sz="1650">
                <a:solidFill>
                  <a:schemeClr val="tx1"/>
                </a:solidFill>
                <a:latin typeface="Verdana" pitchFamily="34" charset="0"/>
                <a:ea typeface="Verdana" pitchFamily="34" charset="0"/>
                <a:cs typeface="Verdana" pitchFamily="34" charset="0"/>
              </a:rPr>
              <a:t>Running, Reading, Communicating, Hanging out with my kids</a:t>
            </a:r>
          </a:p>
          <a:p>
            <a:pPr lvl="1" eaLnBrk="1" hangingPunct="1">
              <a:lnSpc>
                <a:spcPct val="90000"/>
              </a:lnSpc>
              <a:buFont typeface="Arial" pitchFamily="34" charset="0"/>
              <a:buChar char="•"/>
              <a:defRPr/>
            </a:pPr>
            <a:endParaRPr lang="en-US">
              <a:latin typeface="Arial" pitchFamily="34" charset="0"/>
              <a:ea typeface="ヒラギノ角ゴ Pro W3" pitchFamily="-110" charset="-128"/>
              <a:cs typeface="Arial" pitchFamily="34" charset="0"/>
            </a:endParaRPr>
          </a:p>
          <a:p>
            <a:pPr marL="239316" lvl="1" indent="0">
              <a:lnSpc>
                <a:spcPct val="90000"/>
              </a:lnSpc>
              <a:buNone/>
              <a:defRPr/>
            </a:pPr>
            <a:r>
              <a:rPr lang="en-US">
                <a:latin typeface="Arial" pitchFamily="34" charset="0"/>
                <a:ea typeface="ヒラギノ角ゴ Pro W3" pitchFamily="-110" charset="-128"/>
                <a:cs typeface="Arial" pitchFamily="34" charset="0"/>
              </a:rPr>
              <a:t> </a:t>
            </a:r>
          </a:p>
        </p:txBody>
      </p:sp>
      <p:sp>
        <p:nvSpPr>
          <p:cNvPr id="18435" name="Rectangle 2">
            <a:extLst>
              <a:ext uri="{FF2B5EF4-FFF2-40B4-BE49-F238E27FC236}">
                <a16:creationId xmlns:a16="http://schemas.microsoft.com/office/drawing/2014/main" id="{28584B78-3E3E-1E85-1291-D43A00CC278A}"/>
              </a:ext>
            </a:extLst>
          </p:cNvPr>
          <p:cNvSpPr>
            <a:spLocks noGrp="1"/>
          </p:cNvSpPr>
          <p:nvPr>
            <p:ph type="title"/>
          </p:nvPr>
        </p:nvSpPr>
        <p:spPr>
          <a:xfrm>
            <a:off x="1319212" y="0"/>
            <a:ext cx="6521054" cy="665560"/>
          </a:xfrm>
        </p:spPr>
        <p:txBody>
          <a:bodyPr vert="horz" lIns="91440" tIns="45720" rIns="91440" bIns="34290" rtlCol="0" anchor="ctr">
            <a:normAutofit/>
          </a:bodyPr>
          <a:lstStyle/>
          <a:p>
            <a:pPr eaLnBrk="1" hangingPunct="1"/>
            <a:r>
              <a:rPr lang="en-US" altLang="en-US" sz="2400" b="1">
                <a:solidFill>
                  <a:schemeClr val="tx2"/>
                </a:solidFill>
                <a:latin typeface="Verdana" panose="020B0604030504040204" pitchFamily="34" charset="0"/>
                <a:ea typeface="Verdana" panose="020B0604030504040204" pitchFamily="34" charset="0"/>
                <a:cs typeface="Verdana" panose="020B0604030504040204" pitchFamily="34" charset="0"/>
              </a:rPr>
              <a:t>Who Am I?</a:t>
            </a:r>
          </a:p>
        </p:txBody>
      </p:sp>
      <p:sp>
        <p:nvSpPr>
          <p:cNvPr id="18436" name="Slide Number Placeholder 4">
            <a:extLst>
              <a:ext uri="{FF2B5EF4-FFF2-40B4-BE49-F238E27FC236}">
                <a16:creationId xmlns:a16="http://schemas.microsoft.com/office/drawing/2014/main" id="{F8FD8BBB-8F6B-A6EF-1047-99FDED44B6D3}"/>
              </a:ext>
            </a:extLst>
          </p:cNvPr>
          <p:cNvSpPr>
            <a:spLocks noGrp="1" noChangeArrowheads="1"/>
          </p:cNvSpPr>
          <p:nvPr>
            <p:ph type="sldNum" sz="quarter" idx="12"/>
          </p:nvPr>
        </p:nvSpPr>
        <p:spPr bwMode="auto">
          <a:xfrm>
            <a:off x="146050" y="6210300"/>
            <a:ext cx="457200" cy="457200"/>
          </a:xfrm>
          <a:prstGeom prst="ellipse">
            <a:avLst/>
          </a:prstGeom>
          <a:solidFill>
            <a:schemeClr val="accent1"/>
          </a:solidFill>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noAutofit/>
          </a:bodyPr>
          <a:lstStyle>
            <a:defPPr>
              <a:defRPr lang="en-US"/>
            </a:defPPr>
            <a:lvl1pPr algn="ctr" rtl="0" eaLnBrk="1" fontAlgn="base" hangingPunct="1">
              <a:spcBef>
                <a:spcPct val="0"/>
              </a:spcBef>
              <a:spcAft>
                <a:spcPct val="0"/>
              </a:spcAft>
              <a:defRPr sz="1400" kern="1200" smtClean="0">
                <a:solidFill>
                  <a:srgbClr val="FFFFFF"/>
                </a:solidFill>
                <a:latin typeface="Franklin Gothic Book" panose="020B0503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spcBef>
                <a:spcPct val="0"/>
              </a:spcBef>
              <a:buClrTx/>
              <a:buSzTx/>
              <a:buFontTx/>
              <a:buNone/>
              <a:defRPr/>
            </a:pPr>
            <a:fld id="{1CE63E94-1980-4924-884B-7742DBFBA773}" type="slidenum">
              <a:rPr lang="en-US" altLang="en-US" smtClean="0"/>
              <a:pPr algn="r">
                <a:spcBef>
                  <a:spcPct val="0"/>
                </a:spcBef>
                <a:buClrTx/>
                <a:buSzTx/>
                <a:buFontTx/>
                <a:buNone/>
                <a:defRPr/>
              </a:pPr>
              <a:t>2</a:t>
            </a:fld>
            <a:endParaRPr lang="en-US" altLang="en-US" sz="900">
              <a:solidFill>
                <a:schemeClr val="bg1"/>
              </a:solidFill>
              <a:latin typeface="Arial" panose="020B0604020202020204" pitchFamily="34" charset="0"/>
            </a:endParaRPr>
          </a:p>
        </p:txBody>
      </p:sp>
      <p:pic>
        <p:nvPicPr>
          <p:cNvPr id="18437" name="Picture 8" descr="Chaton Turner's photo">
            <a:extLst>
              <a:ext uri="{FF2B5EF4-FFF2-40B4-BE49-F238E27FC236}">
                <a16:creationId xmlns:a16="http://schemas.microsoft.com/office/drawing/2014/main" id="{B665B954-8476-0F08-D13B-18F06BEEE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857" y="3368989"/>
            <a:ext cx="1259682" cy="15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6350D54-00A2-01A5-B04C-74B1E7E558C5}"/>
              </a:ext>
            </a:extLst>
          </p:cNvPr>
          <p:cNvSpPr>
            <a:spLocks noGrp="1"/>
          </p:cNvSpPr>
          <p:nvPr>
            <p:ph type="title"/>
          </p:nvPr>
        </p:nvSpPr>
        <p:spPr/>
        <p:txBody>
          <a:bodyPr/>
          <a:lstStyle/>
          <a:p>
            <a:r>
              <a:rPr lang="en-US" altLang="en-US" sz="2400" b="1">
                <a:solidFill>
                  <a:schemeClr val="tx2"/>
                </a:solidFill>
                <a:latin typeface="Verdana" panose="020B0604030504040204" pitchFamily="34" charset="0"/>
                <a:ea typeface="Verdana" panose="020B0604030504040204" pitchFamily="34" charset="0"/>
                <a:cs typeface="Verdana" panose="020B0604030504040204" pitchFamily="34" charset="0"/>
              </a:rPr>
              <a:t>The Problem</a:t>
            </a:r>
            <a:endParaRPr lang="en-US" altLang="en-US">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3555" name="Content Placeholder 2">
            <a:extLst>
              <a:ext uri="{FF2B5EF4-FFF2-40B4-BE49-F238E27FC236}">
                <a16:creationId xmlns:a16="http://schemas.microsoft.com/office/drawing/2014/main" id="{0FAD19E8-EB3E-97A8-6101-932CE73097B0}"/>
              </a:ext>
            </a:extLst>
          </p:cNvPr>
          <p:cNvSpPr>
            <a:spLocks noGrp="1"/>
          </p:cNvSpPr>
          <p:nvPr>
            <p:ph sz="quarter" idx="1"/>
          </p:nvPr>
        </p:nvSpPr>
        <p:spPr/>
        <p:txBody>
          <a:bodyPr/>
          <a:lstStyle/>
          <a:p>
            <a:pPr algn="just"/>
            <a:r>
              <a:rPr lang="en-US" altLang="en-US" sz="1800">
                <a:latin typeface="Verdana, Helvetica, sans-serif"/>
              </a:rPr>
              <a:t>Communication between patients and their health care providers is fundamental for ensuring quality health care and developing trusting relationships. It is an important component of patient satisfaction, compliance, and outcomes. </a:t>
            </a:r>
          </a:p>
          <a:p>
            <a:r>
              <a:rPr lang="en-US" altLang="en-US" sz="1800">
                <a:latin typeface="Verdana, Helvetica, sans-serif"/>
              </a:rPr>
              <a:t>Although this effective communication is challenging for all populations, it is especially challenging for limited English proficient (LEP) patients and patients who are deaf or hard of hearing. </a:t>
            </a:r>
            <a:br>
              <a:rPr lang="en-US" altLang="en-US" sz="1800">
                <a:latin typeface="Verdana, Helvetica, sans-serif"/>
              </a:rPr>
            </a:br>
            <a:endParaRPr lang="en-US" altLang="en-US"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D2F68ED-93FE-45A1-0509-6923F7D7B560}"/>
              </a:ext>
            </a:extLst>
          </p:cNvPr>
          <p:cNvSpPr>
            <a:spLocks noGrp="1"/>
          </p:cNvSpPr>
          <p:nvPr>
            <p:ph type="title"/>
          </p:nvPr>
        </p:nvSpPr>
        <p:spPr>
          <a:xfrm>
            <a:off x="685800" y="205979"/>
            <a:ext cx="8460486" cy="875538"/>
          </a:xfrm>
        </p:spPr>
        <p:txBody>
          <a:bodyPr/>
          <a:lstStyle/>
          <a:p>
            <a:r>
              <a:rPr lang="en-US" altLang="en-US" sz="2400" b="1">
                <a:solidFill>
                  <a:schemeClr val="tx2"/>
                </a:solidFill>
                <a:latin typeface="Verdana" panose="020B0604030504040204" pitchFamily="34" charset="0"/>
                <a:ea typeface="Verdana" panose="020B0604030504040204" pitchFamily="34" charset="0"/>
                <a:cs typeface="Verdana" panose="020B0604030504040204" pitchFamily="34" charset="0"/>
              </a:rPr>
              <a:t>Consequences of Ineffective Communication </a:t>
            </a:r>
            <a:endParaRPr lang="en-US" altLang="en-US">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6627" name="Content Placeholder 2">
            <a:extLst>
              <a:ext uri="{FF2B5EF4-FFF2-40B4-BE49-F238E27FC236}">
                <a16:creationId xmlns:a16="http://schemas.microsoft.com/office/drawing/2014/main" id="{73A57C4B-E902-7AA8-36F6-A115110AE42A}"/>
              </a:ext>
            </a:extLst>
          </p:cNvPr>
          <p:cNvSpPr>
            <a:spLocks noGrp="1"/>
          </p:cNvSpPr>
          <p:nvPr>
            <p:ph sz="quarter" idx="1"/>
          </p:nvPr>
        </p:nvSpPr>
        <p:spPr>
          <a:xfrm>
            <a:off x="708660" y="1081278"/>
            <a:ext cx="6949440" cy="3433572"/>
          </a:xfrm>
        </p:spPr>
        <p:txBody>
          <a:bodyPr/>
          <a:lstStyle/>
          <a:p>
            <a:r>
              <a:rPr lang="en-US" altLang="en-US" sz="1800">
                <a:solidFill>
                  <a:srgbClr val="000000"/>
                </a:solidFill>
                <a:latin typeface="Verdana, Helvetica, sans-serif"/>
              </a:rPr>
              <a:t>In the aggregate, failing to communicate effectively results in decreased quality of care, increased medical errors, greater disparities, and diminished access.</a:t>
            </a:r>
          </a:p>
          <a:p>
            <a:r>
              <a:rPr lang="en-US" altLang="en-US" sz="1800">
                <a:solidFill>
                  <a:srgbClr val="000000"/>
                </a:solidFill>
                <a:latin typeface="Verdana, Helvetica, sans-serif"/>
              </a:rPr>
              <a:t>In the discrete, one-on-one patient encounter, failure to effectively communicate can lead to frustration, distrust, and non-compliance. </a:t>
            </a:r>
          </a:p>
          <a:p>
            <a:r>
              <a:rPr lang="en-US" altLang="en-US" sz="1800">
                <a:solidFill>
                  <a:srgbClr val="000000"/>
                </a:solidFill>
                <a:latin typeface="Verdana, Helvetica, sans-serif"/>
              </a:rPr>
              <a:t>It can also create legal exposure for the care provider. </a:t>
            </a:r>
            <a:br>
              <a:rPr lang="en-US" altLang="en-US">
                <a:solidFill>
                  <a:srgbClr val="000000"/>
                </a:solidFill>
                <a:latin typeface="Verdana, Helvetica, sans-serif"/>
              </a:rPr>
            </a:br>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B1962DA-5408-92A0-AC09-8771196130EB}"/>
              </a:ext>
            </a:extLst>
          </p:cNvPr>
          <p:cNvSpPr>
            <a:spLocks noGrp="1"/>
          </p:cNvSpPr>
          <p:nvPr>
            <p:ph type="title"/>
          </p:nvPr>
        </p:nvSpPr>
        <p:spPr/>
        <p:txBody>
          <a:bodyPr/>
          <a:lstStyle/>
          <a:p>
            <a:r>
              <a:rPr lang="en-US" altLang="en-US" sz="2400" b="1">
                <a:solidFill>
                  <a:schemeClr val="tx2"/>
                </a:solidFill>
                <a:latin typeface="Verdana" panose="020B0604030504040204" pitchFamily="34" charset="0"/>
                <a:ea typeface="Verdana" panose="020B0604030504040204" pitchFamily="34" charset="0"/>
                <a:cs typeface="Verdana" panose="020B0604030504040204" pitchFamily="34" charset="0"/>
              </a:rPr>
              <a:t>Healthcare Industry’s Obligations</a:t>
            </a:r>
            <a:endParaRPr lang="en-US" altLang="en-US">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7651" name="Content Placeholder 2">
            <a:extLst>
              <a:ext uri="{FF2B5EF4-FFF2-40B4-BE49-F238E27FC236}">
                <a16:creationId xmlns:a16="http://schemas.microsoft.com/office/drawing/2014/main" id="{781C55BE-E77D-9FC8-137A-96BC739B5233}"/>
              </a:ext>
            </a:extLst>
          </p:cNvPr>
          <p:cNvSpPr>
            <a:spLocks noGrp="1"/>
          </p:cNvSpPr>
          <p:nvPr>
            <p:ph sz="quarter" idx="1"/>
          </p:nvPr>
        </p:nvSpPr>
        <p:spPr/>
        <p:txBody>
          <a:bodyPr/>
          <a:lstStyle/>
          <a:p>
            <a:r>
              <a:rPr lang="en-US" altLang="en-US" sz="1800">
                <a:latin typeface="Verdana" panose="020B0604030504040204" pitchFamily="34" charset="0"/>
                <a:ea typeface="Verdana" panose="020B0604030504040204" pitchFamily="34" charset="0"/>
                <a:cs typeface="Verdana" panose="020B0604030504040204" pitchFamily="34" charset="0"/>
              </a:rPr>
              <a:t>The law requires us to provide all patients, visitors and guests with equal opportunity to receive and benefit from the hospital's goods, services, and accommodations, and to facilitate accurate, effective, timely, and dignified communication between hospital personnel and persons who speak limited English or who are deaf or hard of hearing. </a:t>
            </a:r>
          </a:p>
          <a:p>
            <a:pPr>
              <a:spcBef>
                <a:spcPts val="375"/>
              </a:spcBef>
              <a:spcAft>
                <a:spcPts val="375"/>
              </a:spcAft>
              <a:buClr>
                <a:srgbClr val="D34817"/>
              </a:buClr>
            </a:pPr>
            <a:r>
              <a:rPr lang="en-US" altLang="en-US" sz="1800">
                <a:solidFill>
                  <a:srgbClr val="000000"/>
                </a:solidFill>
                <a:latin typeface="Verdana" panose="020B0604030504040204" pitchFamily="34" charset="0"/>
                <a:ea typeface="Verdana" panose="020B0604030504040204" pitchFamily="34" charset="0"/>
                <a:cs typeface="Verdana" panose="020B0604030504040204" pitchFamily="34" charset="0"/>
              </a:rPr>
              <a:t>Provide all necessary auxiliary aids and services without cost to the person being served. </a:t>
            </a:r>
          </a:p>
          <a:p>
            <a:endParaRPr lang="en-US" altLang="en-US" sz="180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097BEEC-F527-E679-0B8E-7917CAE19A36}"/>
              </a:ext>
            </a:extLst>
          </p:cNvPr>
          <p:cNvSpPr>
            <a:spLocks noGrp="1"/>
          </p:cNvSpPr>
          <p:nvPr>
            <p:ph type="title"/>
          </p:nvPr>
        </p:nvSpPr>
        <p:spPr/>
        <p:txBody>
          <a:bodyPr/>
          <a:lstStyle/>
          <a:p>
            <a:pPr eaLnBrk="1" hangingPunct="1"/>
            <a:r>
              <a:rPr lang="en-US" altLang="en-US" sz="2400" b="1">
                <a:solidFill>
                  <a:schemeClr val="tx2"/>
                </a:solidFill>
                <a:latin typeface="Verdana" panose="020B0604030504040204" pitchFamily="34" charset="0"/>
                <a:ea typeface="Verdana" panose="020B0604030504040204" pitchFamily="34" charset="0"/>
                <a:cs typeface="Verdana" panose="020B0604030504040204" pitchFamily="34" charset="0"/>
              </a:rPr>
              <a:t>The Goal</a:t>
            </a:r>
          </a:p>
        </p:txBody>
      </p:sp>
      <p:sp>
        <p:nvSpPr>
          <p:cNvPr id="45059" name="Content Placeholder 2">
            <a:extLst>
              <a:ext uri="{FF2B5EF4-FFF2-40B4-BE49-F238E27FC236}">
                <a16:creationId xmlns:a16="http://schemas.microsoft.com/office/drawing/2014/main" id="{2DA31ADB-1C0F-7AC8-FAF2-3E704951611E}"/>
              </a:ext>
            </a:extLst>
          </p:cNvPr>
          <p:cNvSpPr>
            <a:spLocks noGrp="1"/>
          </p:cNvSpPr>
          <p:nvPr>
            <p:ph sz="quarter" idx="1"/>
          </p:nvPr>
        </p:nvSpPr>
        <p:spPr>
          <a:xfrm>
            <a:off x="1828800" y="1085850"/>
            <a:ext cx="5486400" cy="3429000"/>
          </a:xfrm>
        </p:spPr>
        <p:txBody>
          <a:bodyPr/>
          <a:lstStyle/>
          <a:p>
            <a:pPr eaLnBrk="1" hangingPunct="1">
              <a:buFont typeface="Wingdings 2" panose="05020102010507070707" pitchFamily="18" charset="2"/>
              <a:buNone/>
            </a:pPr>
            <a:endParaRPr lang="en-US" altLang="en-US" sz="2100">
              <a:solidFill>
                <a:schemeClr val="bg1"/>
              </a:solidFill>
            </a:endParaRPr>
          </a:p>
          <a:p>
            <a:pPr eaLnBrk="1" hangingPunct="1"/>
            <a:r>
              <a:rPr lang="en-US" altLang="en-US" sz="1800">
                <a:latin typeface="Verdana" panose="020B0604030504040204" pitchFamily="34" charset="0"/>
                <a:ea typeface="Verdana" panose="020B0604030504040204" pitchFamily="34" charset="0"/>
                <a:cs typeface="Verdana" panose="020B0604030504040204" pitchFamily="34" charset="0"/>
              </a:rPr>
              <a:t>To ensure that patients, visitors, and guests with disabilities can fully and equally access and enjoy the goods, services, and facilities of the hospital without being segregated</a:t>
            </a:r>
          </a:p>
          <a:p>
            <a:pPr eaLnBrk="1" hangingPunct="1">
              <a:buFont typeface="Wingdings 2" panose="05020102010507070707" pitchFamily="18" charset="2"/>
              <a:buNone/>
            </a:pPr>
            <a:endParaRPr lang="en-US" altLang="en-US" sz="2100"/>
          </a:p>
          <a:p>
            <a:pPr algn="ctr" eaLnBrk="1" hangingPunct="1">
              <a:buFont typeface="Wingdings 2" panose="05020102010507070707" pitchFamily="18" charset="2"/>
              <a:buNone/>
            </a:pPr>
            <a:r>
              <a:rPr lang="en-US" altLang="en-US" sz="1500" b="1" i="1"/>
              <a:t>D&amp;R Tip # 14:  Demonstrate Mutual Respect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3728D33A-1604-05A9-D014-92BB2D605595}"/>
              </a:ext>
            </a:extLst>
          </p:cNvPr>
          <p:cNvSpPr>
            <a:spLocks noGrp="1"/>
          </p:cNvSpPr>
          <p:nvPr>
            <p:ph type="title"/>
          </p:nvPr>
        </p:nvSpPr>
        <p:spPr/>
        <p:txBody>
          <a:bodyPr/>
          <a:lstStyle/>
          <a:p>
            <a:pPr eaLnBrk="1" hangingPunct="1"/>
            <a:r>
              <a:rPr lang="en-US" altLang="en-US" sz="2400" b="1">
                <a:solidFill>
                  <a:schemeClr val="tx2"/>
                </a:solidFill>
                <a:latin typeface="Verdana" panose="020B0604030504040204" pitchFamily="34" charset="0"/>
                <a:ea typeface="Verdana" panose="020B0604030504040204" pitchFamily="34" charset="0"/>
                <a:cs typeface="Verdana" panose="020B0604030504040204" pitchFamily="34" charset="0"/>
              </a:rPr>
              <a:t>Our Legal Responsibilities</a:t>
            </a:r>
          </a:p>
        </p:txBody>
      </p:sp>
      <p:sp>
        <p:nvSpPr>
          <p:cNvPr id="47107" name="Rectangle 2">
            <a:extLst>
              <a:ext uri="{FF2B5EF4-FFF2-40B4-BE49-F238E27FC236}">
                <a16:creationId xmlns:a16="http://schemas.microsoft.com/office/drawing/2014/main" id="{95832064-E981-5759-3723-2A50E1448AE5}"/>
              </a:ext>
            </a:extLst>
          </p:cNvPr>
          <p:cNvSpPr>
            <a:spLocks noGrp="1"/>
          </p:cNvSpPr>
          <p:nvPr>
            <p:ph sz="quarter" idx="1"/>
          </p:nvPr>
        </p:nvSpPr>
        <p:spPr>
          <a:xfrm>
            <a:off x="1543050" y="1085850"/>
            <a:ext cx="6115050" cy="3429000"/>
          </a:xfrm>
        </p:spPr>
        <p:txBody>
          <a:bodyPr/>
          <a:lstStyle/>
          <a:p>
            <a:pPr eaLnBrk="1" hangingPunct="1">
              <a:lnSpc>
                <a:spcPct val="80000"/>
              </a:lnSpc>
            </a:pPr>
            <a:r>
              <a:rPr lang="en-US" altLang="en-US" sz="1650">
                <a:latin typeface="Verdana" panose="020B0604030504040204" pitchFamily="34" charset="0"/>
                <a:ea typeface="Verdana" panose="020B0604030504040204" pitchFamily="34" charset="0"/>
                <a:cs typeface="Verdana" panose="020B0604030504040204" pitchFamily="34" charset="0"/>
              </a:rPr>
              <a:t>If possible, ask patients </a:t>
            </a:r>
            <a:r>
              <a:rPr lang="en-US" altLang="en-US" sz="1650" i="1">
                <a:latin typeface="Verdana" panose="020B0604030504040204" pitchFamily="34" charset="0"/>
                <a:ea typeface="Verdana" panose="020B0604030504040204" pitchFamily="34" charset="0"/>
                <a:cs typeface="Verdana" panose="020B0604030504040204" pitchFamily="34" charset="0"/>
              </a:rPr>
              <a:t>in advance </a:t>
            </a:r>
            <a:r>
              <a:rPr lang="en-US" altLang="en-US" sz="1650">
                <a:latin typeface="Verdana" panose="020B0604030504040204" pitchFamily="34" charset="0"/>
                <a:ea typeface="Verdana" panose="020B0604030504040204" pitchFamily="34" charset="0"/>
                <a:cs typeface="Verdana" panose="020B0604030504040204" pitchFamily="34" charset="0"/>
              </a:rPr>
              <a:t>of their visits of any need or preference for a reasonable accommodation.</a:t>
            </a:r>
          </a:p>
          <a:p>
            <a:pPr eaLnBrk="1" hangingPunct="1">
              <a:lnSpc>
                <a:spcPct val="80000"/>
              </a:lnSpc>
            </a:pPr>
            <a:endParaRPr lang="en-US" altLang="en-US" sz="165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650">
                <a:latin typeface="Verdana" panose="020B0604030504040204" pitchFamily="34" charset="0"/>
                <a:ea typeface="Verdana" panose="020B0604030504040204" pitchFamily="34" charset="0"/>
                <a:cs typeface="Verdana" panose="020B0604030504040204" pitchFamily="34" charset="0"/>
              </a:rPr>
              <a:t>Accommodations can include: interpreters, written communications, pictures, media communications – computers, text messaging, and video interpreters.</a:t>
            </a:r>
          </a:p>
          <a:p>
            <a:pPr eaLnBrk="1" hangingPunct="1">
              <a:lnSpc>
                <a:spcPct val="80000"/>
              </a:lnSpc>
            </a:pPr>
            <a:endParaRPr lang="en-US" altLang="en-US" sz="165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650">
                <a:latin typeface="Verdana" panose="020B0604030504040204" pitchFamily="34" charset="0"/>
                <a:ea typeface="Verdana" panose="020B0604030504040204" pitchFamily="34" charset="0"/>
                <a:cs typeface="Verdana" panose="020B0604030504040204" pitchFamily="34" charset="0"/>
              </a:rPr>
              <a:t>Hospital and office staff need to know how to request and use the appropriate accommodation.</a:t>
            </a:r>
          </a:p>
          <a:p>
            <a:pPr eaLnBrk="1" hangingPunct="1">
              <a:lnSpc>
                <a:spcPct val="80000"/>
              </a:lnSpc>
            </a:pPr>
            <a:endParaRPr lang="en-US" altLang="en-US" sz="165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650">
                <a:latin typeface="Verdana" panose="020B0604030504040204" pitchFamily="34" charset="0"/>
                <a:ea typeface="Verdana" panose="020B0604030504040204" pitchFamily="34" charset="0"/>
                <a:cs typeface="Verdana" panose="020B0604030504040204" pitchFamily="34" charset="0"/>
              </a:rPr>
              <a:t>The physician can use any method of accommodation that the patient/guest/visitor agrees to </a:t>
            </a:r>
            <a:r>
              <a:rPr lang="en-US" altLang="en-US" sz="1650" b="1">
                <a:latin typeface="Verdana" panose="020B0604030504040204" pitchFamily="34" charset="0"/>
                <a:ea typeface="Verdana" panose="020B0604030504040204" pitchFamily="34" charset="0"/>
                <a:cs typeface="Verdana" panose="020B0604030504040204" pitchFamily="34" charset="0"/>
              </a:rPr>
              <a:t>AND</a:t>
            </a:r>
            <a:r>
              <a:rPr lang="en-US" altLang="en-US" sz="1650">
                <a:latin typeface="Verdana" panose="020B0604030504040204" pitchFamily="34" charset="0"/>
                <a:ea typeface="Verdana" panose="020B0604030504040204" pitchFamily="34" charset="0"/>
                <a:cs typeface="Verdana" panose="020B0604030504040204" pitchFamily="34" charset="0"/>
              </a:rPr>
              <a:t> that </a:t>
            </a:r>
            <a:r>
              <a:rPr lang="en-US" altLang="en-US" sz="1650" b="1" i="1">
                <a:latin typeface="Verdana" panose="020B0604030504040204" pitchFamily="34" charset="0"/>
                <a:ea typeface="Verdana" panose="020B0604030504040204" pitchFamily="34" charset="0"/>
                <a:cs typeface="Verdana" panose="020B0604030504040204" pitchFamily="34" charset="0"/>
              </a:rPr>
              <a:t>effectively communicates</a:t>
            </a:r>
            <a:r>
              <a:rPr lang="en-US" altLang="en-US" sz="1650">
                <a:latin typeface="Verdana" panose="020B0604030504040204" pitchFamily="34" charset="0"/>
                <a:ea typeface="Verdana" panose="020B0604030504040204" pitchFamily="34" charset="0"/>
                <a:cs typeface="Verdana" panose="020B0604030504040204" pitchFamily="34" charset="0"/>
              </a:rPr>
              <a:t> with the patient/guest/visitor.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621F3CF-F618-F2CB-5E55-4920D393120E}"/>
              </a:ext>
            </a:extLst>
          </p:cNvPr>
          <p:cNvSpPr>
            <a:spLocks noGrp="1"/>
          </p:cNvSpPr>
          <p:nvPr>
            <p:ph type="title"/>
          </p:nvPr>
        </p:nvSpPr>
        <p:spPr/>
        <p:txBody>
          <a:bodyPr/>
          <a:lstStyle/>
          <a:p>
            <a:r>
              <a:rPr lang="en-US" altLang="en-US" sz="2400" b="1">
                <a:latin typeface="Verdana" panose="020B0604030504040204" pitchFamily="34" charset="0"/>
                <a:ea typeface="Verdana" panose="020B0604030504040204" pitchFamily="34" charset="0"/>
                <a:cs typeface="Verdana" panose="020B0604030504040204" pitchFamily="34" charset="0"/>
              </a:rPr>
              <a:t>System Barriers to Compliance</a:t>
            </a:r>
          </a:p>
        </p:txBody>
      </p:sp>
      <p:sp>
        <p:nvSpPr>
          <p:cNvPr id="49155" name="Rectangle 3">
            <a:extLst>
              <a:ext uri="{FF2B5EF4-FFF2-40B4-BE49-F238E27FC236}">
                <a16:creationId xmlns:a16="http://schemas.microsoft.com/office/drawing/2014/main" id="{93883230-D315-C332-577E-BCDAEC7E7C41}"/>
              </a:ext>
            </a:extLst>
          </p:cNvPr>
          <p:cNvSpPr>
            <a:spLocks noGrp="1"/>
          </p:cNvSpPr>
          <p:nvPr>
            <p:ph type="body" idx="1"/>
          </p:nvPr>
        </p:nvSpPr>
        <p:spPr/>
        <p:txBody>
          <a:bodyPr/>
          <a:lstStyle/>
          <a:p>
            <a:pPr>
              <a:lnSpc>
                <a:spcPct val="90000"/>
              </a:lnSpc>
            </a:pPr>
            <a:r>
              <a:rPr lang="en-US" altLang="en-US" sz="1800">
                <a:latin typeface="Verdana" panose="020B0604030504040204" pitchFamily="34" charset="0"/>
                <a:ea typeface="Verdana" panose="020B0604030504040204" pitchFamily="34" charset="0"/>
                <a:cs typeface="Verdana" panose="020B0604030504040204" pitchFamily="34" charset="0"/>
              </a:rPr>
              <a:t>Despite our system commitments and legal obligations, too many of our hospital staff members fail to accommodate deaf patients, visitors, and guests.  </a:t>
            </a:r>
          </a:p>
          <a:p>
            <a:pPr>
              <a:lnSpc>
                <a:spcPct val="90000"/>
              </a:lnSpc>
            </a:pPr>
            <a:r>
              <a:rPr lang="en-US" altLang="en-US" sz="1800">
                <a:latin typeface="Verdana" panose="020B0604030504040204" pitchFamily="34" charset="0"/>
                <a:ea typeface="Verdana" panose="020B0604030504040204" pitchFamily="34" charset="0"/>
                <a:cs typeface="Verdana" panose="020B0604030504040204" pitchFamily="34" charset="0"/>
              </a:rPr>
              <a:t>It appears that we fail to accommodate those individual because of ignorance of our obligations, misunderstandings about our obligations, and/or our failure to identify system resources.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D0D4623B-15A7-DDC0-9420-4D91D650AC9D}"/>
              </a:ext>
            </a:extLst>
          </p:cNvPr>
          <p:cNvSpPr>
            <a:spLocks noGrp="1"/>
          </p:cNvSpPr>
          <p:nvPr>
            <p:ph type="title"/>
          </p:nvPr>
        </p:nvSpPr>
        <p:spPr>
          <a:xfrm>
            <a:off x="1828800" y="205978"/>
            <a:ext cx="5829300" cy="651272"/>
          </a:xfrm>
        </p:spPr>
        <p:txBody>
          <a:bodyPr/>
          <a:lstStyle/>
          <a:p>
            <a:pPr eaLnBrk="1" hangingPunct="1"/>
            <a:r>
              <a:rPr lang="en-US" altLang="en-US" sz="2400" b="1">
                <a:solidFill>
                  <a:schemeClr val="tx2"/>
                </a:solidFill>
                <a:latin typeface="Verdana" panose="020B0604030504040204" pitchFamily="34" charset="0"/>
                <a:ea typeface="Verdana" panose="020B0604030504040204" pitchFamily="34" charset="0"/>
                <a:cs typeface="Verdana" panose="020B0604030504040204" pitchFamily="34" charset="0"/>
              </a:rPr>
              <a:t>Be Culturally Competent</a:t>
            </a:r>
          </a:p>
        </p:txBody>
      </p:sp>
      <p:sp>
        <p:nvSpPr>
          <p:cNvPr id="10243" name="Rectangle 2">
            <a:extLst>
              <a:ext uri="{FF2B5EF4-FFF2-40B4-BE49-F238E27FC236}">
                <a16:creationId xmlns:a16="http://schemas.microsoft.com/office/drawing/2014/main" id="{0FA895AB-43D3-2B92-ECE8-EC4E1AB116B4}"/>
              </a:ext>
            </a:extLst>
          </p:cNvPr>
          <p:cNvSpPr>
            <a:spLocks noGrp="1"/>
          </p:cNvSpPr>
          <p:nvPr>
            <p:ph sz="quarter" idx="1"/>
          </p:nvPr>
        </p:nvSpPr>
        <p:spPr>
          <a:xfrm>
            <a:off x="1428750" y="914400"/>
            <a:ext cx="3314700" cy="3829050"/>
          </a:xfrm>
        </p:spPr>
        <p:txBody>
          <a:bodyPr>
            <a:normAutofit fontScale="70000" lnSpcReduction="20000"/>
          </a:bodyPr>
          <a:lstStyle/>
          <a:p>
            <a:pPr marL="205740" indent="-205740">
              <a:spcBef>
                <a:spcPts val="435"/>
              </a:spcBef>
              <a:buFont typeface="Arial" charset="0"/>
              <a:buChar char="•"/>
              <a:defRPr/>
            </a:pPr>
            <a:endParaRPr lang="en-US" sz="1200"/>
          </a:p>
          <a:p>
            <a:pPr marL="205740" indent="-205740">
              <a:spcBef>
                <a:spcPts val="435"/>
              </a:spcBef>
              <a:buFont typeface="Arial" charset="0"/>
              <a:buChar char="•"/>
              <a:defRPr/>
            </a:pPr>
            <a:r>
              <a:rPr lang="en-US" sz="2100">
                <a:latin typeface="Verdana" pitchFamily="34" charset="0"/>
                <a:ea typeface="Verdana" pitchFamily="34" charset="0"/>
                <a:cs typeface="Verdana" pitchFamily="34" charset="0"/>
              </a:rPr>
              <a:t>The Deaf community views their deafness as a natural characteristic rather than a medical condition.</a:t>
            </a:r>
          </a:p>
          <a:p>
            <a:pPr marL="205740" indent="-205740">
              <a:spcBef>
                <a:spcPts val="435"/>
              </a:spcBef>
              <a:buFont typeface="Arial" charset="0"/>
              <a:buChar char="•"/>
              <a:defRPr/>
            </a:pPr>
            <a:endParaRPr lang="en-US" sz="2100">
              <a:latin typeface="Verdana" pitchFamily="34" charset="0"/>
              <a:ea typeface="Verdana" pitchFamily="34" charset="0"/>
              <a:cs typeface="Verdana" pitchFamily="34" charset="0"/>
            </a:endParaRPr>
          </a:p>
          <a:p>
            <a:pPr marL="205740" indent="-205740">
              <a:spcBef>
                <a:spcPts val="435"/>
              </a:spcBef>
              <a:buFont typeface="Arial" charset="0"/>
              <a:buChar char="•"/>
              <a:defRPr/>
            </a:pPr>
            <a:r>
              <a:rPr lang="en-US" sz="2100">
                <a:latin typeface="Verdana" pitchFamily="34" charset="0"/>
                <a:ea typeface="Verdana" pitchFamily="34" charset="0"/>
                <a:cs typeface="Verdana" pitchFamily="34" charset="0"/>
              </a:rPr>
              <a:t>The Deaf community is united by its use of American Sign Language (ASL).  This is a linguistic connection.</a:t>
            </a:r>
          </a:p>
          <a:p>
            <a:pPr marL="205740" indent="-205740">
              <a:spcBef>
                <a:spcPts val="435"/>
              </a:spcBef>
              <a:buFont typeface="Arial" charset="0"/>
              <a:buChar char="•"/>
              <a:defRPr/>
            </a:pPr>
            <a:endParaRPr lang="en-US" sz="2100">
              <a:latin typeface="Verdana" pitchFamily="34" charset="0"/>
              <a:ea typeface="Verdana" pitchFamily="34" charset="0"/>
              <a:cs typeface="Verdana" pitchFamily="34" charset="0"/>
            </a:endParaRPr>
          </a:p>
          <a:p>
            <a:pPr marL="205740" indent="-205740">
              <a:spcBef>
                <a:spcPts val="435"/>
              </a:spcBef>
              <a:buFont typeface="Arial" charset="0"/>
              <a:buChar char="•"/>
              <a:defRPr/>
            </a:pPr>
            <a:r>
              <a:rPr lang="en-US" sz="2100">
                <a:latin typeface="Verdana" pitchFamily="34" charset="0"/>
                <a:ea typeface="Verdana" pitchFamily="34" charset="0"/>
                <a:cs typeface="Verdana" pitchFamily="34" charset="0"/>
              </a:rPr>
              <a:t>Variety of sign languages exist – besides American.</a:t>
            </a:r>
          </a:p>
          <a:p>
            <a:pPr marL="205740" indent="-205740">
              <a:spcBef>
                <a:spcPts val="435"/>
              </a:spcBef>
              <a:buFont typeface="Arial" charset="0"/>
              <a:buChar char="•"/>
              <a:defRPr/>
            </a:pPr>
            <a:endParaRPr lang="en-US" sz="2100">
              <a:latin typeface="Verdana" pitchFamily="34" charset="0"/>
              <a:ea typeface="Verdana" pitchFamily="34" charset="0"/>
              <a:cs typeface="Verdana" pitchFamily="34" charset="0"/>
            </a:endParaRPr>
          </a:p>
          <a:p>
            <a:pPr marL="205740" indent="-205740">
              <a:spcBef>
                <a:spcPts val="435"/>
              </a:spcBef>
              <a:buFont typeface="Arial" charset="0"/>
              <a:buChar char="•"/>
              <a:defRPr/>
            </a:pPr>
            <a:r>
              <a:rPr lang="en-US" sz="2100">
                <a:latin typeface="Verdana" pitchFamily="34" charset="0"/>
                <a:ea typeface="Verdana" pitchFamily="34" charset="0"/>
                <a:cs typeface="Verdana" pitchFamily="34" charset="0"/>
              </a:rPr>
              <a:t>Members of the community have varying levels of proficiency in ASL, English, and lip reading.</a:t>
            </a:r>
          </a:p>
          <a:p>
            <a:pPr marL="205740" indent="-205740">
              <a:spcBef>
                <a:spcPts val="435"/>
              </a:spcBef>
              <a:buFont typeface="Wingdings 2"/>
              <a:buChar char=""/>
              <a:defRPr/>
            </a:pPr>
            <a:endParaRPr lang="en-US" sz="1800">
              <a:latin typeface="Arial" pitchFamily="34" charset="0"/>
              <a:cs typeface="Arial" pitchFamily="34" charset="0"/>
            </a:endParaRPr>
          </a:p>
        </p:txBody>
      </p:sp>
      <p:pic>
        <p:nvPicPr>
          <p:cNvPr id="50180" name="Picture 5">
            <a:extLst>
              <a:ext uri="{FF2B5EF4-FFF2-40B4-BE49-F238E27FC236}">
                <a16:creationId xmlns:a16="http://schemas.microsoft.com/office/drawing/2014/main" id="{31B510FE-CA5E-EB28-E8B2-AAC45625D8C6}"/>
              </a:ext>
            </a:extLst>
          </p:cNvPr>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4686300" y="1257300"/>
            <a:ext cx="2947988" cy="2102644"/>
          </a:xfrm>
        </p:spPr>
      </p:pic>
      <p:sp>
        <p:nvSpPr>
          <p:cNvPr id="50181" name="TextBox 4">
            <a:extLst>
              <a:ext uri="{FF2B5EF4-FFF2-40B4-BE49-F238E27FC236}">
                <a16:creationId xmlns:a16="http://schemas.microsoft.com/office/drawing/2014/main" id="{FA3584FF-D595-8B56-EE63-978E702E217E}"/>
              </a:ext>
            </a:extLst>
          </p:cNvPr>
          <p:cNvSpPr txBox="1">
            <a:spLocks noChangeArrowheads="1"/>
          </p:cNvSpPr>
          <p:nvPr/>
        </p:nvSpPr>
        <p:spPr bwMode="auto">
          <a:xfrm>
            <a:off x="4800600" y="3657600"/>
            <a:ext cx="2743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1" hangingPunct="1">
              <a:spcBef>
                <a:spcPct val="0"/>
              </a:spcBef>
              <a:buClrTx/>
              <a:buSzTx/>
              <a:buFontTx/>
              <a:buNone/>
            </a:pPr>
            <a:r>
              <a:rPr lang="en-US" altLang="en-US" sz="1350" b="1" i="1">
                <a:latin typeface="Arial" panose="020B0604020202020204" pitchFamily="34" charset="0"/>
              </a:rPr>
              <a:t>D&amp;R Tip # 12:  Be Culturally Competent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A3BD128B-39E9-55BE-AE6A-FC94883B87F6}"/>
              </a:ext>
            </a:extLst>
          </p:cNvPr>
          <p:cNvSpPr>
            <a:spLocks noGrp="1"/>
          </p:cNvSpPr>
          <p:nvPr>
            <p:ph type="title"/>
          </p:nvPr>
        </p:nvSpPr>
        <p:spPr/>
        <p:txBody>
          <a:bodyPr/>
          <a:lstStyle/>
          <a:p>
            <a:pPr eaLnBrk="1" hangingPunct="1"/>
            <a:r>
              <a:rPr lang="en-US" altLang="en-US" sz="2400" b="1">
                <a:solidFill>
                  <a:schemeClr val="tx2"/>
                </a:solidFill>
                <a:latin typeface="Verdana" panose="020B0604030504040204" pitchFamily="34" charset="0"/>
                <a:ea typeface="Verdana" panose="020B0604030504040204" pitchFamily="34" charset="0"/>
                <a:cs typeface="Verdana" panose="020B0604030504040204" pitchFamily="34" charset="0"/>
              </a:rPr>
              <a:t>Common Problems</a:t>
            </a:r>
          </a:p>
        </p:txBody>
      </p:sp>
      <p:sp>
        <p:nvSpPr>
          <p:cNvPr id="11267" name="Rectangle 2">
            <a:extLst>
              <a:ext uri="{FF2B5EF4-FFF2-40B4-BE49-F238E27FC236}">
                <a16:creationId xmlns:a16="http://schemas.microsoft.com/office/drawing/2014/main" id="{0DBF3BDE-FB9D-861A-CFB4-E8C38D304571}"/>
              </a:ext>
            </a:extLst>
          </p:cNvPr>
          <p:cNvSpPr>
            <a:spLocks noGrp="1"/>
          </p:cNvSpPr>
          <p:nvPr>
            <p:ph sz="quarter" idx="1"/>
          </p:nvPr>
        </p:nvSpPr>
        <p:spPr>
          <a:xfrm>
            <a:off x="1828800" y="1085850"/>
            <a:ext cx="5829300" cy="3714750"/>
          </a:xfrm>
        </p:spPr>
        <p:txBody>
          <a:bodyPr>
            <a:normAutofit fontScale="92500" lnSpcReduction="20000"/>
          </a:bodyPr>
          <a:lstStyle/>
          <a:p>
            <a:pPr marL="205740" indent="-205740">
              <a:spcBef>
                <a:spcPts val="435"/>
              </a:spcBef>
              <a:buFont typeface="Wingdings 2"/>
              <a:buChar char=""/>
              <a:defRPr/>
            </a:pPr>
            <a:endParaRPr lang="en-US"/>
          </a:p>
          <a:p>
            <a:pPr marL="205740" indent="-205740" algn="just">
              <a:spcBef>
                <a:spcPts val="435"/>
              </a:spcBef>
              <a:buFont typeface="Wingdings 2"/>
              <a:buChar char=""/>
              <a:defRPr/>
            </a:pPr>
            <a:r>
              <a:rPr lang="en-US" sz="2100">
                <a:latin typeface="Verdana" pitchFamily="34" charset="0"/>
                <a:ea typeface="Verdana" pitchFamily="34" charset="0"/>
                <a:cs typeface="Verdana" pitchFamily="34" charset="0"/>
              </a:rPr>
              <a:t>Health care providers are often inadvertently culturally insensitive by failing to maintain face-to-face contact and enunciating clearly.</a:t>
            </a:r>
          </a:p>
          <a:p>
            <a:pPr marL="205740" indent="-205740" algn="just">
              <a:spcBef>
                <a:spcPts val="435"/>
              </a:spcBef>
              <a:buFont typeface="Wingdings 2"/>
              <a:buChar char=""/>
              <a:defRPr/>
            </a:pPr>
            <a:endParaRPr lang="en-US" sz="2100">
              <a:latin typeface="Verdana" pitchFamily="34" charset="0"/>
              <a:ea typeface="Verdana" pitchFamily="34" charset="0"/>
              <a:cs typeface="Verdana" pitchFamily="34" charset="0"/>
            </a:endParaRPr>
          </a:p>
          <a:p>
            <a:pPr marL="205740" indent="-205740" algn="just">
              <a:spcBef>
                <a:spcPts val="435"/>
              </a:spcBef>
              <a:buFont typeface="Wingdings 2"/>
              <a:buChar char=""/>
              <a:defRPr/>
            </a:pPr>
            <a:r>
              <a:rPr lang="en-US" sz="2100">
                <a:latin typeface="Verdana" pitchFamily="34" charset="0"/>
                <a:ea typeface="Verdana" pitchFamily="34" charset="0"/>
                <a:cs typeface="Verdana" pitchFamily="34" charset="0"/>
              </a:rPr>
              <a:t>Health care providers think that written notes are an effective way to communicate, not realizing that ASL is a different language with different syntax.</a:t>
            </a:r>
          </a:p>
          <a:p>
            <a:pPr marL="205740" indent="-205740" algn="just">
              <a:spcBef>
                <a:spcPts val="435"/>
              </a:spcBef>
              <a:buFont typeface="Wingdings 2"/>
              <a:buChar char=""/>
              <a:defRPr/>
            </a:pPr>
            <a:endParaRPr lang="en-US" sz="2100">
              <a:latin typeface="Verdana" pitchFamily="34" charset="0"/>
              <a:ea typeface="Verdana" pitchFamily="34" charset="0"/>
              <a:cs typeface="Verdana" pitchFamily="34" charset="0"/>
            </a:endParaRPr>
          </a:p>
          <a:p>
            <a:pPr marL="205740" indent="-205740" algn="just">
              <a:spcBef>
                <a:spcPts val="435"/>
              </a:spcBef>
              <a:buFont typeface="Wingdings 2"/>
              <a:buChar char=""/>
              <a:defRPr/>
            </a:pPr>
            <a:r>
              <a:rPr lang="en-US" sz="2100">
                <a:latin typeface="Verdana" pitchFamily="34" charset="0"/>
                <a:ea typeface="Verdana" pitchFamily="34" charset="0"/>
                <a:cs typeface="Verdana" pitchFamily="34" charset="0"/>
              </a:rPr>
              <a:t>Deaf and hard of hearing people often abandon efforts to both explain themselves fully and obtain any additional information.</a:t>
            </a:r>
          </a:p>
          <a:p>
            <a:pPr marL="205740" indent="-205740">
              <a:spcBef>
                <a:spcPts val="435"/>
              </a:spcBef>
              <a:buFont typeface="Wingdings 2"/>
              <a:buChar char=""/>
              <a:defRPr/>
            </a:pPr>
            <a:endParaRPr lang="en-US">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latin typeface="+mj-lt"/>
              </a:rPr>
              <a:t>Effective Communication</a:t>
            </a:r>
          </a:p>
        </p:txBody>
      </p:sp>
      <p:sp>
        <p:nvSpPr>
          <p:cNvPr id="3" name="Content Placeholder 2"/>
          <p:cNvSpPr>
            <a:spLocks noGrp="1"/>
          </p:cNvSpPr>
          <p:nvPr>
            <p:ph idx="1"/>
          </p:nvPr>
        </p:nvSpPr>
        <p:spPr>
          <a:xfrm>
            <a:off x="703351" y="1049447"/>
            <a:ext cx="5009168" cy="3612324"/>
          </a:xfrm>
        </p:spPr>
        <p:txBody>
          <a:bodyPr>
            <a:normAutofit fontScale="70000" lnSpcReduction="20000"/>
          </a:bodyPr>
          <a:lstStyle/>
          <a:p>
            <a:pPr marL="0" indent="0">
              <a:buNone/>
            </a:pPr>
            <a:r>
              <a:rPr lang="en-US" sz="2000">
                <a:solidFill>
                  <a:schemeClr val="tx1"/>
                </a:solidFill>
                <a:latin typeface="+mn-lt"/>
              </a:rPr>
              <a:t>People who have vision, hearing, or speech disabilities use different ways to communicate. </a:t>
            </a:r>
            <a:r>
              <a:rPr lang="en-US" sz="2000" b="1">
                <a:solidFill>
                  <a:schemeClr val="tx1"/>
                </a:solidFill>
                <a:latin typeface="+mn-lt"/>
              </a:rPr>
              <a:t>UPMC is required by law to communicate effectively with people who have disabilities</a:t>
            </a:r>
            <a:r>
              <a:rPr lang="en-US" sz="2000">
                <a:solidFill>
                  <a:schemeClr val="tx1"/>
                </a:solidFill>
                <a:latin typeface="+mn-lt"/>
              </a:rPr>
              <a:t>.</a:t>
            </a:r>
            <a:r>
              <a:rPr lang="en-US" sz="1800">
                <a:solidFill>
                  <a:schemeClr val="tx1"/>
                </a:solidFill>
                <a:latin typeface="+mn-lt"/>
              </a:rPr>
              <a:t>  </a:t>
            </a:r>
            <a:br>
              <a:rPr lang="en-US" sz="1800">
                <a:solidFill>
                  <a:schemeClr val="tx1"/>
                </a:solidFill>
                <a:latin typeface="+mn-lt"/>
              </a:rPr>
            </a:br>
            <a:endParaRPr lang="en-US" sz="2000">
              <a:solidFill>
                <a:schemeClr val="tx1"/>
              </a:solidFill>
              <a:latin typeface="+mn-lt"/>
            </a:endParaRPr>
          </a:p>
          <a:p>
            <a:pPr marL="0" indent="0">
              <a:buNone/>
            </a:pPr>
            <a:r>
              <a:rPr lang="en-US" sz="2000">
                <a:solidFill>
                  <a:schemeClr val="tx1"/>
                </a:solidFill>
                <a:latin typeface="+mn-lt"/>
              </a:rPr>
              <a:t>Our goal when serving and interacting with an individual who has a disability is that their experience is </a:t>
            </a:r>
            <a:r>
              <a:rPr lang="en-US" sz="2000" b="1" i="1">
                <a:solidFill>
                  <a:schemeClr val="tx1"/>
                </a:solidFill>
                <a:latin typeface="+mn-lt"/>
              </a:rPr>
              <a:t>EXACTLY THE SAME QUALITY </a:t>
            </a:r>
            <a:r>
              <a:rPr lang="en-US" sz="2000">
                <a:solidFill>
                  <a:schemeClr val="tx1"/>
                </a:solidFill>
                <a:latin typeface="+mn-lt"/>
              </a:rPr>
              <a:t>as a comparable individual who does not have a disability.</a:t>
            </a:r>
          </a:p>
          <a:p>
            <a:pPr marL="0" indent="0">
              <a:buNone/>
            </a:pPr>
            <a:endParaRPr lang="en-US" sz="1300">
              <a:solidFill>
                <a:schemeClr val="tx1"/>
              </a:solidFill>
              <a:latin typeface="+mn-lt"/>
            </a:endParaRPr>
          </a:p>
          <a:p>
            <a:pPr marL="0" indent="0">
              <a:buNone/>
            </a:pPr>
            <a:r>
              <a:rPr lang="en-US" sz="2000" b="1">
                <a:solidFill>
                  <a:schemeClr val="tx1"/>
                </a:solidFill>
                <a:latin typeface="+mn-lt"/>
              </a:rPr>
              <a:t>Questions for the Practice and Provider:</a:t>
            </a:r>
            <a:r>
              <a:rPr lang="en-US" sz="2000">
                <a:solidFill>
                  <a:schemeClr val="tx1"/>
                </a:solidFill>
                <a:latin typeface="+mn-lt"/>
              </a:rPr>
              <a:t> </a:t>
            </a:r>
          </a:p>
          <a:p>
            <a:pPr marL="517525" lvl="1" indent="-342900">
              <a:buFont typeface="+mj-lt"/>
              <a:buAutoNum type="arabicPeriod"/>
            </a:pPr>
            <a:r>
              <a:rPr lang="en-US" sz="1800">
                <a:solidFill>
                  <a:schemeClr val="tx1"/>
                </a:solidFill>
                <a:latin typeface="+mn-lt"/>
              </a:rPr>
              <a:t>Were they provided the same level of respect?</a:t>
            </a:r>
          </a:p>
          <a:p>
            <a:pPr marL="517525" lvl="1" indent="-342900">
              <a:buFont typeface="+mj-lt"/>
              <a:buAutoNum type="arabicPeriod"/>
            </a:pPr>
            <a:r>
              <a:rPr lang="en-US" sz="1800">
                <a:solidFill>
                  <a:schemeClr val="tx1"/>
                </a:solidFill>
                <a:latin typeface="+mn-lt"/>
              </a:rPr>
              <a:t>Did they receive the same information?</a:t>
            </a:r>
          </a:p>
          <a:p>
            <a:pPr marL="517525" lvl="1" indent="-342900">
              <a:buFont typeface="+mj-lt"/>
              <a:buAutoNum type="arabicPeriod"/>
            </a:pPr>
            <a:r>
              <a:rPr lang="en-US" sz="1800">
                <a:solidFill>
                  <a:schemeClr val="tx1"/>
                </a:solidFill>
                <a:latin typeface="+mn-lt"/>
              </a:rPr>
              <a:t>Did the patient understand the information provided? (Teach Back)</a:t>
            </a:r>
          </a:p>
          <a:p>
            <a:pPr marL="517525" lvl="1" indent="-342900">
              <a:buFont typeface="+mj-lt"/>
              <a:buAutoNum type="arabicPeriod"/>
            </a:pPr>
            <a:r>
              <a:rPr lang="en-US" sz="1800">
                <a:solidFill>
                  <a:schemeClr val="tx1"/>
                </a:solidFill>
                <a:latin typeface="+mn-lt"/>
              </a:rPr>
              <a:t>Did they have the same opportunities to ask questions?</a:t>
            </a:r>
          </a:p>
          <a:p>
            <a:pPr marL="517525" lvl="1" indent="-342900">
              <a:buFont typeface="+mj-lt"/>
              <a:buAutoNum type="arabicPeriod"/>
            </a:pPr>
            <a:r>
              <a:rPr lang="en-US" sz="1800">
                <a:solidFill>
                  <a:schemeClr val="tx1"/>
                </a:solidFill>
                <a:latin typeface="+mn-lt"/>
              </a:rPr>
              <a:t>Was their level of participation the same?</a:t>
            </a:r>
          </a:p>
          <a:p>
            <a:pPr marL="517525" lvl="1" indent="-342900">
              <a:buFont typeface="+mj-lt"/>
              <a:buAutoNum type="arabicPeriod"/>
            </a:pPr>
            <a:r>
              <a:rPr lang="en-US" sz="1800">
                <a:solidFill>
                  <a:schemeClr val="tx1"/>
                </a:solidFill>
                <a:latin typeface="+mn-lt"/>
              </a:rPr>
              <a:t>Were they equally satisfied with the service we provided?</a:t>
            </a:r>
          </a:p>
          <a:p>
            <a:pPr marL="517525" lvl="1" indent="-342900">
              <a:buFont typeface="+mj-lt"/>
              <a:buAutoNum type="arabicPeriod"/>
            </a:pPr>
            <a:r>
              <a:rPr lang="en-US" sz="1800">
                <a:solidFill>
                  <a:schemeClr val="tx1"/>
                </a:solidFill>
                <a:latin typeface="+mn-lt"/>
              </a:rPr>
              <a:t>Does the patient understand the care plan, their diagnosis, and the office summary?</a:t>
            </a:r>
          </a:p>
          <a:p>
            <a:endParaRPr lang="en-US" sz="160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7912" y="1587028"/>
            <a:ext cx="2602484" cy="189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645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03B4997-CABC-3CDE-9F32-0DB5CE9B2818}"/>
              </a:ext>
            </a:extLst>
          </p:cNvPr>
          <p:cNvSpPr>
            <a:spLocks noGrp="1"/>
          </p:cNvSpPr>
          <p:nvPr>
            <p:ph type="title"/>
          </p:nvPr>
        </p:nvSpPr>
        <p:spPr/>
        <p:txBody>
          <a:bodyPr vert="horz" lIns="91440" tIns="45720" rIns="91440" bIns="34290" rtlCol="0" anchor="ctr">
            <a:normAutofit/>
          </a:bodyPr>
          <a:lstStyle/>
          <a:p>
            <a:pPr eaLnBrk="1" hangingPunct="1"/>
            <a:r>
              <a:rPr lang="en-US" altLang="en-US" sz="2400" b="1">
                <a:solidFill>
                  <a:schemeClr val="tx2"/>
                </a:solidFill>
                <a:latin typeface="Verdana" panose="020B0604030504040204" pitchFamily="34" charset="0"/>
                <a:ea typeface="Verdana" panose="020B0604030504040204" pitchFamily="34" charset="0"/>
                <a:cs typeface="Verdana" panose="020B0604030504040204" pitchFamily="34" charset="0"/>
              </a:rPr>
              <a:t>Written Communication</a:t>
            </a:r>
          </a:p>
        </p:txBody>
      </p:sp>
      <p:sp>
        <p:nvSpPr>
          <p:cNvPr id="18435" name="Rectangle 3">
            <a:extLst>
              <a:ext uri="{FF2B5EF4-FFF2-40B4-BE49-F238E27FC236}">
                <a16:creationId xmlns:a16="http://schemas.microsoft.com/office/drawing/2014/main" id="{4E20D022-4748-4189-BE2D-0008EF3E8B16}"/>
              </a:ext>
            </a:extLst>
          </p:cNvPr>
          <p:cNvSpPr>
            <a:spLocks noGrp="1"/>
          </p:cNvSpPr>
          <p:nvPr>
            <p:ph sz="quarter" idx="1"/>
          </p:nvPr>
        </p:nvSpPr>
        <p:spPr>
          <a:xfrm>
            <a:off x="1485900" y="1085850"/>
            <a:ext cx="3429000" cy="3657600"/>
          </a:xfrm>
        </p:spPr>
        <p:txBody>
          <a:bodyPr>
            <a:normAutofit fontScale="85000" lnSpcReduction="20000"/>
          </a:bodyPr>
          <a:lstStyle/>
          <a:p>
            <a:pPr marL="205740" indent="-205740">
              <a:spcBef>
                <a:spcPts val="435"/>
              </a:spcBef>
              <a:buFont typeface="Wingdings 2"/>
              <a:buChar char=""/>
              <a:defRPr/>
            </a:pPr>
            <a:endParaRPr lang="en-US" sz="1200"/>
          </a:p>
          <a:p>
            <a:pPr marL="205740" indent="-205740">
              <a:spcBef>
                <a:spcPts val="435"/>
              </a:spcBef>
              <a:buFont typeface="Wingdings 2"/>
              <a:buChar char=""/>
              <a:defRPr/>
            </a:pPr>
            <a:r>
              <a:rPr lang="en-US" sz="1800">
                <a:latin typeface="Verdana" pitchFamily="34" charset="0"/>
                <a:ea typeface="Verdana" pitchFamily="34" charset="0"/>
                <a:cs typeface="Verdana" pitchFamily="34" charset="0"/>
              </a:rPr>
              <a:t>English is often a second language for deaf people so writing may not be “effective communication.”</a:t>
            </a:r>
          </a:p>
          <a:p>
            <a:pPr marL="205740" indent="-205740">
              <a:spcBef>
                <a:spcPts val="435"/>
              </a:spcBef>
              <a:buFont typeface="Wingdings 2"/>
              <a:buChar char=""/>
              <a:defRPr/>
            </a:pPr>
            <a:endParaRPr lang="en-US" sz="1800">
              <a:latin typeface="Verdana" pitchFamily="34" charset="0"/>
              <a:ea typeface="Verdana" pitchFamily="34" charset="0"/>
              <a:cs typeface="Verdana" pitchFamily="34" charset="0"/>
            </a:endParaRPr>
          </a:p>
          <a:p>
            <a:pPr marL="205740" indent="-205740">
              <a:spcBef>
                <a:spcPts val="435"/>
              </a:spcBef>
              <a:buFont typeface="Wingdings 2"/>
              <a:buChar char=""/>
              <a:defRPr/>
            </a:pPr>
            <a:r>
              <a:rPr lang="en-US" sz="1800">
                <a:latin typeface="Verdana" pitchFamily="34" charset="0"/>
                <a:ea typeface="Verdana" pitchFamily="34" charset="0"/>
                <a:cs typeface="Verdana" pitchFamily="34" charset="0"/>
              </a:rPr>
              <a:t>Medical terminology may be difficult for them to understand.</a:t>
            </a:r>
          </a:p>
          <a:p>
            <a:pPr marL="205740" indent="-205740">
              <a:spcBef>
                <a:spcPts val="435"/>
              </a:spcBef>
              <a:buFont typeface="Wingdings 2"/>
              <a:buChar char=""/>
              <a:defRPr/>
            </a:pPr>
            <a:endParaRPr lang="en-US" sz="1800">
              <a:latin typeface="Verdana" pitchFamily="34" charset="0"/>
              <a:ea typeface="Verdana" pitchFamily="34" charset="0"/>
              <a:cs typeface="Verdana" pitchFamily="34" charset="0"/>
            </a:endParaRPr>
          </a:p>
          <a:p>
            <a:pPr marL="205740" indent="-205740">
              <a:spcBef>
                <a:spcPts val="435"/>
              </a:spcBef>
              <a:buFont typeface="Wingdings 2"/>
              <a:buChar char=""/>
              <a:defRPr/>
            </a:pPr>
            <a:r>
              <a:rPr lang="en-US" sz="1800">
                <a:latin typeface="Verdana" pitchFamily="34" charset="0"/>
                <a:ea typeface="Verdana" pitchFamily="34" charset="0"/>
                <a:cs typeface="Verdana" pitchFamily="34" charset="0"/>
              </a:rPr>
              <a:t>Try to use simple words and phrases.</a:t>
            </a:r>
          </a:p>
          <a:p>
            <a:pPr marL="205740" indent="-205740">
              <a:spcBef>
                <a:spcPts val="435"/>
              </a:spcBef>
              <a:buFont typeface="Wingdings 2"/>
              <a:buChar char=""/>
              <a:defRPr/>
            </a:pPr>
            <a:endParaRPr lang="en-US" sz="1800">
              <a:latin typeface="Verdana" pitchFamily="34" charset="0"/>
              <a:ea typeface="Verdana" pitchFamily="34" charset="0"/>
              <a:cs typeface="Verdana" pitchFamily="34" charset="0"/>
            </a:endParaRPr>
          </a:p>
          <a:p>
            <a:pPr marL="205740" indent="-205740">
              <a:spcBef>
                <a:spcPts val="435"/>
              </a:spcBef>
              <a:buFont typeface="Wingdings 2"/>
              <a:buChar char=""/>
              <a:defRPr/>
            </a:pPr>
            <a:r>
              <a:rPr lang="en-US" sz="1800">
                <a:latin typeface="Verdana" pitchFamily="34" charset="0"/>
                <a:ea typeface="Verdana" pitchFamily="34" charset="0"/>
                <a:cs typeface="Verdana" pitchFamily="34" charset="0"/>
              </a:rPr>
              <a:t>A chart of common ASL pictographs, the finger alphabet and a list of “yes or no” questions may be helpful.</a:t>
            </a:r>
          </a:p>
        </p:txBody>
      </p:sp>
      <p:pic>
        <p:nvPicPr>
          <p:cNvPr id="67588" name="Picture 4">
            <a:extLst>
              <a:ext uri="{FF2B5EF4-FFF2-40B4-BE49-F238E27FC236}">
                <a16:creationId xmlns:a16="http://schemas.microsoft.com/office/drawing/2014/main" id="{0FD7559D-D7CB-F8DF-5A60-2A59E29A881A}"/>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00600" y="1314450"/>
            <a:ext cx="2653904" cy="29718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2EB39-E3F0-4428-5EBA-DC2BE6D89F9E}"/>
            </a:ext>
          </a:extLst>
        </p:cNvPr>
        <p:cNvGrpSpPr/>
        <p:nvPr/>
      </p:nvGrpSpPr>
      <p:grpSpPr>
        <a:xfrm>
          <a:off x="0" y="0"/>
          <a:ext cx="0" cy="0"/>
          <a:chOff x="0" y="0"/>
          <a:chExt cx="0" cy="0"/>
        </a:xfrm>
      </p:grpSpPr>
      <p:sp>
        <p:nvSpPr>
          <p:cNvPr id="10242" name="Rectangle 3">
            <a:extLst>
              <a:ext uri="{FF2B5EF4-FFF2-40B4-BE49-F238E27FC236}">
                <a16:creationId xmlns:a16="http://schemas.microsoft.com/office/drawing/2014/main" id="{260875D2-C0AA-9DB9-FE8C-CDBEA9AAD1C3}"/>
              </a:ext>
            </a:extLst>
          </p:cNvPr>
          <p:cNvSpPr>
            <a:spLocks noGrp="1" noChangeArrowheads="1"/>
          </p:cNvSpPr>
          <p:nvPr>
            <p:ph idx="1"/>
          </p:nvPr>
        </p:nvSpPr>
        <p:spPr>
          <a:xfrm>
            <a:off x="820057" y="665561"/>
            <a:ext cx="7069025" cy="4249340"/>
          </a:xfrm>
        </p:spPr>
        <p:txBody>
          <a:bodyPr>
            <a:noAutofit/>
          </a:bodyPr>
          <a:lstStyle/>
          <a:p>
            <a:pPr marL="0" marR="0" indent="0" algn="just">
              <a:spcBef>
                <a:spcPts val="0"/>
              </a:spcBef>
              <a:spcAft>
                <a:spcPts val="0"/>
              </a:spcAft>
              <a:buNone/>
            </a:pPr>
            <a:r>
              <a:rPr lang="en-US" sz="1500">
                <a:solidFill>
                  <a:srgbClr val="000000"/>
                </a:solidFill>
                <a:effectLst/>
                <a:latin typeface="Calibri" panose="020F0502020204030204" pitchFamily="34" charset="0"/>
                <a:ea typeface="Calibri" panose="020F0502020204030204" pitchFamily="34" charset="0"/>
                <a:cs typeface="Calibri" panose="020F0502020204030204" pitchFamily="34" charset="0"/>
              </a:rPr>
              <a:t>This presentation will discuss the requirements that health care facilities must satisfy to comply with applicable civil rights laws intended to ensure that people with disabilities enjoy equal access to their services.  There will be practical examples as applied in one of the leading integrated delivery and financing systems in the country.</a:t>
            </a:r>
            <a:endParaRPr lang="en-US" sz="1500">
              <a:effectLst/>
              <a:latin typeface="Aptos" panose="020B0004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500">
                <a:effectLst/>
                <a:latin typeface="Calibri" panose="020F0502020204030204" pitchFamily="34" charset="0"/>
                <a:ea typeface="Calibri" panose="020F0502020204030204" pitchFamily="34" charset="0"/>
                <a:cs typeface="Calibri" panose="020F0502020204030204" pitchFamily="34" charset="0"/>
              </a:rPr>
              <a:t>  </a:t>
            </a:r>
            <a:endParaRPr lang="en-US" sz="1500">
              <a:effectLst/>
              <a:latin typeface="Aptos" panose="020B000402020202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1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Discuss the barriers faced by people with disabilities (including ineffective communication) in accessing effective health care that may or may not be associated with their disabilities.</a:t>
            </a:r>
            <a:endParaRPr lang="en-US" sz="1500">
              <a:effectLst/>
              <a:latin typeface="Aptos" panose="020B000402020202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1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 how health care facilities can provide people with disabilities with equitable access to appropriate, accessible, and high-quality health care.</a:t>
            </a:r>
            <a:endParaRPr lang="en-US" sz="1500">
              <a:effectLst/>
              <a:latin typeface="Aptos" panose="020B000402020202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1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Explain why training should be provided to all health care providers so that they are able to provide high-quality care to patients with disabilities.</a:t>
            </a:r>
            <a:endParaRPr lang="en-US" sz="1500">
              <a:effectLst/>
              <a:latin typeface="Aptos" panose="020B000402020202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1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Identify ways that healthcare providers can maximize the quality of life of their patients with disabilities by preventing and treating health conditions.</a:t>
            </a:r>
            <a:endParaRPr lang="en-US" sz="1500">
              <a:effectLst/>
              <a:latin typeface="Aptos" panose="020B000402020202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15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Discuss why providing persons with equal access to healthcare and complying with disability related laws is a prudent risk management measure. </a:t>
            </a:r>
            <a:endParaRPr lang="en-US" sz="150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500">
              <a:effectLst/>
              <a:latin typeface="Aptos" panose="020B0004020202020204" pitchFamily="34" charset="0"/>
              <a:ea typeface="Calibri" panose="020F0502020204030204" pitchFamily="34" charset="0"/>
              <a:cs typeface="Calibri" panose="020F0502020204030204" pitchFamily="34" charset="0"/>
            </a:endParaRPr>
          </a:p>
          <a:p>
            <a:pPr marL="239316" lvl="1" indent="0">
              <a:lnSpc>
                <a:spcPct val="90000"/>
              </a:lnSpc>
              <a:buNone/>
              <a:defRPr/>
            </a:pPr>
            <a:r>
              <a:rPr lang="en-US" sz="1500">
                <a:latin typeface="Arial" pitchFamily="34" charset="0"/>
                <a:ea typeface="ヒラギノ角ゴ Pro W3" pitchFamily="-110" charset="-128"/>
                <a:cs typeface="Arial" pitchFamily="34" charset="0"/>
              </a:rPr>
              <a:t> </a:t>
            </a:r>
          </a:p>
        </p:txBody>
      </p:sp>
      <p:sp>
        <p:nvSpPr>
          <p:cNvPr id="18435" name="Rectangle 2">
            <a:extLst>
              <a:ext uri="{FF2B5EF4-FFF2-40B4-BE49-F238E27FC236}">
                <a16:creationId xmlns:a16="http://schemas.microsoft.com/office/drawing/2014/main" id="{ED90DA6F-1406-D66C-EA17-9549B398B89A}"/>
              </a:ext>
            </a:extLst>
          </p:cNvPr>
          <p:cNvSpPr>
            <a:spLocks noGrp="1"/>
          </p:cNvSpPr>
          <p:nvPr>
            <p:ph type="title"/>
          </p:nvPr>
        </p:nvSpPr>
        <p:spPr>
          <a:xfrm>
            <a:off x="892629" y="0"/>
            <a:ext cx="6947637" cy="665560"/>
          </a:xfrm>
        </p:spPr>
        <p:txBody>
          <a:bodyPr vert="horz" lIns="91440" tIns="45720" rIns="91440" bIns="34290" rtlCol="0" anchor="ctr">
            <a:normAutofit/>
          </a:bodyPr>
          <a:lstStyle/>
          <a:p>
            <a:pPr eaLnBrk="1" hangingPunct="1"/>
            <a:r>
              <a:rPr lang="en-US" altLang="en-US" sz="2400" b="1">
                <a:solidFill>
                  <a:schemeClr val="tx2"/>
                </a:solidFill>
                <a:latin typeface="Verdana" panose="020B0604030504040204" pitchFamily="34" charset="0"/>
                <a:ea typeface="Verdana" panose="020B0604030504040204" pitchFamily="34" charset="0"/>
                <a:cs typeface="Verdana" panose="020B0604030504040204" pitchFamily="34" charset="0"/>
              </a:rPr>
              <a:t>Objectives</a:t>
            </a:r>
          </a:p>
        </p:txBody>
      </p:sp>
      <p:sp>
        <p:nvSpPr>
          <p:cNvPr id="18436" name="Slide Number Placeholder 4">
            <a:extLst>
              <a:ext uri="{FF2B5EF4-FFF2-40B4-BE49-F238E27FC236}">
                <a16:creationId xmlns:a16="http://schemas.microsoft.com/office/drawing/2014/main" id="{C70BA9C7-4C53-8438-0385-5DA7DA27B142}"/>
              </a:ext>
            </a:extLst>
          </p:cNvPr>
          <p:cNvSpPr>
            <a:spLocks noGrp="1" noChangeArrowheads="1"/>
          </p:cNvSpPr>
          <p:nvPr>
            <p:ph type="sldNum" sz="quarter" idx="12"/>
          </p:nvPr>
        </p:nvSpPr>
        <p:spPr bwMode="auto">
          <a:xfrm>
            <a:off x="146050" y="6210300"/>
            <a:ext cx="457200" cy="457200"/>
          </a:xfrm>
          <a:prstGeom prst="ellipse">
            <a:avLst/>
          </a:prstGeom>
          <a:solidFill>
            <a:schemeClr val="accent1"/>
          </a:solidFill>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noAutofit/>
          </a:bodyPr>
          <a:lstStyle>
            <a:defPPr>
              <a:defRPr lang="en-US"/>
            </a:defPPr>
            <a:lvl1pPr algn="ctr" rtl="0" eaLnBrk="1" fontAlgn="base" hangingPunct="1">
              <a:spcBef>
                <a:spcPct val="0"/>
              </a:spcBef>
              <a:spcAft>
                <a:spcPct val="0"/>
              </a:spcAft>
              <a:defRPr sz="1400" kern="1200" smtClean="0">
                <a:solidFill>
                  <a:srgbClr val="FFFFFF"/>
                </a:solidFill>
                <a:latin typeface="Franklin Gothic Book" panose="020B0503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spcBef>
                <a:spcPct val="0"/>
              </a:spcBef>
              <a:buClrTx/>
              <a:buSzTx/>
              <a:buFontTx/>
              <a:buNone/>
              <a:defRPr/>
            </a:pPr>
            <a:fld id="{1CE63E94-1980-4924-884B-7742DBFBA773}" type="slidenum">
              <a:rPr lang="en-US" altLang="en-US" smtClean="0"/>
              <a:pPr algn="r">
                <a:spcBef>
                  <a:spcPct val="0"/>
                </a:spcBef>
                <a:buClrTx/>
                <a:buSzTx/>
                <a:buFontTx/>
                <a:buNone/>
                <a:defRPr/>
              </a:pPr>
              <a:t>3</a:t>
            </a:fld>
            <a:endParaRPr lang="en-US" altLang="en-US" sz="900">
              <a:solidFill>
                <a:schemeClr val="bg1"/>
              </a:solidFill>
              <a:latin typeface="Arial" panose="020B0604020202020204" pitchFamily="34" charset="0"/>
            </a:endParaRPr>
          </a:p>
        </p:txBody>
      </p:sp>
    </p:spTree>
    <p:extLst>
      <p:ext uri="{BB962C8B-B14F-4D97-AF65-F5344CB8AC3E}">
        <p14:creationId xmlns:p14="http://schemas.microsoft.com/office/powerpoint/2010/main" val="206069811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69FE18E-3324-8D3D-7C3F-F000A76B8AA5}"/>
              </a:ext>
            </a:extLst>
          </p:cNvPr>
          <p:cNvSpPr>
            <a:spLocks noGrp="1"/>
          </p:cNvSpPr>
          <p:nvPr>
            <p:ph type="title"/>
          </p:nvPr>
        </p:nvSpPr>
        <p:spPr/>
        <p:txBody>
          <a:bodyPr vert="horz" lIns="91440" tIns="45720" rIns="91440" bIns="34290" rtlCol="0" anchor="ctr">
            <a:normAutofit/>
          </a:bodyPr>
          <a:lstStyle/>
          <a:p>
            <a:pPr eaLnBrk="1" hangingPunct="1"/>
            <a:r>
              <a:rPr lang="en-US" altLang="en-US" sz="2400" b="1">
                <a:solidFill>
                  <a:schemeClr val="tx2"/>
                </a:solidFill>
                <a:latin typeface="Verdana" panose="020B0604030504040204" pitchFamily="34" charset="0"/>
                <a:ea typeface="Verdana" panose="020B0604030504040204" pitchFamily="34" charset="0"/>
                <a:cs typeface="Verdana" panose="020B0604030504040204" pitchFamily="34" charset="0"/>
              </a:rPr>
              <a:t>Lip Reading</a:t>
            </a:r>
          </a:p>
        </p:txBody>
      </p:sp>
      <p:sp>
        <p:nvSpPr>
          <p:cNvPr id="69635" name="Rectangle 3">
            <a:extLst>
              <a:ext uri="{FF2B5EF4-FFF2-40B4-BE49-F238E27FC236}">
                <a16:creationId xmlns:a16="http://schemas.microsoft.com/office/drawing/2014/main" id="{55CA8958-A9A6-4F34-E26E-ACC7BAC88AD5}"/>
              </a:ext>
            </a:extLst>
          </p:cNvPr>
          <p:cNvSpPr>
            <a:spLocks noGrp="1"/>
          </p:cNvSpPr>
          <p:nvPr>
            <p:ph sz="quarter" idx="1"/>
          </p:nvPr>
        </p:nvSpPr>
        <p:spPr>
          <a:xfrm>
            <a:off x="1828800" y="1085850"/>
            <a:ext cx="5372100" cy="3429000"/>
          </a:xfrm>
        </p:spPr>
        <p:txBody>
          <a:bodyPr/>
          <a:lstStyle/>
          <a:p>
            <a:pPr eaLnBrk="1" hangingPunct="1"/>
            <a:endParaRPr lang="en-US" altLang="en-US"/>
          </a:p>
          <a:p>
            <a:pPr eaLnBrk="1" hangingPunct="1"/>
            <a:r>
              <a:rPr lang="en-US" altLang="en-US" sz="1800">
                <a:latin typeface="Verdana" panose="020B0604030504040204" pitchFamily="34" charset="0"/>
                <a:ea typeface="Verdana" panose="020B0604030504040204" pitchFamily="34" charset="0"/>
                <a:cs typeface="Verdana" panose="020B0604030504040204" pitchFamily="34" charset="0"/>
              </a:rPr>
              <a:t>Lip reading should only be relied upon when the disabled person states that is his/her preference. </a:t>
            </a:r>
          </a:p>
          <a:p>
            <a:pPr eaLnBrk="1" hangingPunct="1"/>
            <a:endParaRPr lang="en-US" altLang="en-US" sz="180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800">
                <a:latin typeface="Verdana" panose="020B0604030504040204" pitchFamily="34" charset="0"/>
                <a:ea typeface="Verdana" panose="020B0604030504040204" pitchFamily="34" charset="0"/>
                <a:cs typeface="Verdana" panose="020B0604030504040204" pitchFamily="34" charset="0"/>
              </a:rPr>
              <a:t>Speak normally and clearly.</a:t>
            </a:r>
          </a:p>
          <a:p>
            <a:pPr eaLnBrk="1" hangingPunct="1"/>
            <a:endParaRPr lang="en-US" altLang="en-US" sz="180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800">
                <a:latin typeface="Verdana" panose="020B0604030504040204" pitchFamily="34" charset="0"/>
                <a:ea typeface="Verdana" panose="020B0604030504040204" pitchFamily="34" charset="0"/>
                <a:cs typeface="Verdana" panose="020B0604030504040204" pitchFamily="34" charset="0"/>
              </a:rPr>
              <a:t>Avoid shouting and over-enunciating.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EEEE3DF-AB9B-154A-8EDB-20ABB2FCD04C}"/>
              </a:ext>
            </a:extLst>
          </p:cNvPr>
          <p:cNvSpPr>
            <a:spLocks noGrp="1"/>
          </p:cNvSpPr>
          <p:nvPr>
            <p:ph type="title"/>
          </p:nvPr>
        </p:nvSpPr>
        <p:spPr/>
        <p:txBody>
          <a:bodyPr/>
          <a:lstStyle/>
          <a:p>
            <a:pPr eaLnBrk="1" hangingPunct="1"/>
            <a:r>
              <a:rPr lang="en-US" altLang="en-US" sz="2700" b="1">
                <a:solidFill>
                  <a:schemeClr val="tx2"/>
                </a:solidFill>
                <a:latin typeface="Verdana" panose="020B0604030504040204" pitchFamily="34" charset="0"/>
                <a:ea typeface="Verdana" panose="020B0604030504040204" pitchFamily="34" charset="0"/>
                <a:cs typeface="Verdana" panose="020B0604030504040204" pitchFamily="34" charset="0"/>
              </a:rPr>
              <a:t>Request for Facilities</a:t>
            </a:r>
          </a:p>
        </p:txBody>
      </p:sp>
      <p:sp>
        <p:nvSpPr>
          <p:cNvPr id="71683" name="Rectangle 3">
            <a:extLst>
              <a:ext uri="{FF2B5EF4-FFF2-40B4-BE49-F238E27FC236}">
                <a16:creationId xmlns:a16="http://schemas.microsoft.com/office/drawing/2014/main" id="{FB8C9248-7B3F-8A94-9512-22C84555F0D7}"/>
              </a:ext>
            </a:extLst>
          </p:cNvPr>
          <p:cNvSpPr>
            <a:spLocks noGrp="1"/>
          </p:cNvSpPr>
          <p:nvPr>
            <p:ph type="body" idx="1"/>
          </p:nvPr>
        </p:nvSpPr>
        <p:spPr/>
        <p:txBody>
          <a:bodyPr/>
          <a:lstStyle/>
          <a:p>
            <a:pPr>
              <a:spcBef>
                <a:spcPts val="375"/>
              </a:spcBef>
              <a:spcAft>
                <a:spcPts val="375"/>
              </a:spcAft>
            </a:pPr>
            <a:r>
              <a:rPr lang="en-US" altLang="en-US" sz="1800">
                <a:latin typeface="Verdana" panose="020B0604030504040204" pitchFamily="34" charset="0"/>
                <a:ea typeface="Verdana" panose="020B0604030504040204" pitchFamily="34" charset="0"/>
                <a:cs typeface="Verdana" panose="020B0604030504040204" pitchFamily="34" charset="0"/>
              </a:rPr>
              <a:t>Every facility should establish procedures about how to obtain auxiliary aids and/or interpreters for persons with disabilities.  </a:t>
            </a:r>
          </a:p>
          <a:p>
            <a:pPr>
              <a:spcBef>
                <a:spcPts val="375"/>
              </a:spcBef>
              <a:spcAft>
                <a:spcPts val="375"/>
              </a:spcAft>
            </a:pPr>
            <a:r>
              <a:rPr lang="en-US" altLang="en-US" sz="1800">
                <a:latin typeface="Verdana" panose="020B0604030504040204" pitchFamily="34" charset="0"/>
                <a:ea typeface="Verdana" panose="020B0604030504040204" pitchFamily="34" charset="0"/>
                <a:cs typeface="Verdana" panose="020B0604030504040204" pitchFamily="34" charset="0"/>
              </a:rPr>
              <a:t>At a minimum, every Unit Director, the registration staff in the Emergency Department, the Patient Relations Representative, and members of the Social Work Department need to understand those procedures.</a:t>
            </a:r>
          </a:p>
          <a:p>
            <a:pPr>
              <a:spcBef>
                <a:spcPts val="375"/>
              </a:spcBef>
              <a:spcAft>
                <a:spcPts val="375"/>
              </a:spcAft>
            </a:pPr>
            <a:r>
              <a:rPr lang="en-US" altLang="en-US" sz="1800">
                <a:latin typeface="Verdana" panose="020B0604030504040204" pitchFamily="34" charset="0"/>
                <a:ea typeface="Verdana" panose="020B0604030504040204" pitchFamily="34" charset="0"/>
                <a:cs typeface="Verdana" panose="020B0604030504040204" pitchFamily="34" charset="0"/>
              </a:rPr>
              <a:t>The procedures should be sure to address the process for obtaining resources after hours.</a:t>
            </a:r>
          </a:p>
          <a:p>
            <a:pPr eaLnBrk="1" hangingPunct="1"/>
            <a:endParaRPr lang="en-US" altLang="en-US">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9C7B-72D4-4646-A29D-7A8243D20BDD}"/>
              </a:ext>
            </a:extLst>
          </p:cNvPr>
          <p:cNvSpPr>
            <a:spLocks noGrp="1"/>
          </p:cNvSpPr>
          <p:nvPr>
            <p:ph type="title"/>
          </p:nvPr>
        </p:nvSpPr>
        <p:spPr>
          <a:xfrm>
            <a:off x="485192" y="279141"/>
            <a:ext cx="8465478" cy="857250"/>
          </a:xfrm>
        </p:spPr>
        <p:txBody>
          <a:bodyPr>
            <a:noAutofit/>
          </a:bodyPr>
          <a:lstStyle/>
          <a:p>
            <a:r>
              <a:rPr lang="en-US" sz="3200" b="1">
                <a:latin typeface="+mn-lt"/>
              </a:rPr>
              <a:t>Patient Denial of Interpreters</a:t>
            </a:r>
            <a:br>
              <a:rPr lang="en-US" sz="3200" b="1">
                <a:latin typeface="+mn-lt"/>
              </a:rPr>
            </a:br>
            <a:endParaRPr lang="en-US" sz="3200" b="1">
              <a:latin typeface="+mn-lt"/>
            </a:endParaRPr>
          </a:p>
        </p:txBody>
      </p:sp>
      <p:sp>
        <p:nvSpPr>
          <p:cNvPr id="3" name="Content Placeholder 2">
            <a:extLst>
              <a:ext uri="{FF2B5EF4-FFF2-40B4-BE49-F238E27FC236}">
                <a16:creationId xmlns:a16="http://schemas.microsoft.com/office/drawing/2014/main" id="{55AE5C57-1D18-4878-9750-AF27F07E2388}"/>
              </a:ext>
            </a:extLst>
          </p:cNvPr>
          <p:cNvSpPr>
            <a:spLocks noGrp="1"/>
          </p:cNvSpPr>
          <p:nvPr>
            <p:ph idx="1"/>
          </p:nvPr>
        </p:nvSpPr>
        <p:spPr>
          <a:xfrm>
            <a:off x="4296608" y="765110"/>
            <a:ext cx="4654062" cy="4099249"/>
          </a:xfrm>
        </p:spPr>
        <p:txBody>
          <a:bodyPr>
            <a:normAutofit fontScale="92500" lnSpcReduction="10000"/>
          </a:bodyPr>
          <a:lstStyle/>
          <a:p>
            <a:r>
              <a:rPr lang="en-US" sz="1800" b="1">
                <a:solidFill>
                  <a:schemeClr val="tx1"/>
                </a:solidFill>
                <a:latin typeface="+mj-lt"/>
              </a:rPr>
              <a:t>Patient Waiver Should be Documented: </a:t>
            </a:r>
            <a:r>
              <a:rPr lang="en-US" sz="1800">
                <a:solidFill>
                  <a:schemeClr val="tx1"/>
                </a:solidFill>
                <a:latin typeface="+mj-lt"/>
              </a:rPr>
              <a:t>When a patient waives his/her right to a UPMC-contracted interpreter, it must be documented in the medical record. </a:t>
            </a:r>
            <a:r>
              <a:rPr lang="en-US" sz="1800" b="1">
                <a:solidFill>
                  <a:schemeClr val="tx1"/>
                </a:solidFill>
                <a:latin typeface="+mj-lt"/>
              </a:rPr>
              <a:t>It is also recommended that the patient sign a waiver form</a:t>
            </a:r>
            <a:r>
              <a:rPr lang="en-US" sz="1800">
                <a:solidFill>
                  <a:schemeClr val="tx1"/>
                </a:solidFill>
                <a:latin typeface="+mj-lt"/>
              </a:rPr>
              <a:t>. </a:t>
            </a:r>
          </a:p>
          <a:p>
            <a:r>
              <a:rPr lang="en-US" sz="1800" b="1">
                <a:solidFill>
                  <a:schemeClr val="tx1"/>
                </a:solidFill>
                <a:latin typeface="+mj-lt"/>
              </a:rPr>
              <a:t>Waivers Cannot Occur Without Using an Interpreter: </a:t>
            </a:r>
            <a:r>
              <a:rPr lang="en-US" sz="1800">
                <a:solidFill>
                  <a:schemeClr val="tx1"/>
                </a:solidFill>
                <a:latin typeface="+mj-lt"/>
              </a:rPr>
              <a:t>All denials must be conducted using a UPMC-contracted interpreter (either live or via VRI).</a:t>
            </a:r>
          </a:p>
          <a:p>
            <a:r>
              <a:rPr lang="en-US" sz="1800" b="1">
                <a:solidFill>
                  <a:schemeClr val="tx1"/>
                </a:solidFill>
                <a:latin typeface="+mj-lt"/>
              </a:rPr>
              <a:t>Provider Interpreter: </a:t>
            </a:r>
            <a:r>
              <a:rPr lang="en-US" sz="1800">
                <a:solidFill>
                  <a:schemeClr val="tx1"/>
                </a:solidFill>
                <a:latin typeface="+mj-lt"/>
              </a:rPr>
              <a:t>Providers should try to persuade the patient to let him/her use an interpreter for the provider’s benefit. </a:t>
            </a:r>
          </a:p>
          <a:p>
            <a:r>
              <a:rPr lang="en-US" sz="1800" b="1">
                <a:solidFill>
                  <a:schemeClr val="tx1"/>
                </a:solidFill>
                <a:latin typeface="+mj-lt"/>
              </a:rPr>
              <a:t>Best Practice: </a:t>
            </a:r>
            <a:r>
              <a:rPr lang="en-US" sz="1800">
                <a:solidFill>
                  <a:schemeClr val="tx1"/>
                </a:solidFill>
                <a:latin typeface="+mj-lt"/>
              </a:rPr>
              <a:t>Any new diagnosis, informed consent discussions, and other critical conversations should be done using an interpreter. </a:t>
            </a:r>
          </a:p>
          <a:p>
            <a:endParaRPr lang="en-US" sz="4400"/>
          </a:p>
        </p:txBody>
      </p:sp>
      <p:pic>
        <p:nvPicPr>
          <p:cNvPr id="5" name="Picture 4">
            <a:extLst>
              <a:ext uri="{FF2B5EF4-FFF2-40B4-BE49-F238E27FC236}">
                <a16:creationId xmlns:a16="http://schemas.microsoft.com/office/drawing/2014/main" id="{0CA50E74-E62C-413E-8333-321304693095}"/>
              </a:ext>
            </a:extLst>
          </p:cNvPr>
          <p:cNvPicPr>
            <a:picLocks noChangeAspect="1"/>
          </p:cNvPicPr>
          <p:nvPr/>
        </p:nvPicPr>
        <p:blipFill rotWithShape="1">
          <a:blip r:embed="rId2"/>
          <a:srcRect l="32663" t="17626" r="32662" b="7161"/>
          <a:stretch/>
        </p:blipFill>
        <p:spPr>
          <a:xfrm>
            <a:off x="917714" y="1261201"/>
            <a:ext cx="2773340" cy="36031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87968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bwMode="auto">
          <a:xfrm>
            <a:off x="1024128" y="1058467"/>
            <a:ext cx="3196741" cy="6459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pPr marL="300038" lvl="1" indent="0">
              <a:buNone/>
            </a:pPr>
            <a:endParaRPr lang="en-US" altLang="en-US" sz="1800">
              <a:latin typeface="+mj-lt"/>
              <a:cs typeface="Arial" panose="020B0604020202020204" pitchFamily="34" charset="0"/>
            </a:endParaRPr>
          </a:p>
          <a:p>
            <a:pPr marL="300038" lvl="1" indent="0">
              <a:buNone/>
            </a:pPr>
            <a:r>
              <a:rPr lang="en-US" altLang="en-US" sz="1800" b="1">
                <a:solidFill>
                  <a:schemeClr val="tx1"/>
                </a:solidFill>
                <a:latin typeface="+mj-lt"/>
                <a:cs typeface="Arial" panose="020B0604020202020204" pitchFamily="34" charset="0"/>
              </a:rPr>
              <a:t>Blind/Low Vision Toolkits</a:t>
            </a:r>
          </a:p>
          <a:p>
            <a:endParaRPr lang="en-US" altLang="en-US">
              <a:latin typeface="+mj-lt"/>
              <a:cs typeface="Arial" panose="020B0604020202020204" pitchFamily="34" charset="0"/>
            </a:endParaRPr>
          </a:p>
        </p:txBody>
      </p:sp>
      <p:sp>
        <p:nvSpPr>
          <p:cNvPr id="23555" name="Title 2"/>
          <p:cNvSpPr>
            <a:spLocks noGrp="1"/>
          </p:cNvSpPr>
          <p:nvPr>
            <p:ph type="title"/>
          </p:nvPr>
        </p:nvSpPr>
        <p:spPr>
          <a:xfrm>
            <a:off x="1276592" y="411957"/>
            <a:ext cx="7133399" cy="6465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compatLnSpc="1">
            <a:prstTxWarp prst="textNoShape">
              <a:avLst/>
            </a:prstTxWarp>
            <a:noAutofit/>
          </a:bodyPr>
          <a:lstStyle/>
          <a:p>
            <a:r>
              <a:rPr lang="en-US" altLang="en-US" sz="3200" b="1">
                <a:latin typeface="+mn-lt"/>
                <a:cs typeface="Arial" panose="020B0604020202020204" pitchFamily="34" charset="0"/>
              </a:rPr>
              <a:t>Resources for Accessible Health Care:</a:t>
            </a:r>
            <a:br>
              <a:rPr lang="en-US" altLang="en-US" sz="3200" b="1">
                <a:latin typeface="+mn-lt"/>
                <a:cs typeface="Arial" panose="020B0604020202020204" pitchFamily="34" charset="0"/>
              </a:rPr>
            </a:br>
            <a:r>
              <a:rPr lang="en-US" altLang="en-US" sz="3200" b="1">
                <a:latin typeface="+mn-lt"/>
                <a:cs typeface="Arial" panose="020B0604020202020204" pitchFamily="34" charset="0"/>
              </a:rPr>
              <a:t>Blind/Low Vision</a:t>
            </a:r>
          </a:p>
        </p:txBody>
      </p:sp>
      <p:sp>
        <p:nvSpPr>
          <p:cNvPr id="23556" name="Slide Number Placeholder 3"/>
          <p:cNvSpPr>
            <a:spLocks noGrp="1"/>
          </p:cNvSpPr>
          <p:nvPr>
            <p:ph type="sldNum" sz="quarter" idx="4294967295"/>
          </p:nvPr>
        </p:nvSpPr>
        <p:spPr>
          <a:xfrm>
            <a:off x="1326356" y="4656535"/>
            <a:ext cx="320279" cy="4869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b="1">
                <a:solidFill>
                  <a:srgbClr val="535A5D"/>
                </a:solidFill>
                <a:latin typeface="Arial" panose="020B0604020202020204" pitchFamily="34" charset="0"/>
                <a:ea typeface="ＭＳ Ｐゴシック" panose="020B0600070205080204" pitchFamily="34" charset="-128"/>
              </a:defRPr>
            </a:lvl1pPr>
            <a:lvl2pPr marL="557213" indent="-214313">
              <a:defRPr sz="2100" b="1">
                <a:solidFill>
                  <a:srgbClr val="535A5D"/>
                </a:solidFill>
                <a:latin typeface="Arial" panose="020B0604020202020204" pitchFamily="34" charset="0"/>
                <a:ea typeface="ＭＳ Ｐゴシック" panose="020B0600070205080204" pitchFamily="34" charset="-128"/>
              </a:defRPr>
            </a:lvl2pPr>
            <a:lvl3pPr marL="857250" indent="-171450">
              <a:defRPr sz="2100" b="1">
                <a:solidFill>
                  <a:srgbClr val="535A5D"/>
                </a:solidFill>
                <a:latin typeface="Arial" panose="020B0604020202020204" pitchFamily="34" charset="0"/>
                <a:ea typeface="ＭＳ Ｐゴシック" panose="020B0600070205080204" pitchFamily="34" charset="-128"/>
              </a:defRPr>
            </a:lvl3pPr>
            <a:lvl4pPr marL="1200150" indent="-171450">
              <a:defRPr sz="2100" b="1">
                <a:solidFill>
                  <a:srgbClr val="535A5D"/>
                </a:solidFill>
                <a:latin typeface="Arial" panose="020B0604020202020204" pitchFamily="34" charset="0"/>
                <a:ea typeface="ＭＳ Ｐゴシック" panose="020B0600070205080204" pitchFamily="34" charset="-128"/>
              </a:defRPr>
            </a:lvl4pPr>
            <a:lvl5pPr marL="1543050" indent="-171450">
              <a:defRPr sz="2100" b="1">
                <a:solidFill>
                  <a:srgbClr val="535A5D"/>
                </a:solidFill>
                <a:latin typeface="Arial" panose="020B0604020202020204" pitchFamily="34" charset="0"/>
                <a:ea typeface="ＭＳ Ｐゴシック" panose="020B0600070205080204" pitchFamily="34" charset="-128"/>
              </a:defRPr>
            </a:lvl5pPr>
            <a:lvl6pPr marL="1885950" indent="-171450" eaLnBrk="0" fontAlgn="base" hangingPunct="0">
              <a:spcBef>
                <a:spcPct val="0"/>
              </a:spcBef>
              <a:spcAft>
                <a:spcPct val="0"/>
              </a:spcAft>
              <a:defRPr sz="2100" b="1">
                <a:solidFill>
                  <a:srgbClr val="535A5D"/>
                </a:solidFill>
                <a:latin typeface="Arial" panose="020B0604020202020204" pitchFamily="34" charset="0"/>
                <a:ea typeface="ＭＳ Ｐゴシック" panose="020B0600070205080204" pitchFamily="34" charset="-128"/>
              </a:defRPr>
            </a:lvl6pPr>
            <a:lvl7pPr marL="2228850" indent="-171450" eaLnBrk="0" fontAlgn="base" hangingPunct="0">
              <a:spcBef>
                <a:spcPct val="0"/>
              </a:spcBef>
              <a:spcAft>
                <a:spcPct val="0"/>
              </a:spcAft>
              <a:defRPr sz="2100" b="1">
                <a:solidFill>
                  <a:srgbClr val="535A5D"/>
                </a:solidFill>
                <a:latin typeface="Arial" panose="020B0604020202020204" pitchFamily="34" charset="0"/>
                <a:ea typeface="ＭＳ Ｐゴシック" panose="020B0600070205080204" pitchFamily="34" charset="-128"/>
              </a:defRPr>
            </a:lvl7pPr>
            <a:lvl8pPr marL="2571750" indent="-171450" eaLnBrk="0" fontAlgn="base" hangingPunct="0">
              <a:spcBef>
                <a:spcPct val="0"/>
              </a:spcBef>
              <a:spcAft>
                <a:spcPct val="0"/>
              </a:spcAft>
              <a:defRPr sz="2100" b="1">
                <a:solidFill>
                  <a:srgbClr val="535A5D"/>
                </a:solidFill>
                <a:latin typeface="Arial" panose="020B0604020202020204" pitchFamily="34" charset="0"/>
                <a:ea typeface="ＭＳ Ｐゴシック" panose="020B0600070205080204" pitchFamily="34" charset="-128"/>
              </a:defRPr>
            </a:lvl8pPr>
            <a:lvl9pPr marL="2914650" indent="-171450" eaLnBrk="0" fontAlgn="base" hangingPunct="0">
              <a:spcBef>
                <a:spcPct val="0"/>
              </a:spcBef>
              <a:spcAft>
                <a:spcPct val="0"/>
              </a:spcAft>
              <a:defRPr sz="2100" b="1">
                <a:solidFill>
                  <a:srgbClr val="535A5D"/>
                </a:solidFill>
                <a:latin typeface="Arial" panose="020B0604020202020204" pitchFamily="34" charset="0"/>
                <a:ea typeface="ＭＳ Ｐゴシック" panose="020B0600070205080204" pitchFamily="34" charset="-128"/>
              </a:defRPr>
            </a:lvl9pPr>
          </a:lstStyle>
          <a:p>
            <a:fld id="{6C4D7702-6D81-4513-B555-FD86366E35BD}" type="slidenum">
              <a:rPr lang="en-US" altLang="en-US" sz="900" b="0">
                <a:solidFill>
                  <a:schemeClr val="bg1"/>
                </a:solidFill>
              </a:rPr>
              <a:pPr/>
              <a:t>33</a:t>
            </a:fld>
            <a:endParaRPr lang="en-US" altLang="en-US" sz="900" b="0">
              <a:solidFill>
                <a:schemeClr val="bg1"/>
              </a:solidFill>
            </a:endParaRPr>
          </a:p>
        </p:txBody>
      </p:sp>
      <p:pic>
        <p:nvPicPr>
          <p:cNvPr id="2355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768" y="1817455"/>
            <a:ext cx="2980630" cy="223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7910" y="1833485"/>
            <a:ext cx="3007136" cy="2241927"/>
          </a:xfrm>
          <a:prstGeom prst="rect">
            <a:avLst/>
          </a:prstGeom>
        </p:spPr>
      </p:pic>
      <p:sp>
        <p:nvSpPr>
          <p:cNvPr id="9" name="Content Placeholder 1"/>
          <p:cNvSpPr txBox="1">
            <a:spLocks/>
          </p:cNvSpPr>
          <p:nvPr/>
        </p:nvSpPr>
        <p:spPr bwMode="auto">
          <a:xfrm>
            <a:off x="5167664" y="1058467"/>
            <a:ext cx="2801722" cy="6459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0038" lvl="1" indent="0">
              <a:buFont typeface="Arial"/>
              <a:buNone/>
            </a:pPr>
            <a:endParaRPr lang="en-US" altLang="en-US" sz="1800" b="1">
              <a:cs typeface="Arial" panose="020B0604020202020204" pitchFamily="34" charset="0"/>
            </a:endParaRPr>
          </a:p>
          <a:p>
            <a:pPr marL="300038" lvl="1" indent="0">
              <a:buFont typeface="Arial"/>
              <a:buNone/>
            </a:pPr>
            <a:r>
              <a:rPr lang="en-US" altLang="en-US" sz="1800" b="1">
                <a:cs typeface="Arial" panose="020B0604020202020204" pitchFamily="34" charset="0"/>
              </a:rPr>
              <a:t>Braille Documents</a:t>
            </a:r>
          </a:p>
          <a:p>
            <a:endParaRPr lang="en-US" altLang="en-US" b="1">
              <a:cs typeface="Arial" panose="020B0604020202020204" pitchFamily="34" charset="0"/>
            </a:endParaRPr>
          </a:p>
        </p:txBody>
      </p:sp>
    </p:spTree>
    <p:extLst>
      <p:ext uri="{BB962C8B-B14F-4D97-AF65-F5344CB8AC3E}">
        <p14:creationId xmlns:p14="http://schemas.microsoft.com/office/powerpoint/2010/main" val="836725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86696" y="1006817"/>
            <a:ext cx="7903230" cy="6465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compatLnSpc="1">
            <a:prstTxWarp prst="textNoShape">
              <a:avLst/>
            </a:prstTxWarp>
            <a:noAutofit/>
          </a:bodyPr>
          <a:lstStyle/>
          <a:p>
            <a:pPr>
              <a:defRPr/>
            </a:pPr>
            <a:r>
              <a:rPr lang="en-US" altLang="en-US" sz="3200" b="1">
                <a:latin typeface="+mn-lt"/>
                <a:cs typeface="Arial" panose="020B0604020202020204" pitchFamily="34" charset="0"/>
              </a:rPr>
              <a:t>Resources for Accessible Health Care: </a:t>
            </a:r>
            <a:br>
              <a:rPr lang="en-US" altLang="en-US" sz="3200" b="1">
                <a:latin typeface="+mn-lt"/>
                <a:cs typeface="Arial" panose="020B0604020202020204" pitchFamily="34" charset="0"/>
              </a:rPr>
            </a:br>
            <a:r>
              <a:rPr lang="en-US" altLang="en-US" sz="3200" b="1">
                <a:latin typeface="+mn-lt"/>
                <a:cs typeface="Arial" panose="020B0604020202020204" pitchFamily="34" charset="0"/>
              </a:rPr>
              <a:t>Deaf and Hard of Hearing</a:t>
            </a:r>
            <a:br>
              <a:rPr lang="en-US" altLang="en-US" sz="2400" b="1">
                <a:latin typeface="+mn-lt"/>
                <a:cs typeface="Arial" panose="020B0604020202020204" pitchFamily="34" charset="0"/>
              </a:rPr>
            </a:br>
            <a:br>
              <a:rPr lang="en-US" sz="3200" b="1">
                <a:latin typeface="+mn-lt"/>
                <a:cs typeface="Arial" pitchFamily="34" charset="0"/>
              </a:rPr>
            </a:br>
            <a:br>
              <a:rPr lang="en-US" sz="3200" b="1">
                <a:latin typeface="+mn-lt"/>
                <a:cs typeface="Arial" pitchFamily="34" charset="0"/>
              </a:rPr>
            </a:br>
            <a:endParaRPr lang="en-US" altLang="en-US" sz="3200" b="1">
              <a:latin typeface="+mn-lt"/>
              <a:cs typeface="Arial" panose="020B0604020202020204" pitchFamily="34" charset="0"/>
            </a:endParaRPr>
          </a:p>
        </p:txBody>
      </p:sp>
      <p:sp>
        <p:nvSpPr>
          <p:cNvPr id="22531" name="Rectangle 3"/>
          <p:cNvSpPr>
            <a:spLocks noGrp="1" noChangeArrowheads="1"/>
          </p:cNvSpPr>
          <p:nvPr>
            <p:ph type="body" idx="1"/>
          </p:nvPr>
        </p:nvSpPr>
        <p:spPr bwMode="auto">
          <a:xfrm>
            <a:off x="1685925" y="858441"/>
            <a:ext cx="5655469" cy="359806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buNone/>
              <a:defRPr/>
            </a:pPr>
            <a:r>
              <a:rPr lang="en-US" sz="2100">
                <a:latin typeface="Arial" pitchFamily="34" charset="0"/>
                <a:cs typeface="Arial" pitchFamily="34" charset="0"/>
              </a:rPr>
              <a:t>		</a:t>
            </a:r>
          </a:p>
        </p:txBody>
      </p:sp>
      <p:pic>
        <p:nvPicPr>
          <p:cNvPr id="225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161" y="1983036"/>
            <a:ext cx="3048394" cy="228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3528" y="1323852"/>
            <a:ext cx="1446545" cy="2678493"/>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D6FE0F5-C83C-4C8E-B978-C63588577EF1}"/>
              </a:ext>
            </a:extLst>
          </p:cNvPr>
          <p:cNvSpPr/>
          <p:nvPr/>
        </p:nvSpPr>
        <p:spPr>
          <a:xfrm>
            <a:off x="1199000" y="1447258"/>
            <a:ext cx="2772072" cy="369332"/>
          </a:xfrm>
          <a:prstGeom prst="rect">
            <a:avLst/>
          </a:prstGeom>
        </p:spPr>
        <p:txBody>
          <a:bodyPr wrap="square">
            <a:spAutoFit/>
          </a:bodyPr>
          <a:lstStyle/>
          <a:p>
            <a:r>
              <a:rPr lang="en-US">
                <a:cs typeface="Arial" pitchFamily="34" charset="0"/>
              </a:rPr>
              <a:t>Assistive Listening Toolkits</a:t>
            </a:r>
            <a:endParaRPr lang="en-US"/>
          </a:p>
        </p:txBody>
      </p:sp>
      <p:sp>
        <p:nvSpPr>
          <p:cNvPr id="3" name="Rectangle 2">
            <a:extLst>
              <a:ext uri="{FF2B5EF4-FFF2-40B4-BE49-F238E27FC236}">
                <a16:creationId xmlns:a16="http://schemas.microsoft.com/office/drawing/2014/main" id="{14CB09AD-2A82-4E2E-A1D5-5FE164671288}"/>
              </a:ext>
            </a:extLst>
          </p:cNvPr>
          <p:cNvSpPr/>
          <p:nvPr/>
        </p:nvSpPr>
        <p:spPr>
          <a:xfrm>
            <a:off x="5713002" y="4062739"/>
            <a:ext cx="2687595" cy="369332"/>
          </a:xfrm>
          <a:prstGeom prst="rect">
            <a:avLst/>
          </a:prstGeom>
        </p:spPr>
        <p:txBody>
          <a:bodyPr wrap="none">
            <a:spAutoFit/>
          </a:bodyPr>
          <a:lstStyle/>
          <a:p>
            <a:r>
              <a:rPr lang="en-US">
                <a:cs typeface="Arial" pitchFamily="34" charset="0"/>
              </a:rPr>
              <a:t>Video Remote Interpreting</a:t>
            </a:r>
            <a:endParaRPr lang="en-US"/>
          </a:p>
        </p:txBody>
      </p:sp>
    </p:spTree>
    <p:extLst>
      <p:ext uri="{BB962C8B-B14F-4D97-AF65-F5344CB8AC3E}">
        <p14:creationId xmlns:p14="http://schemas.microsoft.com/office/powerpoint/2010/main" val="3727942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2377" y="2950875"/>
            <a:ext cx="4255795" cy="1811159"/>
          </a:xfrm>
        </p:spPr>
        <p:txBody>
          <a:bodyPr/>
          <a:lstStyle/>
          <a:p>
            <a:pPr marL="300038" lvl="1" indent="0">
              <a:buNone/>
              <a:defRPr/>
            </a:pPr>
            <a:endParaRPr lang="en-US" sz="1800">
              <a:solidFill>
                <a:schemeClr val="tx1"/>
              </a:solidFill>
              <a:latin typeface="+mn-lt"/>
              <a:cs typeface="Arial" pitchFamily="34" charset="0"/>
            </a:endParaRPr>
          </a:p>
          <a:p>
            <a:pPr marL="389335" lvl="1" indent="-89297">
              <a:defRPr/>
            </a:pPr>
            <a:r>
              <a:rPr lang="en-US" sz="1800">
                <a:solidFill>
                  <a:schemeClr val="tx1"/>
                </a:solidFill>
                <a:latin typeface="+mn-lt"/>
                <a:cs typeface="Arial" pitchFamily="34" charset="0"/>
              </a:rPr>
              <a:t>Effective Communication iPads</a:t>
            </a:r>
          </a:p>
          <a:p>
            <a:pPr marL="389335" lvl="1" indent="-89297">
              <a:defRPr/>
            </a:pPr>
            <a:r>
              <a:rPr lang="en-US" sz="1800">
                <a:solidFill>
                  <a:schemeClr val="tx1"/>
                </a:solidFill>
                <a:latin typeface="+mn-lt"/>
                <a:cs typeface="Arial" pitchFamily="34" charset="0"/>
              </a:rPr>
              <a:t>Story Boards</a:t>
            </a:r>
          </a:p>
          <a:p>
            <a:pPr marL="389335" lvl="1" indent="-89297">
              <a:defRPr/>
            </a:pPr>
            <a:r>
              <a:rPr lang="en-US" sz="1800">
                <a:solidFill>
                  <a:schemeClr val="tx1"/>
                </a:solidFill>
                <a:latin typeface="+mn-lt"/>
                <a:cs typeface="Arial" pitchFamily="34" charset="0"/>
              </a:rPr>
              <a:t>Documents in Alternate Format</a:t>
            </a:r>
          </a:p>
          <a:p>
            <a:pPr marL="389335" lvl="1" indent="-89297">
              <a:defRPr/>
            </a:pPr>
            <a:r>
              <a:rPr lang="en-US" sz="1800">
                <a:solidFill>
                  <a:schemeClr val="tx1"/>
                </a:solidFill>
                <a:latin typeface="+mn-lt"/>
                <a:cs typeface="Arial" pitchFamily="34" charset="0"/>
              </a:rPr>
              <a:t>Call Bells</a:t>
            </a:r>
          </a:p>
          <a:p>
            <a:pPr marL="300038" lvl="1" indent="0">
              <a:buNone/>
              <a:defRPr/>
            </a:pPr>
            <a:endParaRPr lang="en-US" sz="1800">
              <a:solidFill>
                <a:schemeClr val="tx1"/>
              </a:solidFill>
              <a:latin typeface="+mn-lt"/>
              <a:cs typeface="Arial" pitchFamily="34" charset="0"/>
            </a:endParaRPr>
          </a:p>
          <a:p>
            <a:pPr>
              <a:defRPr/>
            </a:pPr>
            <a:endParaRPr lang="en-US">
              <a:solidFill>
                <a:schemeClr val="tx1"/>
              </a:solidFill>
              <a:latin typeface="+mn-lt"/>
            </a:endParaRPr>
          </a:p>
        </p:txBody>
      </p:sp>
      <p:sp>
        <p:nvSpPr>
          <p:cNvPr id="24579" name="Title 2"/>
          <p:cNvSpPr>
            <a:spLocks noGrp="1"/>
          </p:cNvSpPr>
          <p:nvPr>
            <p:ph type="title"/>
          </p:nvPr>
        </p:nvSpPr>
        <p:spPr>
          <a:xfrm>
            <a:off x="1309688" y="218049"/>
            <a:ext cx="6518672" cy="6465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compatLnSpc="1">
            <a:prstTxWarp prst="textNoShape">
              <a:avLst/>
            </a:prstTxWarp>
          </a:bodyPr>
          <a:lstStyle/>
          <a:p>
            <a:r>
              <a:rPr lang="en-US" altLang="en-US" sz="2700" b="1">
                <a:latin typeface="+mn-lt"/>
                <a:cs typeface="Arial" panose="020B0604020202020204" pitchFamily="34" charset="0"/>
              </a:rPr>
              <a:t>Resources for Accessible Health Care</a:t>
            </a:r>
          </a:p>
        </p:txBody>
      </p:sp>
      <p:sp>
        <p:nvSpPr>
          <p:cNvPr id="24580" name="Slide Number Placeholder 3"/>
          <p:cNvSpPr>
            <a:spLocks noGrp="1"/>
          </p:cNvSpPr>
          <p:nvPr>
            <p:ph type="sldNum" sz="quarter" idx="4294967295"/>
          </p:nvPr>
        </p:nvSpPr>
        <p:spPr>
          <a:xfrm>
            <a:off x="1326356" y="4656535"/>
            <a:ext cx="320279" cy="4869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b="1">
                <a:solidFill>
                  <a:srgbClr val="535A5D"/>
                </a:solidFill>
                <a:latin typeface="Arial" panose="020B0604020202020204" pitchFamily="34" charset="0"/>
                <a:ea typeface="ＭＳ Ｐゴシック" panose="020B0600070205080204" pitchFamily="34" charset="-128"/>
              </a:defRPr>
            </a:lvl1pPr>
            <a:lvl2pPr marL="557213" indent="-214313">
              <a:defRPr sz="2100" b="1">
                <a:solidFill>
                  <a:srgbClr val="535A5D"/>
                </a:solidFill>
                <a:latin typeface="Arial" panose="020B0604020202020204" pitchFamily="34" charset="0"/>
                <a:ea typeface="ＭＳ Ｐゴシック" panose="020B0600070205080204" pitchFamily="34" charset="-128"/>
              </a:defRPr>
            </a:lvl2pPr>
            <a:lvl3pPr marL="857250" indent="-171450">
              <a:defRPr sz="2100" b="1">
                <a:solidFill>
                  <a:srgbClr val="535A5D"/>
                </a:solidFill>
                <a:latin typeface="Arial" panose="020B0604020202020204" pitchFamily="34" charset="0"/>
                <a:ea typeface="ＭＳ Ｐゴシック" panose="020B0600070205080204" pitchFamily="34" charset="-128"/>
              </a:defRPr>
            </a:lvl3pPr>
            <a:lvl4pPr marL="1200150" indent="-171450">
              <a:defRPr sz="2100" b="1">
                <a:solidFill>
                  <a:srgbClr val="535A5D"/>
                </a:solidFill>
                <a:latin typeface="Arial" panose="020B0604020202020204" pitchFamily="34" charset="0"/>
                <a:ea typeface="ＭＳ Ｐゴシック" panose="020B0600070205080204" pitchFamily="34" charset="-128"/>
              </a:defRPr>
            </a:lvl4pPr>
            <a:lvl5pPr marL="1543050" indent="-171450">
              <a:defRPr sz="2100" b="1">
                <a:solidFill>
                  <a:srgbClr val="535A5D"/>
                </a:solidFill>
                <a:latin typeface="Arial" panose="020B0604020202020204" pitchFamily="34" charset="0"/>
                <a:ea typeface="ＭＳ Ｐゴシック" panose="020B0600070205080204" pitchFamily="34" charset="-128"/>
              </a:defRPr>
            </a:lvl5pPr>
            <a:lvl6pPr marL="1885950" indent="-171450" eaLnBrk="0" fontAlgn="base" hangingPunct="0">
              <a:spcBef>
                <a:spcPct val="0"/>
              </a:spcBef>
              <a:spcAft>
                <a:spcPct val="0"/>
              </a:spcAft>
              <a:defRPr sz="2100" b="1">
                <a:solidFill>
                  <a:srgbClr val="535A5D"/>
                </a:solidFill>
                <a:latin typeface="Arial" panose="020B0604020202020204" pitchFamily="34" charset="0"/>
                <a:ea typeface="ＭＳ Ｐゴシック" panose="020B0600070205080204" pitchFamily="34" charset="-128"/>
              </a:defRPr>
            </a:lvl6pPr>
            <a:lvl7pPr marL="2228850" indent="-171450" eaLnBrk="0" fontAlgn="base" hangingPunct="0">
              <a:spcBef>
                <a:spcPct val="0"/>
              </a:spcBef>
              <a:spcAft>
                <a:spcPct val="0"/>
              </a:spcAft>
              <a:defRPr sz="2100" b="1">
                <a:solidFill>
                  <a:srgbClr val="535A5D"/>
                </a:solidFill>
                <a:latin typeface="Arial" panose="020B0604020202020204" pitchFamily="34" charset="0"/>
                <a:ea typeface="ＭＳ Ｐゴシック" panose="020B0600070205080204" pitchFamily="34" charset="-128"/>
              </a:defRPr>
            </a:lvl7pPr>
            <a:lvl8pPr marL="2571750" indent="-171450" eaLnBrk="0" fontAlgn="base" hangingPunct="0">
              <a:spcBef>
                <a:spcPct val="0"/>
              </a:spcBef>
              <a:spcAft>
                <a:spcPct val="0"/>
              </a:spcAft>
              <a:defRPr sz="2100" b="1">
                <a:solidFill>
                  <a:srgbClr val="535A5D"/>
                </a:solidFill>
                <a:latin typeface="Arial" panose="020B0604020202020204" pitchFamily="34" charset="0"/>
                <a:ea typeface="ＭＳ Ｐゴシック" panose="020B0600070205080204" pitchFamily="34" charset="-128"/>
              </a:defRPr>
            </a:lvl8pPr>
            <a:lvl9pPr marL="2914650" indent="-171450" eaLnBrk="0" fontAlgn="base" hangingPunct="0">
              <a:spcBef>
                <a:spcPct val="0"/>
              </a:spcBef>
              <a:spcAft>
                <a:spcPct val="0"/>
              </a:spcAft>
              <a:defRPr sz="2100" b="1">
                <a:solidFill>
                  <a:srgbClr val="535A5D"/>
                </a:solidFill>
                <a:latin typeface="Arial" panose="020B0604020202020204" pitchFamily="34" charset="0"/>
                <a:ea typeface="ＭＳ Ｐゴシック" panose="020B0600070205080204" pitchFamily="34" charset="-128"/>
              </a:defRPr>
            </a:lvl9pPr>
          </a:lstStyle>
          <a:p>
            <a:fld id="{8017A6AB-1E59-4B96-B3F5-D90505C310B5}" type="slidenum">
              <a:rPr lang="en-US" altLang="en-US" sz="900" b="0">
                <a:solidFill>
                  <a:schemeClr val="bg1"/>
                </a:solidFill>
              </a:rPr>
              <a:pPr/>
              <a:t>35</a:t>
            </a:fld>
            <a:endParaRPr lang="en-US" altLang="en-US" sz="900" b="0">
              <a:solidFill>
                <a:schemeClr val="bg1"/>
              </a:solidFill>
            </a:endParaRPr>
          </a:p>
        </p:txBody>
      </p:sp>
      <p:pic>
        <p:nvPicPr>
          <p:cNvPr id="245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6635" y="1138859"/>
            <a:ext cx="2470875" cy="186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descr="S:\2013 Facilities\Storyboards\FINAL VERSIONS\MRIStoryboardVert1Rev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8173" y="831230"/>
            <a:ext cx="2110534" cy="3476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227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5319" y="1253312"/>
            <a:ext cx="3409402" cy="3612324"/>
          </a:xfrm>
        </p:spPr>
        <p:txBody>
          <a:bodyPr/>
          <a:lstStyle/>
          <a:p>
            <a:r>
              <a:rPr lang="en-US" sz="2000">
                <a:solidFill>
                  <a:schemeClr val="tx1"/>
                </a:solidFill>
                <a:latin typeface="+mn-lt"/>
              </a:rPr>
              <a:t>Contents</a:t>
            </a:r>
          </a:p>
          <a:p>
            <a:pPr lvl="1"/>
            <a:r>
              <a:rPr lang="en-US" sz="1800">
                <a:solidFill>
                  <a:schemeClr val="tx1"/>
                </a:solidFill>
                <a:latin typeface="+mn-lt"/>
              </a:rPr>
              <a:t>Tools</a:t>
            </a:r>
          </a:p>
          <a:p>
            <a:pPr lvl="1"/>
            <a:r>
              <a:rPr lang="en-US" sz="1800">
                <a:solidFill>
                  <a:schemeClr val="tx1"/>
                </a:solidFill>
                <a:latin typeface="+mn-lt"/>
              </a:rPr>
              <a:t>Education Materials</a:t>
            </a:r>
          </a:p>
          <a:p>
            <a:r>
              <a:rPr lang="en-US" sz="2000">
                <a:solidFill>
                  <a:schemeClr val="tx1"/>
                </a:solidFill>
                <a:latin typeface="+mn-lt"/>
              </a:rPr>
              <a:t>Over 1000 ordered and distributed to practices, outpatient clinics and facilities </a:t>
            </a:r>
          </a:p>
          <a:p>
            <a:pPr lvl="1"/>
            <a:r>
              <a:rPr lang="en-US" sz="1400">
                <a:solidFill>
                  <a:schemeClr val="tx1"/>
                </a:solidFill>
                <a:latin typeface="+mn-lt"/>
                <a:hlinkClick r:id="rId2"/>
              </a:rPr>
              <a:t>http://infonet.upmc.edu/OurOrganization/HCD/CPS/DRC/Documents/Equipment%20List%20Purchasing.pdf</a:t>
            </a:r>
            <a:r>
              <a:rPr lang="en-US" sz="1800">
                <a:solidFill>
                  <a:schemeClr val="tx1"/>
                </a:solidFill>
                <a:latin typeface="+mn-lt"/>
              </a:rPr>
              <a:t>	</a:t>
            </a:r>
          </a:p>
        </p:txBody>
      </p:sp>
      <p:sp>
        <p:nvSpPr>
          <p:cNvPr id="3" name="Title 2"/>
          <p:cNvSpPr>
            <a:spLocks noGrp="1"/>
          </p:cNvSpPr>
          <p:nvPr>
            <p:ph type="title"/>
          </p:nvPr>
        </p:nvSpPr>
        <p:spPr/>
        <p:txBody>
          <a:bodyPr>
            <a:noAutofit/>
          </a:bodyPr>
          <a:lstStyle/>
          <a:p>
            <a:r>
              <a:rPr lang="en-US" sz="3200" b="1">
                <a:latin typeface="+mn-lt"/>
              </a:rPr>
              <a:t>Effective Communication Policy: </a:t>
            </a:r>
            <a:br>
              <a:rPr lang="en-US" sz="3200" b="1">
                <a:latin typeface="+mn-lt"/>
              </a:rPr>
            </a:br>
            <a:r>
              <a:rPr lang="en-US" sz="3200" b="1">
                <a:latin typeface="+mn-lt"/>
              </a:rPr>
              <a:t>Disability Toolkits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79" r="779" b="2273"/>
          <a:stretch/>
        </p:blipFill>
        <p:spPr>
          <a:xfrm>
            <a:off x="5342564" y="1304484"/>
            <a:ext cx="2727438" cy="3196221"/>
          </a:xfrm>
          <a:prstGeom prst="rect">
            <a:avLst/>
          </a:prstGeom>
        </p:spPr>
      </p:pic>
    </p:spTree>
    <p:extLst>
      <p:ext uri="{BB962C8B-B14F-4D97-AF65-F5344CB8AC3E}">
        <p14:creationId xmlns:p14="http://schemas.microsoft.com/office/powerpoint/2010/main" val="692235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555689" y="3421565"/>
            <a:ext cx="1344878" cy="1317229"/>
          </a:xfrm>
          <a:prstGeom prst="rect">
            <a:avLst/>
          </a:prstGeom>
        </p:spPr>
      </p:pic>
      <p:sp>
        <p:nvSpPr>
          <p:cNvPr id="2" name="Content Placeholder 1"/>
          <p:cNvSpPr>
            <a:spLocks noGrp="1"/>
          </p:cNvSpPr>
          <p:nvPr>
            <p:ph idx="1"/>
          </p:nvPr>
        </p:nvSpPr>
        <p:spPr>
          <a:xfrm>
            <a:off x="342395" y="941572"/>
            <a:ext cx="8229600" cy="3394472"/>
          </a:xfrm>
        </p:spPr>
        <p:txBody>
          <a:bodyPr>
            <a:normAutofit/>
          </a:bodyPr>
          <a:lstStyle/>
          <a:p>
            <a:r>
              <a:rPr lang="en-US" sz="1200">
                <a:solidFill>
                  <a:schemeClr val="tx1"/>
                </a:solidFill>
                <a:latin typeface="+mn-lt"/>
              </a:rPr>
              <a:t>Hand-held Magnifier</a:t>
            </a:r>
          </a:p>
          <a:p>
            <a:r>
              <a:rPr lang="en-US" sz="1200">
                <a:solidFill>
                  <a:schemeClr val="tx1"/>
                </a:solidFill>
                <a:latin typeface="+mn-lt"/>
              </a:rPr>
              <a:t>Writing Guide Kit</a:t>
            </a:r>
          </a:p>
          <a:p>
            <a:r>
              <a:rPr lang="en-US" sz="1200">
                <a:solidFill>
                  <a:schemeClr val="tx1"/>
                </a:solidFill>
                <a:latin typeface="+mn-lt"/>
              </a:rPr>
              <a:t>Signature Guides</a:t>
            </a:r>
          </a:p>
          <a:p>
            <a:r>
              <a:rPr lang="en-US" sz="1200">
                <a:solidFill>
                  <a:schemeClr val="tx1"/>
                </a:solidFill>
                <a:latin typeface="+mn-lt"/>
              </a:rPr>
              <a:t>Bold Lined Paper (Low-Vision)</a:t>
            </a:r>
          </a:p>
          <a:p>
            <a:r>
              <a:rPr lang="en-US" sz="1200">
                <a:solidFill>
                  <a:schemeClr val="tx1"/>
                </a:solidFill>
                <a:latin typeface="+mn-lt"/>
              </a:rPr>
              <a:t>Communication Boards</a:t>
            </a:r>
          </a:p>
          <a:p>
            <a:r>
              <a:rPr lang="en-US" sz="1200">
                <a:solidFill>
                  <a:schemeClr val="tx1"/>
                </a:solidFill>
                <a:latin typeface="+mn-lt"/>
              </a:rPr>
              <a:t>Door Knocker</a:t>
            </a:r>
          </a:p>
          <a:p>
            <a:r>
              <a:rPr lang="en-US" sz="1200">
                <a:solidFill>
                  <a:schemeClr val="tx1"/>
                </a:solidFill>
                <a:latin typeface="+mn-lt"/>
              </a:rPr>
              <a:t>Personal Amplifier +earbuds/ear covers</a:t>
            </a:r>
          </a:p>
          <a:p>
            <a:r>
              <a:rPr lang="en-US" sz="1200">
                <a:solidFill>
                  <a:schemeClr val="tx1"/>
                </a:solidFill>
                <a:latin typeface="+mn-lt"/>
              </a:rPr>
              <a:t>Instruction sheet on how to use each tool</a:t>
            </a:r>
          </a:p>
          <a:p>
            <a:r>
              <a:rPr lang="en-US" sz="1200">
                <a:solidFill>
                  <a:schemeClr val="tx1"/>
                </a:solidFill>
                <a:latin typeface="+mn-lt"/>
              </a:rPr>
              <a:t>Instruction sheet on how to sanitize each tool after use</a:t>
            </a:r>
          </a:p>
          <a:p>
            <a:r>
              <a:rPr lang="en-US" sz="1200">
                <a:solidFill>
                  <a:schemeClr val="tx1"/>
                </a:solidFill>
                <a:latin typeface="+mn-lt"/>
              </a:rPr>
              <a:t>Dry Erase Board</a:t>
            </a:r>
          </a:p>
          <a:p>
            <a:r>
              <a:rPr lang="en-US" sz="1200">
                <a:solidFill>
                  <a:schemeClr val="tx1"/>
                </a:solidFill>
                <a:latin typeface="+mn-lt"/>
              </a:rPr>
              <a:t>DRC Ring of Knowledge, brochures, and Resource Guide</a:t>
            </a:r>
          </a:p>
        </p:txBody>
      </p:sp>
      <p:sp>
        <p:nvSpPr>
          <p:cNvPr id="3" name="Title 2"/>
          <p:cNvSpPr>
            <a:spLocks noGrp="1"/>
          </p:cNvSpPr>
          <p:nvPr>
            <p:ph type="title"/>
          </p:nvPr>
        </p:nvSpPr>
        <p:spPr/>
        <p:txBody>
          <a:bodyPr>
            <a:normAutofit/>
          </a:bodyPr>
          <a:lstStyle/>
          <a:p>
            <a:r>
              <a:rPr lang="en-US" sz="3200" b="1">
                <a:latin typeface="+mn-lt"/>
              </a:rPr>
              <a:t>Disability Toolkit Contents</a:t>
            </a:r>
          </a:p>
        </p:txBody>
      </p:sp>
      <p:pic>
        <p:nvPicPr>
          <p:cNvPr id="5" name="Picture 4"/>
          <p:cNvPicPr>
            <a:picLocks noChangeAspect="1"/>
          </p:cNvPicPr>
          <p:nvPr/>
        </p:nvPicPr>
        <p:blipFill>
          <a:blip r:embed="rId3"/>
          <a:stretch>
            <a:fillRect/>
          </a:stretch>
        </p:blipFill>
        <p:spPr>
          <a:xfrm rot="5400000">
            <a:off x="4072842" y="1248176"/>
            <a:ext cx="892122" cy="777518"/>
          </a:xfrm>
          <a:prstGeom prst="rect">
            <a:avLst/>
          </a:prstGeom>
        </p:spPr>
      </p:pic>
      <p:pic>
        <p:nvPicPr>
          <p:cNvPr id="6" name="Picture 5"/>
          <p:cNvPicPr>
            <a:picLocks noChangeAspect="1"/>
          </p:cNvPicPr>
          <p:nvPr/>
        </p:nvPicPr>
        <p:blipFill>
          <a:blip r:embed="rId4"/>
          <a:stretch>
            <a:fillRect/>
          </a:stretch>
        </p:blipFill>
        <p:spPr>
          <a:xfrm>
            <a:off x="5425908" y="937197"/>
            <a:ext cx="2155424" cy="1145799"/>
          </a:xfrm>
          <a:prstGeom prst="rect">
            <a:avLst/>
          </a:prstGeom>
        </p:spPr>
      </p:pic>
      <p:pic>
        <p:nvPicPr>
          <p:cNvPr id="7" name="Picture 6"/>
          <p:cNvPicPr>
            <a:picLocks noChangeAspect="1"/>
          </p:cNvPicPr>
          <p:nvPr/>
        </p:nvPicPr>
        <p:blipFill>
          <a:blip r:embed="rId5"/>
          <a:stretch>
            <a:fillRect/>
          </a:stretch>
        </p:blipFill>
        <p:spPr>
          <a:xfrm>
            <a:off x="6398360" y="1956481"/>
            <a:ext cx="480650" cy="480509"/>
          </a:xfrm>
          <a:prstGeom prst="rect">
            <a:avLst/>
          </a:prstGeom>
        </p:spPr>
      </p:pic>
      <p:pic>
        <p:nvPicPr>
          <p:cNvPr id="8" name="Picture 7"/>
          <p:cNvPicPr>
            <a:picLocks noChangeAspect="1"/>
          </p:cNvPicPr>
          <p:nvPr/>
        </p:nvPicPr>
        <p:blipFill>
          <a:blip r:embed="rId6"/>
          <a:stretch>
            <a:fillRect/>
          </a:stretch>
        </p:blipFill>
        <p:spPr>
          <a:xfrm>
            <a:off x="4999052" y="2396986"/>
            <a:ext cx="1504568" cy="726128"/>
          </a:xfrm>
          <a:prstGeom prst="rect">
            <a:avLst/>
          </a:prstGeom>
        </p:spPr>
      </p:pic>
      <p:pic>
        <p:nvPicPr>
          <p:cNvPr id="9" name="Picture 8"/>
          <p:cNvPicPr>
            <a:picLocks noChangeAspect="1"/>
          </p:cNvPicPr>
          <p:nvPr/>
        </p:nvPicPr>
        <p:blipFill>
          <a:blip r:embed="rId7"/>
          <a:stretch>
            <a:fillRect/>
          </a:stretch>
        </p:blipFill>
        <p:spPr>
          <a:xfrm>
            <a:off x="7144653" y="2146835"/>
            <a:ext cx="1535006" cy="1038079"/>
          </a:xfrm>
          <a:prstGeom prst="rect">
            <a:avLst/>
          </a:prstGeom>
        </p:spPr>
      </p:pic>
      <p:pic>
        <p:nvPicPr>
          <p:cNvPr id="10" name="Picture 9"/>
          <p:cNvPicPr>
            <a:picLocks noChangeAspect="1"/>
          </p:cNvPicPr>
          <p:nvPr/>
        </p:nvPicPr>
        <p:blipFill>
          <a:blip r:embed="rId8"/>
          <a:stretch>
            <a:fillRect/>
          </a:stretch>
        </p:blipFill>
        <p:spPr>
          <a:xfrm>
            <a:off x="7844224" y="634604"/>
            <a:ext cx="842576" cy="980016"/>
          </a:xfrm>
          <a:prstGeom prst="rect">
            <a:avLst/>
          </a:prstGeom>
        </p:spPr>
      </p:pic>
      <p:pic>
        <p:nvPicPr>
          <p:cNvPr id="12" name="Picture 11"/>
          <p:cNvPicPr>
            <a:picLocks noChangeAspect="1"/>
          </p:cNvPicPr>
          <p:nvPr/>
        </p:nvPicPr>
        <p:blipFill rotWithShape="1">
          <a:blip r:embed="rId9"/>
          <a:srcRect l="16960" r="21147"/>
          <a:stretch/>
        </p:blipFill>
        <p:spPr>
          <a:xfrm>
            <a:off x="5505061" y="3233254"/>
            <a:ext cx="1452768" cy="1693255"/>
          </a:xfrm>
          <a:prstGeom prst="rect">
            <a:avLst/>
          </a:prstGeom>
        </p:spPr>
      </p:pic>
      <p:pic>
        <p:nvPicPr>
          <p:cNvPr id="13" name="Picture 12">
            <a:extLst>
              <a:ext uri="{FF2B5EF4-FFF2-40B4-BE49-F238E27FC236}">
                <a16:creationId xmlns:a16="http://schemas.microsoft.com/office/drawing/2014/main" id="{67F20234-86F3-4135-871B-7B1749A1D9C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3603" r="1569" b="3912"/>
          <a:stretch/>
        </p:blipFill>
        <p:spPr>
          <a:xfrm>
            <a:off x="342395" y="3817574"/>
            <a:ext cx="1317101" cy="1015094"/>
          </a:xfrm>
          <a:prstGeom prst="rect">
            <a:avLst/>
          </a:prstGeom>
        </p:spPr>
      </p:pic>
      <p:pic>
        <p:nvPicPr>
          <p:cNvPr id="14" name="Picture 13">
            <a:extLst>
              <a:ext uri="{FF2B5EF4-FFF2-40B4-BE49-F238E27FC236}">
                <a16:creationId xmlns:a16="http://schemas.microsoft.com/office/drawing/2014/main" id="{BCAB1467-E46B-4D55-B2A2-F41138CD0C0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15" t="5318" r="2475" b="2842"/>
          <a:stretch/>
        </p:blipFill>
        <p:spPr>
          <a:xfrm>
            <a:off x="3248942" y="3588768"/>
            <a:ext cx="1120801" cy="1349718"/>
          </a:xfrm>
          <a:prstGeom prst="rect">
            <a:avLst/>
          </a:prstGeom>
        </p:spPr>
      </p:pic>
      <p:pic>
        <p:nvPicPr>
          <p:cNvPr id="15" name="Picture 14">
            <a:extLst>
              <a:ext uri="{FF2B5EF4-FFF2-40B4-BE49-F238E27FC236}">
                <a16:creationId xmlns:a16="http://schemas.microsoft.com/office/drawing/2014/main" id="{0E014D0B-6807-414E-A9A6-00F2EBB4206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4267" t="53198" r="-2199" b="2572"/>
          <a:stretch/>
        </p:blipFill>
        <p:spPr>
          <a:xfrm rot="16200000">
            <a:off x="2206092" y="4086439"/>
            <a:ext cx="1048241" cy="456009"/>
          </a:xfrm>
          <a:prstGeom prst="rect">
            <a:avLst/>
          </a:prstGeom>
        </p:spPr>
      </p:pic>
      <p:pic>
        <p:nvPicPr>
          <p:cNvPr id="16" name="Picture 15">
            <a:extLst>
              <a:ext uri="{FF2B5EF4-FFF2-40B4-BE49-F238E27FC236}">
                <a16:creationId xmlns:a16="http://schemas.microsoft.com/office/drawing/2014/main" id="{8B1D9721-871E-45DA-B37F-E6D25642E4B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318" t="2072" r="2309" b="55410"/>
          <a:stretch/>
        </p:blipFill>
        <p:spPr>
          <a:xfrm rot="16200000">
            <a:off x="1653078" y="4091922"/>
            <a:ext cx="1036447" cy="445044"/>
          </a:xfrm>
          <a:prstGeom prst="rect">
            <a:avLst/>
          </a:prstGeom>
        </p:spPr>
      </p:pic>
    </p:spTree>
    <p:extLst>
      <p:ext uri="{BB962C8B-B14F-4D97-AF65-F5344CB8AC3E}">
        <p14:creationId xmlns:p14="http://schemas.microsoft.com/office/powerpoint/2010/main" val="2059656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p:cNvSpPr>
            <a:spLocks noGrp="1"/>
          </p:cNvSpPr>
          <p:nvPr>
            <p:ph type="title"/>
          </p:nvPr>
        </p:nvSpPr>
        <p:spPr>
          <a:xfrm>
            <a:off x="555711" y="193390"/>
            <a:ext cx="8102600" cy="857250"/>
          </a:xfrm>
        </p:spPr>
        <p:txBody>
          <a:bodyPr>
            <a:normAutofit/>
          </a:bodyPr>
          <a:lstStyle/>
          <a:p>
            <a:r>
              <a:rPr lang="en-US" altLang="en-US" sz="3200" b="1">
                <a:latin typeface="+mj-lt"/>
              </a:rPr>
              <a:t>Video Remote Interpreting (VRI)</a:t>
            </a:r>
          </a:p>
        </p:txBody>
      </p:sp>
      <p:sp>
        <p:nvSpPr>
          <p:cNvPr id="2" name="Content Placeholder 1"/>
          <p:cNvSpPr>
            <a:spLocks noGrp="1"/>
          </p:cNvSpPr>
          <p:nvPr>
            <p:ph idx="1"/>
          </p:nvPr>
        </p:nvSpPr>
        <p:spPr>
          <a:xfrm>
            <a:off x="653588" y="877079"/>
            <a:ext cx="5730148" cy="3949958"/>
          </a:xfrm>
        </p:spPr>
        <p:txBody>
          <a:bodyPr>
            <a:normAutofit fontScale="85000" lnSpcReduction="20000"/>
          </a:bodyPr>
          <a:lstStyle/>
          <a:p>
            <a:pPr marL="0" indent="0" algn="just">
              <a:buNone/>
            </a:pPr>
            <a:r>
              <a:rPr lang="en-US">
                <a:solidFill>
                  <a:schemeClr val="tx1"/>
                </a:solidFill>
                <a:latin typeface="+mn-lt"/>
              </a:rPr>
              <a:t>Video remote interpreting (VRI) is a fee-based interpreting service conveyed via videoconferencing where at least one person, typically the interpreter, is at a separate location. VRI is used to facilitate communication between those in the same room.  </a:t>
            </a:r>
          </a:p>
          <a:p>
            <a:pPr marL="0" indent="0" algn="just">
              <a:buNone/>
            </a:pPr>
            <a:endParaRPr lang="en-US">
              <a:solidFill>
                <a:schemeClr val="tx1"/>
              </a:solidFill>
              <a:latin typeface="+mn-lt"/>
            </a:endParaRPr>
          </a:p>
          <a:p>
            <a:pPr marL="0" indent="0" algn="just">
              <a:buNone/>
            </a:pPr>
            <a:r>
              <a:rPr lang="en-US" b="1">
                <a:solidFill>
                  <a:schemeClr val="tx1"/>
                </a:solidFill>
                <a:latin typeface="+mn-lt"/>
              </a:rPr>
              <a:t>UPMC Vendor:</a:t>
            </a:r>
            <a:r>
              <a:rPr lang="en-US">
                <a:solidFill>
                  <a:schemeClr val="tx1"/>
                </a:solidFill>
                <a:latin typeface="+mn-lt"/>
              </a:rPr>
              <a:t> </a:t>
            </a:r>
            <a:r>
              <a:rPr lang="en-US" err="1">
                <a:solidFill>
                  <a:schemeClr val="tx1"/>
                </a:solidFill>
                <a:latin typeface="+mn-lt"/>
              </a:rPr>
              <a:t>Cyracom</a:t>
            </a:r>
            <a:endParaRPr lang="en-US">
              <a:solidFill>
                <a:schemeClr val="tx1"/>
              </a:solidFill>
              <a:latin typeface="+mn-lt"/>
            </a:endParaRPr>
          </a:p>
          <a:p>
            <a:pPr marL="0" indent="0" algn="just">
              <a:buNone/>
            </a:pPr>
            <a:endParaRPr lang="en-US">
              <a:solidFill>
                <a:schemeClr val="tx1"/>
              </a:solidFill>
              <a:latin typeface="+mn-lt"/>
            </a:endParaRPr>
          </a:p>
          <a:p>
            <a:pPr marL="0" lvl="0" indent="0">
              <a:buNone/>
            </a:pPr>
            <a:r>
              <a:rPr lang="en-US" b="1">
                <a:solidFill>
                  <a:schemeClr val="tx1"/>
                </a:solidFill>
                <a:latin typeface="+mn-lt"/>
              </a:rPr>
              <a:t>Accessing VRI: </a:t>
            </a:r>
            <a:r>
              <a:rPr lang="en-US" err="1">
                <a:solidFill>
                  <a:prstClr val="black"/>
                </a:solidFill>
                <a:latin typeface="Calibri"/>
              </a:rPr>
              <a:t>Cyracom</a:t>
            </a:r>
            <a:r>
              <a:rPr lang="en-US">
                <a:solidFill>
                  <a:prstClr val="black"/>
                </a:solidFill>
                <a:latin typeface="Calibri"/>
              </a:rPr>
              <a:t> application is available on a computer with video camera, microphone, speakers, and internet connection plus any of our UPMC Effective Communication iPads.</a:t>
            </a:r>
          </a:p>
          <a:p>
            <a:pPr marL="0" indent="0" algn="just">
              <a:buNone/>
            </a:pPr>
            <a:endParaRPr lang="en-US">
              <a:solidFill>
                <a:schemeClr val="tx1"/>
              </a:solidFill>
              <a:latin typeface="+mn-lt"/>
            </a:endParaRPr>
          </a:p>
          <a:p>
            <a:pPr marL="0" indent="0">
              <a:buNone/>
            </a:pPr>
            <a:r>
              <a:rPr lang="en-US" b="1">
                <a:solidFill>
                  <a:schemeClr val="tx1"/>
                </a:solidFill>
                <a:latin typeface="+mn-lt"/>
              </a:rPr>
              <a:t>When is VRI a good option?</a:t>
            </a:r>
          </a:p>
          <a:p>
            <a:r>
              <a:rPr lang="en-US" b="1">
                <a:solidFill>
                  <a:schemeClr val="tx1"/>
                </a:solidFill>
                <a:latin typeface="+mn-lt"/>
              </a:rPr>
              <a:t>Emergencies: </a:t>
            </a:r>
            <a:r>
              <a:rPr lang="en-US">
                <a:solidFill>
                  <a:schemeClr val="tx1"/>
                </a:solidFill>
                <a:latin typeface="+mn-lt"/>
              </a:rPr>
              <a:t>When there is an immediate need for interpreters, such as emergencies</a:t>
            </a:r>
          </a:p>
          <a:p>
            <a:r>
              <a:rPr lang="en-US" b="1">
                <a:solidFill>
                  <a:schemeClr val="tx1"/>
                </a:solidFill>
                <a:latin typeface="+mn-lt"/>
              </a:rPr>
              <a:t>Lack of Availability of Onsite Interpreter: </a:t>
            </a:r>
            <a:r>
              <a:rPr lang="en-US">
                <a:solidFill>
                  <a:schemeClr val="tx1"/>
                </a:solidFill>
                <a:latin typeface="+mn-lt"/>
              </a:rPr>
              <a:t>When a qualified onsite interpreter is not available, especially in rural areas</a:t>
            </a:r>
          </a:p>
          <a:p>
            <a:r>
              <a:rPr lang="en-US" b="1">
                <a:solidFill>
                  <a:schemeClr val="tx1"/>
                </a:solidFill>
                <a:latin typeface="+mn-lt"/>
              </a:rPr>
              <a:t>Intermittent Needs: </a:t>
            </a:r>
            <a:r>
              <a:rPr lang="en-US">
                <a:solidFill>
                  <a:schemeClr val="tx1"/>
                </a:solidFill>
                <a:latin typeface="+mn-lt"/>
              </a:rPr>
              <a:t>When there is intermittent need (less of an issue with office practice) </a:t>
            </a:r>
          </a:p>
          <a:p>
            <a:r>
              <a:rPr lang="en-US" b="1">
                <a:solidFill>
                  <a:schemeClr val="tx1"/>
                </a:solidFill>
                <a:latin typeface="+mn-lt"/>
              </a:rPr>
              <a:t>VRI is a Supplement Not a Replacement: </a:t>
            </a:r>
            <a:r>
              <a:rPr lang="en-US">
                <a:solidFill>
                  <a:schemeClr val="tx1"/>
                </a:solidFill>
                <a:latin typeface="+mn-lt"/>
              </a:rPr>
              <a:t>VRI is not meant to replace on-site interpreters, but when used in combination, may provide the best communication plan.</a:t>
            </a:r>
          </a:p>
          <a:p>
            <a:endParaRPr lang="en-US">
              <a:solidFill>
                <a:schemeClr val="tx1"/>
              </a:solidFill>
              <a:latin typeface="+mn-lt"/>
            </a:endParaRPr>
          </a:p>
          <a:p>
            <a:r>
              <a:rPr lang="en-US" b="1">
                <a:solidFill>
                  <a:schemeClr val="tx1"/>
                </a:solidFill>
                <a:latin typeface="+mn-lt"/>
              </a:rPr>
              <a:t>NOTE: </a:t>
            </a:r>
            <a:r>
              <a:rPr lang="en-US">
                <a:solidFill>
                  <a:schemeClr val="tx1"/>
                </a:solidFill>
                <a:latin typeface="+mn-lt"/>
              </a:rPr>
              <a:t>VRI should never be the only option. If it doesn’t work. If using it upsets the patient/visitor/guest. If the patient/visitor/guest also has vision impairments, EXPLORE OTHER OPTIONS.</a:t>
            </a:r>
          </a:p>
        </p:txBody>
      </p:sp>
      <p:sp>
        <p:nvSpPr>
          <p:cNvPr id="26628" name="Slide Number Placeholder 3"/>
          <p:cNvSpPr>
            <a:spLocks noGrp="1"/>
          </p:cNvSpPr>
          <p:nvPr>
            <p:ph type="sldNum" sz="quarter" idx="4294967295"/>
          </p:nvPr>
        </p:nvSpPr>
        <p:spPr>
          <a:xfrm>
            <a:off x="0" y="4767263"/>
            <a:ext cx="2133600" cy="274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535A5D"/>
                </a:solidFill>
                <a:latin typeface="Arial" pitchFamily="34" charset="0"/>
                <a:ea typeface="ＭＳ Ｐゴシック" pitchFamily="34" charset="-128"/>
              </a:defRPr>
            </a:lvl1pPr>
            <a:lvl2pPr marL="742950" indent="-285750" eaLnBrk="0" hangingPunct="0">
              <a:defRPr sz="2800" b="1">
                <a:solidFill>
                  <a:srgbClr val="535A5D"/>
                </a:solidFill>
                <a:latin typeface="Arial" pitchFamily="34" charset="0"/>
                <a:ea typeface="ＭＳ Ｐゴシック" pitchFamily="34" charset="-128"/>
              </a:defRPr>
            </a:lvl2pPr>
            <a:lvl3pPr marL="1143000" indent="-228600" eaLnBrk="0" hangingPunct="0">
              <a:defRPr sz="2800" b="1">
                <a:solidFill>
                  <a:srgbClr val="535A5D"/>
                </a:solidFill>
                <a:latin typeface="Arial" pitchFamily="34" charset="0"/>
                <a:ea typeface="ＭＳ Ｐゴシック" pitchFamily="34" charset="-128"/>
              </a:defRPr>
            </a:lvl3pPr>
            <a:lvl4pPr marL="1600200" indent="-228600" eaLnBrk="0" hangingPunct="0">
              <a:defRPr sz="2800" b="1">
                <a:solidFill>
                  <a:srgbClr val="535A5D"/>
                </a:solidFill>
                <a:latin typeface="Arial" pitchFamily="34" charset="0"/>
                <a:ea typeface="ＭＳ Ｐゴシック" pitchFamily="34" charset="-128"/>
              </a:defRPr>
            </a:lvl4pPr>
            <a:lvl5pPr marL="2057400" indent="-228600" eaLnBrk="0" hangingPunct="0">
              <a:defRPr sz="2800" b="1">
                <a:solidFill>
                  <a:srgbClr val="535A5D"/>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rgbClr val="535A5D"/>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rgbClr val="535A5D"/>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rgbClr val="535A5D"/>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rgbClr val="535A5D"/>
                </a:solidFill>
                <a:latin typeface="Arial" pitchFamily="34" charset="0"/>
                <a:ea typeface="ＭＳ Ｐゴシック" pitchFamily="34" charset="-128"/>
              </a:defRPr>
            </a:lvl9pPr>
          </a:lstStyle>
          <a:p>
            <a:pPr eaLnBrk="1" hangingPunct="1"/>
            <a:fld id="{E9066761-39FD-4789-B755-B09BC626B621}" type="slidenum">
              <a:rPr lang="en-US" altLang="en-US" sz="1200" b="0" smtClean="0">
                <a:solidFill>
                  <a:schemeClr val="bg1"/>
                </a:solidFill>
              </a:rPr>
              <a:pPr eaLnBrk="1" hangingPunct="1"/>
              <a:t>38</a:t>
            </a:fld>
            <a:endParaRPr lang="en-US" altLang="en-US" sz="1200" b="0">
              <a:solidFill>
                <a:schemeClr val="bg1"/>
              </a:solidFill>
            </a:endParaRPr>
          </a:p>
        </p:txBody>
      </p:sp>
      <p:pic>
        <p:nvPicPr>
          <p:cNvPr id="6" name="Picture 5"/>
          <p:cNvPicPr/>
          <p:nvPr/>
        </p:nvPicPr>
        <p:blipFill>
          <a:blip r:embed="rId4" cstate="print"/>
          <a:srcRect/>
          <a:stretch>
            <a:fillRect/>
          </a:stretch>
        </p:blipFill>
        <p:spPr bwMode="auto">
          <a:xfrm>
            <a:off x="6817567" y="1050640"/>
            <a:ext cx="1660849" cy="3129474"/>
          </a:xfrm>
          <a:prstGeom prst="rect">
            <a:avLst/>
          </a:prstGeom>
          <a:noFill/>
          <a:ln w="57150">
            <a:no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659421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a:solidFill>
                  <a:schemeClr val="tx1"/>
                </a:solidFill>
                <a:latin typeface="+mn-lt"/>
              </a:rPr>
              <a:t>These iPads include numerous apps to help patients actively participate in their health care. </a:t>
            </a:r>
          </a:p>
        </p:txBody>
      </p:sp>
      <p:sp>
        <p:nvSpPr>
          <p:cNvPr id="3" name="Title 2"/>
          <p:cNvSpPr>
            <a:spLocks noGrp="1"/>
          </p:cNvSpPr>
          <p:nvPr>
            <p:ph type="title"/>
          </p:nvPr>
        </p:nvSpPr>
        <p:spPr/>
        <p:txBody>
          <a:bodyPr>
            <a:normAutofit/>
          </a:bodyPr>
          <a:lstStyle/>
          <a:p>
            <a:r>
              <a:rPr lang="en-US" sz="3200" b="1">
                <a:solidFill>
                  <a:srgbClr val="771B61"/>
                </a:solidFill>
                <a:latin typeface="Calibri"/>
              </a:rPr>
              <a:t>Effective Communication iPads</a:t>
            </a:r>
            <a:endParaRPr lang="en-US" sz="320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53" t="2290" r="5375" b="2986"/>
          <a:stretch/>
        </p:blipFill>
        <p:spPr bwMode="auto">
          <a:xfrm>
            <a:off x="5023958" y="1570758"/>
            <a:ext cx="3224063" cy="24998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0567" y="1961137"/>
            <a:ext cx="856700" cy="783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5459" y="1929814"/>
            <a:ext cx="853027" cy="77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5682" y="1961137"/>
            <a:ext cx="819777" cy="783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descr="Image result for dragon dictation ap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7851" y="2819966"/>
            <a:ext cx="637451" cy="637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9631" y="3570279"/>
            <a:ext cx="710029" cy="710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5430" y="2797843"/>
            <a:ext cx="656311" cy="656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22803" y="2847478"/>
            <a:ext cx="656311" cy="656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95430" y="3584840"/>
            <a:ext cx="651356" cy="65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a:blip r:embed="rId12"/>
          <a:stretch>
            <a:fillRect/>
          </a:stretch>
        </p:blipFill>
        <p:spPr>
          <a:xfrm>
            <a:off x="3022802" y="3584840"/>
            <a:ext cx="656311" cy="656311"/>
          </a:xfrm>
          <a:prstGeom prst="rect">
            <a:avLst/>
          </a:prstGeom>
        </p:spPr>
      </p:pic>
    </p:spTree>
    <p:extLst>
      <p:ext uri="{BB962C8B-B14F-4D97-AF65-F5344CB8AC3E}">
        <p14:creationId xmlns:p14="http://schemas.microsoft.com/office/powerpoint/2010/main" val="383262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D59525B9-8225-4C91-98C9-84A2D85500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1170" y="382191"/>
            <a:ext cx="6412706"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a:extLst>
              <a:ext uri="{FF2B5EF4-FFF2-40B4-BE49-F238E27FC236}">
                <a16:creationId xmlns:a16="http://schemas.microsoft.com/office/drawing/2014/main" id="{5ED50AD7-25AC-4D2C-9725-6E0F2F59D3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8414" t="12437" r="13559" b="20206"/>
          <a:stretch>
            <a:fillRect/>
          </a:stretch>
        </p:blipFill>
        <p:spPr bwMode="auto">
          <a:xfrm>
            <a:off x="2034780" y="1664494"/>
            <a:ext cx="5074444"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934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latin typeface="+mj-lt"/>
              </a:rPr>
              <a:t>Service Animals</a:t>
            </a:r>
          </a:p>
        </p:txBody>
      </p:sp>
      <p:sp>
        <p:nvSpPr>
          <p:cNvPr id="3" name="Content Placeholder 2"/>
          <p:cNvSpPr>
            <a:spLocks noGrp="1"/>
          </p:cNvSpPr>
          <p:nvPr>
            <p:ph idx="1"/>
          </p:nvPr>
        </p:nvSpPr>
        <p:spPr>
          <a:xfrm>
            <a:off x="678469" y="880087"/>
            <a:ext cx="4677302" cy="4158444"/>
          </a:xfrm>
        </p:spPr>
        <p:txBody>
          <a:bodyPr>
            <a:noAutofit/>
          </a:bodyPr>
          <a:lstStyle/>
          <a:p>
            <a:pPr>
              <a:spcBef>
                <a:spcPts val="1200"/>
              </a:spcBef>
            </a:pPr>
            <a:r>
              <a:rPr lang="en-US" sz="1150" b="1">
                <a:solidFill>
                  <a:schemeClr val="tx1"/>
                </a:solidFill>
              </a:rPr>
              <a:t>One Size Does Not Fit All: </a:t>
            </a:r>
            <a:r>
              <a:rPr lang="en-US" sz="1150">
                <a:solidFill>
                  <a:schemeClr val="tx1"/>
                </a:solidFill>
              </a:rPr>
              <a:t>Service Animals provide service to people with many different types of disabilities. </a:t>
            </a:r>
          </a:p>
          <a:p>
            <a:pPr>
              <a:spcBef>
                <a:spcPts val="1200"/>
              </a:spcBef>
            </a:pPr>
            <a:r>
              <a:rPr lang="en-US" sz="1150" b="1">
                <a:solidFill>
                  <a:schemeClr val="tx1"/>
                </a:solidFill>
              </a:rPr>
              <a:t>Must Perform Tasks: </a:t>
            </a:r>
            <a:r>
              <a:rPr lang="en-US" sz="1150">
                <a:solidFill>
                  <a:schemeClr val="tx1"/>
                </a:solidFill>
              </a:rPr>
              <a:t>There must be a direct link between the task the animal is trained to do and the individual’s disability.</a:t>
            </a:r>
          </a:p>
          <a:p>
            <a:pPr>
              <a:spcBef>
                <a:spcPts val="1200"/>
              </a:spcBef>
            </a:pPr>
            <a:r>
              <a:rPr lang="en-US" sz="1150" b="1">
                <a:solidFill>
                  <a:schemeClr val="tx1"/>
                </a:solidFill>
              </a:rPr>
              <a:t>There is no “Certification”: </a:t>
            </a:r>
            <a:r>
              <a:rPr lang="en-US" sz="1150">
                <a:solidFill>
                  <a:schemeClr val="tx1"/>
                </a:solidFill>
              </a:rPr>
              <a:t>Anyone can train a service animal including the owner.</a:t>
            </a:r>
          </a:p>
          <a:p>
            <a:pPr lvl="0">
              <a:spcBef>
                <a:spcPts val="1200"/>
              </a:spcBef>
            </a:pPr>
            <a:r>
              <a:rPr lang="en-US" sz="1150" b="1">
                <a:solidFill>
                  <a:schemeClr val="tx1"/>
                </a:solidFill>
              </a:rPr>
              <a:t>Broad Access: </a:t>
            </a:r>
            <a:r>
              <a:rPr lang="en-US" sz="1150">
                <a:solidFill>
                  <a:schemeClr val="tx1"/>
                </a:solidFill>
              </a:rPr>
              <a:t>Generally, </a:t>
            </a:r>
            <a:r>
              <a:rPr lang="en-US" altLang="en-US" sz="1150">
                <a:solidFill>
                  <a:prstClr val="black"/>
                </a:solidFill>
              </a:rPr>
              <a:t>they are allowed wherever the general public is allowed. (More information to follow.)</a:t>
            </a:r>
            <a:endParaRPr lang="en-US" sz="1150">
              <a:solidFill>
                <a:schemeClr val="tx1"/>
              </a:solidFill>
            </a:endParaRPr>
          </a:p>
          <a:p>
            <a:pPr>
              <a:spcBef>
                <a:spcPts val="1200"/>
              </a:spcBef>
            </a:pPr>
            <a:r>
              <a:rPr lang="en-US" sz="1150" b="1">
                <a:solidFill>
                  <a:schemeClr val="tx1"/>
                </a:solidFill>
              </a:rPr>
              <a:t>Examples of service animals include (list not all inclusive):</a:t>
            </a:r>
          </a:p>
          <a:p>
            <a:pPr lvl="1">
              <a:spcBef>
                <a:spcPts val="1200"/>
              </a:spcBef>
            </a:pPr>
            <a:r>
              <a:rPr lang="en-US" sz="1150">
                <a:solidFill>
                  <a:schemeClr val="tx1"/>
                </a:solidFill>
              </a:rPr>
              <a:t>Balance animals</a:t>
            </a:r>
          </a:p>
          <a:p>
            <a:pPr lvl="1">
              <a:spcBef>
                <a:spcPts val="1200"/>
              </a:spcBef>
            </a:pPr>
            <a:r>
              <a:rPr lang="en-US" sz="1150">
                <a:solidFill>
                  <a:schemeClr val="tx1"/>
                </a:solidFill>
              </a:rPr>
              <a:t>Seizure detection animals</a:t>
            </a:r>
          </a:p>
          <a:p>
            <a:pPr lvl="1">
              <a:spcBef>
                <a:spcPts val="1200"/>
              </a:spcBef>
            </a:pPr>
            <a:r>
              <a:rPr lang="en-US" sz="1150">
                <a:solidFill>
                  <a:schemeClr val="tx1"/>
                </a:solidFill>
              </a:rPr>
              <a:t>Guide animals</a:t>
            </a:r>
          </a:p>
          <a:p>
            <a:pPr lvl="1">
              <a:spcBef>
                <a:spcPts val="1200"/>
              </a:spcBef>
            </a:pPr>
            <a:r>
              <a:rPr lang="en-US" sz="1150">
                <a:solidFill>
                  <a:schemeClr val="tx1"/>
                </a:solidFill>
              </a:rPr>
              <a:t>Hearing animals</a:t>
            </a:r>
          </a:p>
          <a:p>
            <a:pPr lvl="1">
              <a:spcBef>
                <a:spcPts val="1200"/>
              </a:spcBef>
            </a:pPr>
            <a:r>
              <a:rPr lang="en-US" sz="1150">
                <a:solidFill>
                  <a:schemeClr val="tx1"/>
                </a:solidFill>
              </a:rPr>
              <a:t>Autism service animals</a:t>
            </a:r>
          </a:p>
          <a:p>
            <a:pPr lvl="1">
              <a:spcBef>
                <a:spcPts val="1200"/>
              </a:spcBef>
            </a:pPr>
            <a:r>
              <a:rPr lang="en-US" sz="1150">
                <a:solidFill>
                  <a:schemeClr val="tx1"/>
                </a:solidFill>
              </a:rPr>
              <a:t>Mobility animals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0963" y="312609"/>
            <a:ext cx="2711600" cy="2276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827FF312-328E-4FC5-8AE1-C270F2946447}"/>
              </a:ext>
            </a:extLst>
          </p:cNvPr>
          <p:cNvSpPr txBox="1"/>
          <p:nvPr/>
        </p:nvSpPr>
        <p:spPr>
          <a:xfrm>
            <a:off x="5840963" y="2589438"/>
            <a:ext cx="2742702" cy="1384995"/>
          </a:xfrm>
          <a:prstGeom prst="rect">
            <a:avLst/>
          </a:prstGeom>
          <a:solidFill>
            <a:schemeClr val="tx2">
              <a:lumMod val="75000"/>
            </a:schemeClr>
          </a:solidFill>
        </p:spPr>
        <p:txBody>
          <a:bodyPr wrap="square" rtlCol="0">
            <a:spAutoFit/>
          </a:bodyPr>
          <a:lstStyle/>
          <a:p>
            <a:r>
              <a:rPr lang="en-US" sz="1400">
                <a:solidFill>
                  <a:schemeClr val="bg1"/>
                </a:solidFill>
              </a:rPr>
              <a:t>Note: The ADA recognizes only two types of animals as service animals:</a:t>
            </a:r>
          </a:p>
          <a:p>
            <a:pPr marL="285750" indent="-285750">
              <a:buFont typeface="Arial" panose="020B0604020202020204" pitchFamily="34" charset="0"/>
              <a:buChar char="•"/>
            </a:pPr>
            <a:r>
              <a:rPr lang="en-US" sz="1400">
                <a:solidFill>
                  <a:schemeClr val="bg1"/>
                </a:solidFill>
              </a:rPr>
              <a:t>Dogs</a:t>
            </a:r>
          </a:p>
          <a:p>
            <a:pPr marL="285750" indent="-285750">
              <a:buFont typeface="Arial" panose="020B0604020202020204" pitchFamily="34" charset="0"/>
              <a:buChar char="•"/>
            </a:pPr>
            <a:r>
              <a:rPr lang="en-US" sz="1400">
                <a:solidFill>
                  <a:schemeClr val="bg1"/>
                </a:solidFill>
              </a:rPr>
              <a:t>Miniature Horses</a:t>
            </a:r>
          </a:p>
          <a:p>
            <a:endParaRPr lang="en-US" sz="1400">
              <a:solidFill>
                <a:schemeClr val="bg1"/>
              </a:solidFill>
            </a:endParaRPr>
          </a:p>
        </p:txBody>
      </p:sp>
    </p:spTree>
    <p:custDataLst>
      <p:tags r:id="rId1"/>
    </p:custDataLst>
    <p:extLst>
      <p:ext uri="{BB962C8B-B14F-4D97-AF65-F5344CB8AC3E}">
        <p14:creationId xmlns:p14="http://schemas.microsoft.com/office/powerpoint/2010/main" val="3194361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765556" y="979614"/>
            <a:ext cx="7200808" cy="3612324"/>
          </a:xfrm>
        </p:spPr>
        <p:txBody>
          <a:bodyPr/>
          <a:lstStyle/>
          <a:p>
            <a:pPr>
              <a:spcBef>
                <a:spcPts val="1200"/>
              </a:spcBef>
            </a:pPr>
            <a:r>
              <a:rPr lang="en-US">
                <a:solidFill>
                  <a:schemeClr val="tx1"/>
                </a:solidFill>
                <a:latin typeface="+mn-lt"/>
              </a:rPr>
              <a:t>Emotional support animals are not recognized by the ADA as service animals unless they are for Post Traumatic Stress Disorder.</a:t>
            </a:r>
          </a:p>
          <a:p>
            <a:pPr>
              <a:spcBef>
                <a:spcPts val="1200"/>
              </a:spcBef>
            </a:pPr>
            <a:r>
              <a:rPr lang="en-US" altLang="en-US">
                <a:solidFill>
                  <a:schemeClr val="tx1"/>
                </a:solidFill>
                <a:latin typeface="+mn-lt"/>
              </a:rPr>
              <a:t>A service animal </a:t>
            </a:r>
            <a:r>
              <a:rPr lang="en-US" altLang="en-US" b="1">
                <a:solidFill>
                  <a:schemeClr val="tx1"/>
                </a:solidFill>
                <a:latin typeface="+mn-lt"/>
              </a:rPr>
              <a:t>MUST</a:t>
            </a:r>
            <a:r>
              <a:rPr lang="en-US" altLang="en-US">
                <a:solidFill>
                  <a:schemeClr val="tx1"/>
                </a:solidFill>
                <a:latin typeface="+mn-lt"/>
              </a:rPr>
              <a:t> be allowed to accompany the individual with a disability it serves to any area of the office open to the general public, </a:t>
            </a:r>
            <a:r>
              <a:rPr lang="en-US" altLang="en-US" b="1">
                <a:solidFill>
                  <a:schemeClr val="tx1"/>
                </a:solidFill>
                <a:latin typeface="+mn-lt"/>
              </a:rPr>
              <a:t>UNLESS</a:t>
            </a:r>
            <a:r>
              <a:rPr lang="en-US" altLang="en-US">
                <a:solidFill>
                  <a:schemeClr val="tx1"/>
                </a:solidFill>
                <a:latin typeface="+mn-lt"/>
              </a:rPr>
              <a:t>:</a:t>
            </a:r>
          </a:p>
          <a:p>
            <a:pPr lvl="1">
              <a:spcBef>
                <a:spcPts val="1200"/>
              </a:spcBef>
            </a:pPr>
            <a:r>
              <a:rPr lang="en-US" altLang="en-US">
                <a:solidFill>
                  <a:schemeClr val="tx1"/>
                </a:solidFill>
                <a:latin typeface="+mn-lt"/>
              </a:rPr>
              <a:t>The owner refuses to answer questions about the animal.</a:t>
            </a:r>
          </a:p>
          <a:p>
            <a:pPr lvl="1">
              <a:spcBef>
                <a:spcPts val="1200"/>
              </a:spcBef>
            </a:pPr>
            <a:r>
              <a:rPr lang="en-US" altLang="en-US">
                <a:solidFill>
                  <a:schemeClr val="tx1"/>
                </a:solidFill>
                <a:latin typeface="+mn-lt"/>
              </a:rPr>
              <a:t>The owner is not in control of the animal.</a:t>
            </a:r>
          </a:p>
          <a:p>
            <a:pPr lvl="1">
              <a:spcBef>
                <a:spcPts val="1200"/>
              </a:spcBef>
            </a:pPr>
            <a:r>
              <a:rPr lang="en-US" altLang="en-US">
                <a:solidFill>
                  <a:schemeClr val="tx1"/>
                </a:solidFill>
                <a:latin typeface="+mn-lt"/>
              </a:rPr>
              <a:t>The admittance of the animal would be a fundamental alteration of the office’s services.</a:t>
            </a:r>
          </a:p>
          <a:p>
            <a:pPr lvl="1">
              <a:spcBef>
                <a:spcPts val="1200"/>
              </a:spcBef>
            </a:pPr>
            <a:r>
              <a:rPr lang="en-US" altLang="en-US">
                <a:solidFill>
                  <a:schemeClr val="tx1"/>
                </a:solidFill>
                <a:latin typeface="+mn-lt"/>
              </a:rPr>
              <a:t>The admittance of the animal would be a direct threat to the safety, such as:</a:t>
            </a:r>
          </a:p>
          <a:p>
            <a:pPr marL="635000" lvl="3">
              <a:spcBef>
                <a:spcPts val="1200"/>
              </a:spcBef>
            </a:pPr>
            <a:r>
              <a:rPr lang="en-US" altLang="en-US" sz="1400">
                <a:solidFill>
                  <a:schemeClr val="tx1"/>
                </a:solidFill>
                <a:latin typeface="+mn-lt"/>
              </a:rPr>
              <a:t>The risk of a contagious disease (</a:t>
            </a:r>
            <a:r>
              <a:rPr lang="en-US" altLang="en-US" sz="1400" b="1" i="1">
                <a:solidFill>
                  <a:schemeClr val="tx1"/>
                </a:solidFill>
                <a:latin typeface="+mn-lt"/>
              </a:rPr>
              <a:t>NOT allergies</a:t>
            </a:r>
            <a:r>
              <a:rPr lang="en-US" altLang="en-US" sz="1400">
                <a:solidFill>
                  <a:schemeClr val="tx1"/>
                </a:solidFill>
                <a:latin typeface="+mn-lt"/>
              </a:rPr>
              <a:t>)</a:t>
            </a:r>
          </a:p>
          <a:p>
            <a:pPr marL="635000" lvl="3">
              <a:spcBef>
                <a:spcPts val="1200"/>
              </a:spcBef>
            </a:pPr>
            <a:r>
              <a:rPr lang="en-US" altLang="en-US" sz="1400">
                <a:solidFill>
                  <a:schemeClr val="tx1"/>
                </a:solidFill>
                <a:latin typeface="+mn-lt"/>
              </a:rPr>
              <a:t>An aggressive, growling animal</a:t>
            </a:r>
          </a:p>
        </p:txBody>
      </p:sp>
      <p:sp>
        <p:nvSpPr>
          <p:cNvPr id="6" name="Title 1">
            <a:extLst>
              <a:ext uri="{FF2B5EF4-FFF2-40B4-BE49-F238E27FC236}">
                <a16:creationId xmlns:a16="http://schemas.microsoft.com/office/drawing/2014/main" id="{EE28C61B-4F8A-423F-B0F3-B56F57EDA95A}"/>
              </a:ext>
            </a:extLst>
          </p:cNvPr>
          <p:cNvSpPr txBox="1">
            <a:spLocks/>
          </p:cNvSpPr>
          <p:nvPr/>
        </p:nvSpPr>
        <p:spPr>
          <a:xfrm>
            <a:off x="844960" y="189087"/>
            <a:ext cx="81026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kern="1200">
                <a:solidFill>
                  <a:schemeClr val="accent1"/>
                </a:solidFill>
                <a:latin typeface="Gotham Black" pitchFamily="50" charset="0"/>
                <a:ea typeface="+mj-ea"/>
                <a:cs typeface="Gotham Black" pitchFamily="50" charset="0"/>
              </a:defRPr>
            </a:lvl1pPr>
          </a:lstStyle>
          <a:p>
            <a:r>
              <a:rPr lang="en-US" sz="3200" b="1">
                <a:latin typeface="+mj-lt"/>
              </a:rPr>
              <a:t>Service Animals</a:t>
            </a:r>
          </a:p>
        </p:txBody>
      </p:sp>
    </p:spTree>
    <p:custDataLst>
      <p:tags r:id="rId1"/>
    </p:custDataLst>
    <p:extLst>
      <p:ext uri="{BB962C8B-B14F-4D97-AF65-F5344CB8AC3E}">
        <p14:creationId xmlns:p14="http://schemas.microsoft.com/office/powerpoint/2010/main" val="3102534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b="1">
                <a:latin typeface="+mj-lt"/>
              </a:rPr>
              <a:t>Remember to A-C-T!</a:t>
            </a:r>
            <a:endParaRPr lang="en-US" sz="3600" b="1">
              <a:latin typeface="+mj-lt"/>
            </a:endParaRPr>
          </a:p>
        </p:txBody>
      </p:sp>
      <p:sp>
        <p:nvSpPr>
          <p:cNvPr id="3" name="Content Placeholder 2"/>
          <p:cNvSpPr>
            <a:spLocks noGrp="1"/>
          </p:cNvSpPr>
          <p:nvPr>
            <p:ph idx="1"/>
          </p:nvPr>
        </p:nvSpPr>
        <p:spPr>
          <a:xfrm>
            <a:off x="765556" y="979614"/>
            <a:ext cx="3974395" cy="3612324"/>
          </a:xfrm>
        </p:spPr>
        <p:txBody>
          <a:bodyPr>
            <a:normAutofit/>
          </a:bodyPr>
          <a:lstStyle/>
          <a:p>
            <a:pPr marL="174625" lvl="1" indent="0">
              <a:spcBef>
                <a:spcPts val="1200"/>
              </a:spcBef>
              <a:buClr>
                <a:schemeClr val="accent2"/>
              </a:buClr>
              <a:buNone/>
            </a:pPr>
            <a:r>
              <a:rPr lang="en-US" altLang="en-US" sz="3600" b="1">
                <a:solidFill>
                  <a:schemeClr val="tx1"/>
                </a:solidFill>
                <a:latin typeface="+mn-lt"/>
              </a:rPr>
              <a:t>A</a:t>
            </a:r>
            <a:r>
              <a:rPr lang="en-US" altLang="en-US">
                <a:solidFill>
                  <a:schemeClr val="tx1"/>
                </a:solidFill>
                <a:latin typeface="+mn-lt"/>
              </a:rPr>
              <a:t>sk the individual what they need or the best way to help. </a:t>
            </a:r>
          </a:p>
          <a:p>
            <a:pPr marL="174625" lvl="1" indent="0">
              <a:spcBef>
                <a:spcPts val="1200"/>
              </a:spcBef>
              <a:buClr>
                <a:schemeClr val="accent2"/>
              </a:buClr>
              <a:buNone/>
            </a:pPr>
            <a:r>
              <a:rPr lang="en-US" altLang="en-US" sz="3600" b="1">
                <a:solidFill>
                  <a:schemeClr val="tx1"/>
                </a:solidFill>
                <a:latin typeface="+mn-lt"/>
              </a:rPr>
              <a:t>C</a:t>
            </a:r>
            <a:r>
              <a:rPr lang="en-US" altLang="en-US">
                <a:solidFill>
                  <a:schemeClr val="tx1"/>
                </a:solidFill>
                <a:latin typeface="+mn-lt"/>
              </a:rPr>
              <a:t>ommunicate with the individual, including listening to what they tell you.  Communicate with your manager if you are not sure.  Communicate during handoffs or transfer of care</a:t>
            </a:r>
          </a:p>
          <a:p>
            <a:pPr marL="174625" lvl="1" indent="0">
              <a:spcBef>
                <a:spcPts val="1200"/>
              </a:spcBef>
              <a:buClr>
                <a:schemeClr val="accent2"/>
              </a:buClr>
              <a:buNone/>
            </a:pPr>
            <a:r>
              <a:rPr lang="en-US" altLang="en-US" sz="3600" b="1">
                <a:solidFill>
                  <a:schemeClr val="tx1"/>
                </a:solidFill>
                <a:latin typeface="+mn-lt"/>
              </a:rPr>
              <a:t>T</a:t>
            </a:r>
            <a:r>
              <a:rPr lang="en-US" altLang="en-US">
                <a:solidFill>
                  <a:schemeClr val="tx1"/>
                </a:solidFill>
                <a:latin typeface="+mn-lt"/>
              </a:rPr>
              <a:t>ake Action —Whenever you become aware that an individual requires accommodation for a disability, do something. UPMC reasonably accommodates everyone with a disability. </a:t>
            </a:r>
          </a:p>
          <a:p>
            <a:endParaRPr lang="en-US"/>
          </a:p>
        </p:txBody>
      </p:sp>
      <p:pic>
        <p:nvPicPr>
          <p:cNvPr id="5" name="Picture 4">
            <a:extLst>
              <a:ext uri="{FF2B5EF4-FFF2-40B4-BE49-F238E27FC236}">
                <a16:creationId xmlns:a16="http://schemas.microsoft.com/office/drawing/2014/main" id="{358B0B81-6FF7-49B0-806B-51B98CEE7562}"/>
              </a:ext>
            </a:extLst>
          </p:cNvPr>
          <p:cNvPicPr>
            <a:picLocks noChangeAspect="1"/>
          </p:cNvPicPr>
          <p:nvPr/>
        </p:nvPicPr>
        <p:blipFill>
          <a:blip r:embed="rId2"/>
          <a:stretch>
            <a:fillRect/>
          </a:stretch>
        </p:blipFill>
        <p:spPr>
          <a:xfrm>
            <a:off x="5438525" y="1335586"/>
            <a:ext cx="2987740" cy="1900126"/>
          </a:xfrm>
          <a:prstGeom prst="rect">
            <a:avLst/>
          </a:prstGeom>
        </p:spPr>
      </p:pic>
    </p:spTree>
    <p:extLst>
      <p:ext uri="{BB962C8B-B14F-4D97-AF65-F5344CB8AC3E}">
        <p14:creationId xmlns:p14="http://schemas.microsoft.com/office/powerpoint/2010/main" val="345177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24505" y="403650"/>
            <a:ext cx="8093040" cy="6465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compatLnSpc="1">
            <a:prstTxWarp prst="textNoShape">
              <a:avLst/>
            </a:prstTxWarp>
            <a:noAutofit/>
          </a:bodyPr>
          <a:lstStyle/>
          <a:p>
            <a:pPr algn="ctr"/>
            <a:r>
              <a:rPr lang="en-US" altLang="en-US" sz="3200" b="1">
                <a:latin typeface="+mn-lt"/>
                <a:cs typeface="Arial" panose="020B0604020202020204" pitchFamily="34" charset="0"/>
              </a:rPr>
              <a:t>Meeting the Need: </a:t>
            </a:r>
            <a:br>
              <a:rPr lang="en-US" altLang="en-US" sz="3200" b="1">
                <a:latin typeface="+mn-lt"/>
                <a:cs typeface="Arial" panose="020B0604020202020204" pitchFamily="34" charset="0"/>
              </a:rPr>
            </a:br>
            <a:r>
              <a:rPr lang="en-US" altLang="en-US" sz="3200" b="1">
                <a:latin typeface="+mn-lt"/>
                <a:cs typeface="Arial" panose="020B0604020202020204" pitchFamily="34" charset="0"/>
              </a:rPr>
              <a:t>Patients with Disabilities in Healthcare </a:t>
            </a:r>
          </a:p>
        </p:txBody>
      </p:sp>
      <p:sp>
        <p:nvSpPr>
          <p:cNvPr id="16387" name="Content Placeholder 2"/>
          <p:cNvSpPr>
            <a:spLocks noGrp="1"/>
          </p:cNvSpPr>
          <p:nvPr>
            <p:ph idx="1"/>
          </p:nvPr>
        </p:nvSpPr>
        <p:spPr bwMode="auto">
          <a:xfrm>
            <a:off x="4431540" y="1650843"/>
            <a:ext cx="4186004" cy="3386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1800">
                <a:solidFill>
                  <a:schemeClr val="tx1"/>
                </a:solidFill>
                <a:latin typeface="+mn-lt"/>
                <a:cs typeface="Arial" panose="020B0604020202020204" pitchFamily="34" charset="0"/>
              </a:rPr>
              <a:t>Physical Disabilities</a:t>
            </a:r>
          </a:p>
          <a:p>
            <a:r>
              <a:rPr lang="en-US" sz="1800">
                <a:solidFill>
                  <a:schemeClr val="tx1"/>
                </a:solidFill>
                <a:latin typeface="+mn-lt"/>
              </a:rPr>
              <a:t>Blind or Low Vision </a:t>
            </a:r>
          </a:p>
          <a:p>
            <a:r>
              <a:rPr lang="en-US" sz="1800">
                <a:solidFill>
                  <a:schemeClr val="tx1"/>
                </a:solidFill>
                <a:latin typeface="+mn-lt"/>
              </a:rPr>
              <a:t>Deaf, Deaf-Blind, or Hard of Hearing </a:t>
            </a:r>
          </a:p>
          <a:p>
            <a:r>
              <a:rPr lang="en-US" sz="1800">
                <a:solidFill>
                  <a:schemeClr val="tx1"/>
                </a:solidFill>
                <a:latin typeface="+mn-lt"/>
              </a:rPr>
              <a:t>Intellectual and Cognitive Disabilities</a:t>
            </a:r>
          </a:p>
          <a:p>
            <a:r>
              <a:rPr lang="en-US" sz="1800">
                <a:solidFill>
                  <a:schemeClr val="tx1"/>
                </a:solidFill>
                <a:latin typeface="+mn-lt"/>
              </a:rPr>
              <a:t>Speech Impairment </a:t>
            </a:r>
          </a:p>
          <a:p>
            <a:r>
              <a:rPr lang="en-US" sz="1800">
                <a:solidFill>
                  <a:schemeClr val="tx1"/>
                </a:solidFill>
                <a:latin typeface="+mn-lt"/>
              </a:rPr>
              <a:t>Behavioral Health </a:t>
            </a:r>
          </a:p>
          <a:p>
            <a:r>
              <a:rPr lang="en-US" sz="1800">
                <a:solidFill>
                  <a:schemeClr val="tx1"/>
                </a:solidFill>
                <a:latin typeface="+mn-lt"/>
              </a:rPr>
              <a:t>Autism</a:t>
            </a:r>
            <a:endParaRPr lang="en-US" sz="1800">
              <a:solidFill>
                <a:schemeClr val="tx1"/>
              </a:solidFill>
              <a:latin typeface="+mn-lt"/>
              <a:hlinkClick r:id="rId3" tooltip="Behavioral Health"/>
            </a:endParaRPr>
          </a:p>
          <a:p>
            <a:endParaRPr lang="en-US" altLang="en-US" sz="1800">
              <a:solidFill>
                <a:schemeClr val="tx1"/>
              </a:solidFill>
              <a:latin typeface="+mn-lt"/>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806" y="1584132"/>
            <a:ext cx="2667270" cy="2490434"/>
          </a:xfrm>
          <a:prstGeom prst="rect">
            <a:avLst/>
          </a:prstGeom>
        </p:spPr>
      </p:pic>
    </p:spTree>
    <p:extLst>
      <p:ext uri="{BB962C8B-B14F-4D97-AF65-F5344CB8AC3E}">
        <p14:creationId xmlns:p14="http://schemas.microsoft.com/office/powerpoint/2010/main" val="359857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72922" y="355384"/>
            <a:ext cx="7228513" cy="6465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compatLnSpc="1">
            <a:prstTxWarp prst="textNoShape">
              <a:avLst/>
            </a:prstTxWarp>
            <a:noAutofit/>
          </a:bodyPr>
          <a:lstStyle/>
          <a:p>
            <a:r>
              <a:rPr lang="en-US" altLang="en-US" sz="3200" b="1">
                <a:latin typeface="+mn-lt"/>
                <a:cs typeface="Arial" panose="020B0604020202020204" pitchFamily="34" charset="0"/>
              </a:rPr>
              <a:t>Laws, Regulations, and Standards </a:t>
            </a:r>
            <a:br>
              <a:rPr lang="en-US" altLang="en-US" sz="3200" b="1">
                <a:latin typeface="+mn-lt"/>
                <a:cs typeface="Arial" panose="020B0604020202020204" pitchFamily="34" charset="0"/>
              </a:rPr>
            </a:br>
            <a:r>
              <a:rPr lang="en-US" altLang="en-US" sz="3200" b="1">
                <a:latin typeface="+mn-lt"/>
                <a:cs typeface="Arial" panose="020B0604020202020204" pitchFamily="34" charset="0"/>
              </a:rPr>
              <a:t>Guiding Our Work</a:t>
            </a:r>
          </a:p>
        </p:txBody>
      </p:sp>
      <p:sp>
        <p:nvSpPr>
          <p:cNvPr id="15363" name="Content Placeholder 2"/>
          <p:cNvSpPr>
            <a:spLocks noGrp="1"/>
          </p:cNvSpPr>
          <p:nvPr>
            <p:ph idx="1"/>
          </p:nvPr>
        </p:nvSpPr>
        <p:spPr bwMode="auto">
          <a:xfrm>
            <a:off x="972922" y="1387150"/>
            <a:ext cx="4516718" cy="33551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r>
              <a:rPr lang="en-US" altLang="en-US" sz="1800">
                <a:solidFill>
                  <a:schemeClr val="tx1"/>
                </a:solidFill>
                <a:latin typeface="+mn-lt"/>
                <a:cs typeface="Arial" panose="020B0604020202020204" pitchFamily="34" charset="0"/>
              </a:rPr>
              <a:t>Americans with Disabilities Act (ADA) 1990, as amended 2010</a:t>
            </a:r>
          </a:p>
          <a:p>
            <a:r>
              <a:rPr lang="en-US" altLang="en-US" sz="1800">
                <a:solidFill>
                  <a:schemeClr val="tx1"/>
                </a:solidFill>
                <a:latin typeface="+mn-lt"/>
                <a:cs typeface="Arial" panose="020B0604020202020204" pitchFamily="34" charset="0"/>
              </a:rPr>
              <a:t>ADA Amendment Act (ADAAA) 2009</a:t>
            </a:r>
          </a:p>
          <a:p>
            <a:r>
              <a:rPr lang="en-US" altLang="en-US" sz="1800">
                <a:solidFill>
                  <a:schemeClr val="tx1"/>
                </a:solidFill>
                <a:latin typeface="+mn-lt"/>
                <a:cs typeface="Arial" panose="020B0604020202020204" pitchFamily="34" charset="0"/>
              </a:rPr>
              <a:t>Section 504 of Rehabilitation Act 1973</a:t>
            </a:r>
          </a:p>
          <a:p>
            <a:r>
              <a:rPr lang="en-US" altLang="en-US" sz="1800">
                <a:solidFill>
                  <a:schemeClr val="tx1"/>
                </a:solidFill>
                <a:latin typeface="+mn-lt"/>
              </a:rPr>
              <a:t>Act 1557 of the Affordable Care Act</a:t>
            </a:r>
            <a:endParaRPr lang="en-US" altLang="en-US" sz="1800">
              <a:solidFill>
                <a:schemeClr val="tx1"/>
              </a:solidFill>
              <a:latin typeface="+mn-lt"/>
              <a:cs typeface="Arial" panose="020B0604020202020204" pitchFamily="34" charset="0"/>
            </a:endParaRPr>
          </a:p>
          <a:p>
            <a:r>
              <a:rPr lang="en-US" altLang="en-US" sz="1800">
                <a:solidFill>
                  <a:schemeClr val="tx1"/>
                </a:solidFill>
                <a:latin typeface="+mn-lt"/>
                <a:cs typeface="Arial" panose="020B0604020202020204" pitchFamily="34" charset="0"/>
              </a:rPr>
              <a:t>International, State and Local Building Codes</a:t>
            </a:r>
          </a:p>
          <a:p>
            <a:r>
              <a:rPr lang="en-US" altLang="en-US" sz="1800">
                <a:solidFill>
                  <a:schemeClr val="tx1"/>
                </a:solidFill>
                <a:latin typeface="+mn-lt"/>
                <a:cs typeface="Arial" panose="020B0604020202020204" pitchFamily="34" charset="0"/>
              </a:rPr>
              <a:t>Joint Commission</a:t>
            </a:r>
          </a:p>
          <a:p>
            <a:r>
              <a:rPr lang="en-US" altLang="en-US" sz="1800">
                <a:solidFill>
                  <a:schemeClr val="tx1"/>
                </a:solidFill>
                <a:latin typeface="+mn-lt"/>
                <a:cs typeface="Arial" panose="020B0604020202020204" pitchFamily="34" charset="0"/>
              </a:rPr>
              <a:t>US Access Board Standards</a:t>
            </a:r>
          </a:p>
        </p:txBody>
      </p:sp>
      <p:pic>
        <p:nvPicPr>
          <p:cNvPr id="4" name="Picture 3">
            <a:extLst>
              <a:ext uri="{FF2B5EF4-FFF2-40B4-BE49-F238E27FC236}">
                <a16:creationId xmlns:a16="http://schemas.microsoft.com/office/drawing/2014/main" id="{EB27DDA2-5933-4F74-A67E-B46829AC26B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04265" y="1387150"/>
            <a:ext cx="2519994" cy="2027854"/>
          </a:xfrm>
          <a:prstGeom prst="rect">
            <a:avLst/>
          </a:prstGeom>
        </p:spPr>
      </p:pic>
    </p:spTree>
    <p:extLst>
      <p:ext uri="{BB962C8B-B14F-4D97-AF65-F5344CB8AC3E}">
        <p14:creationId xmlns:p14="http://schemas.microsoft.com/office/powerpoint/2010/main" val="2079147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sz="half" idx="1"/>
          </p:nvPr>
        </p:nvSpPr>
        <p:spPr/>
        <p:txBody>
          <a:bodyPr/>
          <a:lstStyle/>
          <a:p>
            <a:r>
              <a:rPr lang="en-US">
                <a:solidFill>
                  <a:schemeClr val="tx1"/>
                </a:solidFill>
                <a:latin typeface="+mn-lt"/>
              </a:rPr>
              <a:t>The </a:t>
            </a:r>
            <a:r>
              <a:rPr lang="en-US" b="1">
                <a:solidFill>
                  <a:schemeClr val="tx1"/>
                </a:solidFill>
                <a:latin typeface="+mn-lt"/>
              </a:rPr>
              <a:t>Americans with Disabilities Act </a:t>
            </a:r>
            <a:r>
              <a:rPr lang="en-US">
                <a:solidFill>
                  <a:schemeClr val="tx1"/>
                </a:solidFill>
                <a:latin typeface="+mn-lt"/>
              </a:rPr>
              <a:t>(ADA) is a Civil Rights Law.</a:t>
            </a:r>
          </a:p>
          <a:p>
            <a:pPr lvl="1" algn="just"/>
            <a:r>
              <a:rPr lang="en-US">
                <a:solidFill>
                  <a:schemeClr val="tx1"/>
                </a:solidFill>
                <a:latin typeface="+mn-lt"/>
              </a:rPr>
              <a:t>Title III of the Americans with Disabilities Act prohibits the discrimination of an individual on the basis of a disability in any place of public accommodations - including hospitals and offices.</a:t>
            </a:r>
          </a:p>
          <a:p>
            <a:pPr algn="just"/>
            <a:r>
              <a:rPr lang="en-US">
                <a:solidFill>
                  <a:schemeClr val="tx1"/>
                </a:solidFill>
                <a:latin typeface="+mn-lt"/>
              </a:rPr>
              <a:t>The purpose of the ADA is to ensure that patients, visitors, and guests with disabilities can fully and equally access and enjoy the goods, services, and facilities of the hospital without being segregated.</a:t>
            </a:r>
          </a:p>
          <a:p>
            <a:endParaRPr lang="en-US">
              <a:solidFill>
                <a:schemeClr val="tx1"/>
              </a:solidFill>
              <a:latin typeface="+mn-lt"/>
            </a:endParaRPr>
          </a:p>
          <a:p>
            <a:pPr lvl="1"/>
            <a:endParaRPr lang="en-US">
              <a:solidFill>
                <a:schemeClr val="tx1"/>
              </a:solidFill>
              <a:latin typeface="+mn-lt"/>
            </a:endParaRPr>
          </a:p>
          <a:p>
            <a:endParaRPr lang="en-US">
              <a:solidFill>
                <a:schemeClr val="tx1"/>
              </a:solidFill>
              <a:latin typeface="+mn-lt"/>
            </a:endParaRPr>
          </a:p>
        </p:txBody>
      </p:sp>
      <p:sp>
        <p:nvSpPr>
          <p:cNvPr id="8195" name="Title 1"/>
          <p:cNvSpPr>
            <a:spLocks noGrp="1"/>
          </p:cNvSpPr>
          <p:nvPr>
            <p:ph type="title"/>
          </p:nvPr>
        </p:nvSpPr>
        <p:spPr/>
        <p:txBody>
          <a:bodyPr>
            <a:normAutofit/>
          </a:bodyPr>
          <a:lstStyle/>
          <a:p>
            <a:r>
              <a:rPr lang="en-US" altLang="en-US" sz="3200" b="1">
                <a:latin typeface="+mn-lt"/>
              </a:rPr>
              <a:t>Obligations for Healthcare Providers</a:t>
            </a:r>
          </a:p>
        </p:txBody>
      </p:sp>
      <p:sp>
        <p:nvSpPr>
          <p:cNvPr id="2" name="Content Placeholder 1"/>
          <p:cNvSpPr>
            <a:spLocks noGrp="1"/>
          </p:cNvSpPr>
          <p:nvPr>
            <p:ph sz="half" idx="10"/>
          </p:nvPr>
        </p:nvSpPr>
        <p:spPr/>
        <p:txBody>
          <a:bodyPr>
            <a:noAutofit/>
          </a:bodyPr>
          <a:lstStyle/>
          <a:p>
            <a:pPr algn="just">
              <a:buClr>
                <a:schemeClr val="accent2"/>
              </a:buClr>
            </a:pPr>
            <a:r>
              <a:rPr lang="en-US" b="1">
                <a:solidFill>
                  <a:schemeClr val="tx1"/>
                </a:solidFill>
                <a:latin typeface="+mn-lt"/>
              </a:rPr>
              <a:t>Section 504 of the Rehabilitation Act </a:t>
            </a:r>
            <a:r>
              <a:rPr lang="en-US">
                <a:solidFill>
                  <a:schemeClr val="tx1"/>
                </a:solidFill>
                <a:latin typeface="+mn-lt"/>
              </a:rPr>
              <a:t>is a federal civil rights statute that prohibits discrimination and/or harassment on the basis of a disability.</a:t>
            </a:r>
          </a:p>
          <a:p>
            <a:pPr lvl="1" algn="just"/>
            <a:r>
              <a:rPr lang="en-US">
                <a:solidFill>
                  <a:schemeClr val="tx1"/>
                </a:solidFill>
                <a:latin typeface="+mn-lt"/>
              </a:rPr>
              <a:t>Federal Law Requires Accommodation: UPMC is obligated to provide reasonable accommodations to everyone who has a disability whether it is an employee, patient, visitor, or guest. </a:t>
            </a:r>
          </a:p>
          <a:p>
            <a:pPr algn="just"/>
            <a:r>
              <a:rPr lang="en-US">
                <a:solidFill>
                  <a:schemeClr val="tx1"/>
                </a:solidFill>
                <a:latin typeface="+mn-lt"/>
              </a:rPr>
              <a:t>Any complaint related to a disability must be reported to your </a:t>
            </a:r>
            <a:r>
              <a:rPr lang="en-US">
                <a:solidFill>
                  <a:schemeClr val="tx1"/>
                </a:solidFill>
                <a:latin typeface="+mn-lt"/>
                <a:hlinkClick r:id="rId4"/>
              </a:rPr>
              <a:t>Section 504 Coordinator</a:t>
            </a:r>
            <a:r>
              <a:rPr lang="en-US">
                <a:solidFill>
                  <a:schemeClr val="tx1"/>
                </a:solidFill>
                <a:latin typeface="+mn-lt"/>
              </a:rPr>
              <a:t> and the grievance process followed.</a:t>
            </a:r>
          </a:p>
          <a:p>
            <a:pPr lvl="1"/>
            <a:endParaRPr lang="en-US">
              <a:solidFill>
                <a:schemeClr val="tx1"/>
              </a:solidFill>
              <a:latin typeface="+mn-lt"/>
            </a:endParaRPr>
          </a:p>
        </p:txBody>
      </p:sp>
      <p:sp>
        <p:nvSpPr>
          <p:cNvPr id="5" name="TextBox 4">
            <a:extLst>
              <a:ext uri="{FF2B5EF4-FFF2-40B4-BE49-F238E27FC236}">
                <a16:creationId xmlns:a16="http://schemas.microsoft.com/office/drawing/2014/main" id="{B6FE471A-1247-4733-B0D3-3536B36BF818}"/>
              </a:ext>
            </a:extLst>
          </p:cNvPr>
          <p:cNvSpPr txBox="1"/>
          <p:nvPr/>
        </p:nvSpPr>
        <p:spPr>
          <a:xfrm>
            <a:off x="792480" y="3861185"/>
            <a:ext cx="7577328" cy="800219"/>
          </a:xfrm>
          <a:prstGeom prst="rect">
            <a:avLst/>
          </a:prstGeom>
          <a:noFill/>
        </p:spPr>
        <p:txBody>
          <a:bodyPr wrap="square" rtlCol="0">
            <a:spAutoFit/>
          </a:bodyPr>
          <a:lstStyle/>
          <a:p>
            <a:pPr marL="285750" indent="-285750" algn="just">
              <a:buFont typeface="Arial" panose="020B0604020202020204" pitchFamily="34" charset="0"/>
              <a:buChar char="•"/>
            </a:pPr>
            <a:r>
              <a:rPr lang="en-US" sz="1400" b="1">
                <a:cs typeface="Arial" panose="020B0604020202020204" pitchFamily="34" charset="0"/>
              </a:rPr>
              <a:t>Section 1557 is </a:t>
            </a:r>
            <a:r>
              <a:rPr lang="en-US" sz="1400">
                <a:cs typeface="Arial" panose="020B0604020202020204" pitchFamily="34" charset="0"/>
              </a:rPr>
              <a:t>the civil rights provision of the Affordable Care Act of 2010: Ensuring Effective Communication with and Accessibility for Individuals with Disabilities.</a:t>
            </a:r>
          </a:p>
          <a:p>
            <a:endParaRPr lang="en-US"/>
          </a:p>
        </p:txBody>
      </p:sp>
    </p:spTree>
    <p:custDataLst>
      <p:tags r:id="rId1"/>
    </p:custDataLst>
    <p:extLst>
      <p:ext uri="{BB962C8B-B14F-4D97-AF65-F5344CB8AC3E}">
        <p14:creationId xmlns:p14="http://schemas.microsoft.com/office/powerpoint/2010/main" val="244607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82726" y="403650"/>
            <a:ext cx="7744293" cy="6465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compatLnSpc="1">
            <a:prstTxWarp prst="textNoShape">
              <a:avLst/>
            </a:prstTxWarp>
            <a:noAutofit/>
          </a:bodyPr>
          <a:lstStyle/>
          <a:p>
            <a:pPr algn="ctr"/>
            <a:r>
              <a:rPr lang="en-US" altLang="en-US" sz="3200" b="1">
                <a:latin typeface="+mn-lt"/>
                <a:cs typeface="Arial" panose="020B0604020202020204" pitchFamily="34" charset="0"/>
              </a:rPr>
              <a:t>What are the Accessibility Issues for Patients with Disabilities in Healthcare? </a:t>
            </a:r>
          </a:p>
        </p:txBody>
      </p:sp>
      <p:sp>
        <p:nvSpPr>
          <p:cNvPr id="16387" name="Content Placeholder 2"/>
          <p:cNvSpPr>
            <a:spLocks noGrp="1"/>
          </p:cNvSpPr>
          <p:nvPr>
            <p:ph idx="1"/>
          </p:nvPr>
        </p:nvSpPr>
        <p:spPr bwMode="auto">
          <a:xfrm>
            <a:off x="4453843" y="1394365"/>
            <a:ext cx="4186004" cy="3386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1800">
                <a:solidFill>
                  <a:schemeClr val="tx1"/>
                </a:solidFill>
                <a:latin typeface="+mn-lt"/>
                <a:cs typeface="Arial" panose="020B0604020202020204" pitchFamily="34" charset="0"/>
              </a:rPr>
              <a:t>Physical Access and Equipment</a:t>
            </a:r>
            <a:endParaRPr lang="en-US" altLang="en-US" sz="1400">
              <a:solidFill>
                <a:schemeClr val="tx1"/>
              </a:solidFill>
              <a:latin typeface="+mn-lt"/>
              <a:cs typeface="Arial" panose="020B0604020202020204" pitchFamily="34" charset="0"/>
            </a:endParaRPr>
          </a:p>
          <a:p>
            <a:r>
              <a:rPr lang="en-US" altLang="en-US" sz="1800">
                <a:solidFill>
                  <a:schemeClr val="tx1"/>
                </a:solidFill>
                <a:latin typeface="+mn-lt"/>
                <a:cs typeface="Arial" panose="020B0604020202020204" pitchFamily="34" charset="0"/>
              </a:rPr>
              <a:t>Patient Transfer</a:t>
            </a:r>
          </a:p>
          <a:p>
            <a:r>
              <a:rPr lang="en-US" altLang="en-US" sz="1800">
                <a:solidFill>
                  <a:schemeClr val="tx1"/>
                </a:solidFill>
                <a:latin typeface="+mn-lt"/>
                <a:cs typeface="Arial" panose="020B0604020202020204" pitchFamily="34" charset="0"/>
              </a:rPr>
              <a:t>Effective Communication</a:t>
            </a:r>
          </a:p>
          <a:p>
            <a:r>
              <a:rPr lang="en-US" altLang="en-US" sz="1800">
                <a:solidFill>
                  <a:schemeClr val="tx1"/>
                </a:solidFill>
                <a:latin typeface="+mn-lt"/>
                <a:cs typeface="Arial" panose="020B0604020202020204" pitchFamily="34" charset="0"/>
              </a:rPr>
              <a:t>Parking</a:t>
            </a:r>
          </a:p>
          <a:p>
            <a:r>
              <a:rPr lang="en-US" altLang="en-US" sz="1800">
                <a:solidFill>
                  <a:schemeClr val="tx1"/>
                </a:solidFill>
                <a:latin typeface="+mn-lt"/>
                <a:cs typeface="Arial" panose="020B0604020202020204" pitchFamily="34" charset="0"/>
              </a:rPr>
              <a:t>Service Animals</a:t>
            </a:r>
          </a:p>
          <a:p>
            <a:r>
              <a:rPr lang="en-US" altLang="en-US" sz="1800">
                <a:solidFill>
                  <a:schemeClr val="tx1"/>
                </a:solidFill>
                <a:latin typeface="+mn-lt"/>
                <a:cs typeface="Arial" panose="020B0604020202020204" pitchFamily="34" charset="0"/>
              </a:rPr>
              <a:t>Alternative Format Documents</a:t>
            </a:r>
          </a:p>
          <a:p>
            <a:r>
              <a:rPr lang="en-US" altLang="en-US" sz="1800">
                <a:solidFill>
                  <a:schemeClr val="tx1"/>
                </a:solidFill>
                <a:latin typeface="+mn-lt"/>
                <a:cs typeface="Arial" panose="020B0604020202020204" pitchFamily="34" charset="0"/>
              </a:rPr>
              <a:t>Kiosks and Web Accessibility</a:t>
            </a:r>
          </a:p>
          <a:p>
            <a:r>
              <a:rPr lang="en-US" altLang="en-US" sz="1800">
                <a:solidFill>
                  <a:schemeClr val="tx1"/>
                </a:solidFill>
                <a:latin typeface="+mn-lt"/>
                <a:cs typeface="Arial" panose="020B0604020202020204" pitchFamily="34" charset="0"/>
              </a:rPr>
              <a:t>Staff Training and Awareness</a:t>
            </a:r>
          </a:p>
          <a:p>
            <a:endParaRPr lang="en-US" altLang="en-US" sz="1800">
              <a:solidFill>
                <a:schemeClr val="tx1"/>
              </a:solidFill>
              <a:latin typeface="+mn-lt"/>
              <a:cs typeface="Arial" panose="020B0604020202020204" pitchFamily="34" charset="0"/>
            </a:endParaRPr>
          </a:p>
        </p:txBody>
      </p:sp>
      <p:pic>
        <p:nvPicPr>
          <p:cNvPr id="1638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5488" y="2023633"/>
            <a:ext cx="2602484" cy="189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947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 y="192197"/>
            <a:ext cx="8805527" cy="857250"/>
          </a:xfrm>
        </p:spPr>
        <p:txBody>
          <a:bodyPr>
            <a:normAutofit fontScale="90000"/>
          </a:bodyPr>
          <a:lstStyle/>
          <a:p>
            <a:r>
              <a:rPr lang="en-US" sz="4000" b="1">
                <a:latin typeface="+mn-lt"/>
              </a:rPr>
              <a:t>Policies &amp; Procedures, Examples from UPMC</a:t>
            </a:r>
            <a:endParaRPr lang="en-US" sz="4000">
              <a:latin typeface="+mn-lt"/>
            </a:endParaRPr>
          </a:p>
        </p:txBody>
      </p:sp>
      <p:sp>
        <p:nvSpPr>
          <p:cNvPr id="3" name="Content Placeholder 2"/>
          <p:cNvSpPr>
            <a:spLocks noGrp="1"/>
          </p:cNvSpPr>
          <p:nvPr>
            <p:ph idx="1"/>
          </p:nvPr>
        </p:nvSpPr>
        <p:spPr>
          <a:xfrm>
            <a:off x="457200" y="1063229"/>
            <a:ext cx="8229600" cy="3531394"/>
          </a:xfrm>
        </p:spPr>
        <p:txBody>
          <a:bodyPr>
            <a:normAutofit/>
          </a:bodyPr>
          <a:lstStyle/>
          <a:p>
            <a:pPr marL="0" indent="0">
              <a:buNone/>
              <a:defRPr/>
            </a:pPr>
            <a:r>
              <a:rPr lang="en-US" sz="2000">
                <a:solidFill>
                  <a:schemeClr val="tx1"/>
                </a:solidFill>
                <a:latin typeface="+mn-lt"/>
              </a:rPr>
              <a:t>UPMC policies include people with disabilities and address unique needs:</a:t>
            </a:r>
          </a:p>
          <a:p>
            <a:pPr lvl="0"/>
            <a:r>
              <a:rPr lang="en-US" sz="2000">
                <a:solidFill>
                  <a:schemeClr val="tx1"/>
                </a:solidFill>
                <a:latin typeface="+mn-lt"/>
              </a:rPr>
              <a:t>Patient Rights  </a:t>
            </a:r>
          </a:p>
          <a:p>
            <a:r>
              <a:rPr lang="en-US" sz="2000">
                <a:solidFill>
                  <a:schemeClr val="tx1"/>
                </a:solidFill>
                <a:latin typeface="+mn-lt"/>
              </a:rPr>
              <a:t>Patient Non-Discrimination</a:t>
            </a:r>
          </a:p>
          <a:p>
            <a:r>
              <a:rPr lang="en-US" sz="2000">
                <a:solidFill>
                  <a:schemeClr val="tx1"/>
                </a:solidFill>
                <a:latin typeface="+mn-lt"/>
              </a:rPr>
              <a:t>Communication Assistance, Inpatient</a:t>
            </a:r>
          </a:p>
          <a:p>
            <a:r>
              <a:rPr lang="en-US" sz="2000">
                <a:solidFill>
                  <a:schemeClr val="tx1"/>
                </a:solidFill>
                <a:latin typeface="+mn-lt"/>
              </a:rPr>
              <a:t>Communication Assistance, Outpatient</a:t>
            </a:r>
          </a:p>
          <a:p>
            <a:pPr lvl="0"/>
            <a:r>
              <a:rPr lang="en-US" sz="2000">
                <a:solidFill>
                  <a:schemeClr val="tx1"/>
                </a:solidFill>
                <a:latin typeface="+mn-lt"/>
              </a:rPr>
              <a:t>Service Animals</a:t>
            </a:r>
          </a:p>
          <a:p>
            <a:r>
              <a:rPr lang="en-US" sz="2000">
                <a:solidFill>
                  <a:schemeClr val="tx1"/>
                </a:solidFill>
                <a:latin typeface="+mn-lt"/>
              </a:rPr>
              <a:t>Patient Room Assignment</a:t>
            </a:r>
          </a:p>
          <a:p>
            <a:r>
              <a:rPr lang="en-US" sz="2000">
                <a:solidFill>
                  <a:schemeClr val="tx1"/>
                </a:solidFill>
                <a:latin typeface="+mn-lt"/>
              </a:rPr>
              <a:t>Section 504 Grievance Procedure</a:t>
            </a:r>
          </a:p>
          <a:p>
            <a:pPr marL="0" indent="0">
              <a:buNone/>
            </a:pPr>
            <a:br>
              <a:rPr lang="en-US" sz="1400">
                <a:solidFill>
                  <a:schemeClr val="tx1"/>
                </a:solidFill>
                <a:latin typeface="+mn-lt"/>
              </a:rPr>
            </a:br>
            <a:endParaRPr lang="en-US" sz="1400">
              <a:solidFill>
                <a:schemeClr val="tx1"/>
              </a:solidFill>
              <a:latin typeface="+mn-lt"/>
            </a:endParaRPr>
          </a:p>
        </p:txBody>
      </p:sp>
    </p:spTree>
    <p:extLst>
      <p:ext uri="{BB962C8B-B14F-4D97-AF65-F5344CB8AC3E}">
        <p14:creationId xmlns:p14="http://schemas.microsoft.com/office/powerpoint/2010/main" val="36332617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ARTICULATE_SLIDE_COUNT" val="33"/>
  <p:tag name="ARTICULATE_PROJECT_OPEN" val="0"/>
  <p:tag name="MMPROD_UIDATA" val="&lt;database version=&quot;7.0&quot;&gt;&lt;object type=&quot;1&quot; unique_id=&quot;10001&quot;&gt;&lt;object type=&quot;2&quot; unique_id=&quot;10299&quot;&gt;&lt;object type=&quot;3&quot; unique_id=&quot;11319&quot;&gt;&lt;property id=&quot;20148&quot; value=&quot;5&quot;/&gt;&lt;property id=&quot;20300&quot; value=&quot;Slide 1 - &amp;quot;PROVIDING SERVICE TO INDIVIDUALS WITH DISABILITIES&amp;quot;&quot;/&gt;&lt;property id=&quot;20307&quot; value=&quot;278&quot;/&gt;&lt;/object&gt;&lt;object type=&quot;3&quot; unique_id=&quot;11320&quot;&gt;&lt;property id=&quot;20148&quot; value=&quot;5&quot;/&gt;&lt;property id=&quot;20300&quot; value=&quot;Slide 2&quot;/&gt;&lt;property id=&quot;20307&quot; value=&quot;279&quot;/&gt;&lt;/object&gt;&lt;object type=&quot;3&quot; unique_id=&quot;11321&quot;&gt;&lt;property id=&quot;20148&quot; value=&quot;5&quot;/&gt;&lt;property id=&quot;20300&quot; value=&quot;Slide 7 - &amp;quot;UPMC OBLIGATIONS&amp;quot;&quot;/&gt;&lt;property id=&quot;20307&quot; value=&quot;280&quot;/&gt;&lt;/object&gt;&lt;object type=&quot;3&quot; unique_id=&quot;11323&quot;&gt;&lt;property id=&quot;20148&quot; value=&quot;5&quot;/&gt;&lt;property id=&quot;20300&quot; value=&quot;Slide 8 - &amp;quot;EXAMPLES OF BARRIERS IN HEALTHCARE&amp;quot;&quot;/&gt;&lt;property id=&quot;20307&quot; value=&quot;282&quot;/&gt;&lt;/object&gt;&lt;object type=&quot;3&quot; unique_id=&quot;11324&quot;&gt;&lt;property id=&quot;20148&quot; value=&quot;5&quot;/&gt;&lt;property id=&quot;20300&quot; value=&quot;Slide 9 - &amp;quot;WHAT IS EFFECTIVE COMMUNICATION? &amp;quot;&quot;/&gt;&lt;property id=&quot;20307&quot; value=&quot;283&quot;/&gt;&lt;/object&gt;&lt;object type=&quot;3&quot; unique_id=&quot;11327&quot;&gt;&lt;property id=&quot;20148&quot; value=&quot;5&quot;/&gt;&lt;property id=&quot;20300&quot; value=&quot;Slide 6 - &amp;quot;GENERAL DISABILITY AWARENESS&amp;quot;&quot;/&gt;&lt;property id=&quot;20307&quot; value=&quot;286&quot;/&gt;&lt;/object&gt;&lt;object type=&quot;3&quot; unique_id=&quot;11329&quot;&gt;&lt;property id=&quot;20148&quot; value=&quot;5&quot;/&gt;&lt;property id=&quot;20300&quot; value=&quot;Slide 10 - &amp;quot;“PERSON FIRST” LANGUAGE&amp;quot;&quot;/&gt;&lt;property id=&quot;20307&quot; value=&quot;288&quot;/&gt;&lt;/object&gt;&lt;object type=&quot;3&quot; unique_id=&quot;11331&quot;&gt;&lt;property id=&quot;20148&quot; value=&quot;5&quot;/&gt;&lt;property id=&quot;20300&quot; value=&quot;Slide 26 - &amp;quot;SERVING THOSE WITH PHYSICAL DISABILITIES&amp;quot;&quot;/&gt;&lt;property id=&quot;20307&quot; value=&quot;290&quot;/&gt;&lt;/object&gt;&lt;object type=&quot;3&quot; unique_id=&quot;11334&quot;&gt;&lt;property id=&quot;20148&quot; value=&quot;5&quot;/&gt;&lt;property id=&quot;20300&quot; value=&quot;Slide 13 - &amp;quot;CULTURALLY DEAF COMMUNITY&amp;quot;&quot;/&gt;&lt;property id=&quot;20307&quot; value=&quot;293&quot;/&gt;&lt;/object&gt;&lt;object type=&quot;3&quot; unique_id=&quot;11335&quot;&gt;&lt;property id=&quot;20148&quot; value=&quot;5&quot;/&gt;&lt;property id=&quot;20300&quot; value=&quot;Slide 14 - &amp;quot;COMMON PROBLEMS&amp;quot;&quot;/&gt;&lt;property id=&quot;20307&quot; value=&quot;294&quot;/&gt;&lt;/object&gt;&lt;object type=&quot;3&quot; unique_id=&quot;11336&quot;&gt;&lt;property id=&quot;20148&quot; value=&quot;5&quot;/&gt;&lt;property id=&quot;20300&quot; value=&quot;Slide 15 - &amp;quot;LIP READING&amp;quot;&quot;/&gt;&lt;property id=&quot;20307&quot; value=&quot;295&quot;/&gt;&lt;/object&gt;&lt;object type=&quot;3&quot; unique_id=&quot;11343&quot;&gt;&lt;property id=&quot;20148&quot; value=&quot;5&quot;/&gt;&lt;property id=&quot;20300&quot; value=&quot;Slide 17 - &amp;quot;SERVING THOSE WITH INTELLECTUAL OR COGNITIVE DISABILITIES&amp;quot;&quot;/&gt;&lt;property id=&quot;20307&quot; value=&quot;302&quot;/&gt;&lt;/object&gt;&lt;object type=&quot;3&quot; unique_id=&quot;11344&quot;&gt;&lt;property id=&quot;20148&quot; value=&quot;5&quot;/&gt;&lt;property id=&quot;20300&quot; value=&quot;Slide 24 - &amp;quot;SERVING THOSE WITH BEHAVIORAL HEALTH ISSUES:&amp;quot;&quot;/&gt;&lt;property id=&quot;20307&quot; value=&quot;303&quot;/&gt;&lt;/object&gt;&lt;object type=&quot;3&quot; unique_id=&quot;11345&quot;&gt;&lt;property id=&quot;20148&quot; value=&quot;5&quot;/&gt;&lt;property id=&quot;20300&quot; value=&quot;Slide 25 - &amp;quot;BEHAVIORAL HEALTH AWARENESS TIPS&amp;quot;&quot;/&gt;&lt;property id=&quot;20307&quot; value=&quot;304&quot;/&gt;&lt;/object&gt;&lt;object type=&quot;3&quot; unique_id=&quot;11346&quot;&gt;&lt;property id=&quot;20148&quot; value=&quot;5&quot;/&gt;&lt;property id=&quot;20300&quot; value=&quot;Slide 28 - &amp;quot;WHAT IS A SERVICE ANIMAL?&amp;quot;&quot;/&gt;&lt;property id=&quot;20307&quot; value=&quot;305&quot;/&gt;&lt;/object&gt;&lt;object type=&quot;3&quot; unique_id=&quot;11347&quot;&gt;&lt;property id=&quot;20148&quot; value=&quot;5&quot;/&gt;&lt;property id=&quot;20300&quot; value=&quot;Slide 31 - &amp;quot;WHAT QUESTION CAN YOU ASK ABOUT SERVICE ANIMALS&amp;quot;&quot;/&gt;&lt;property id=&quot;20307&quot; value=&quot;306&quot;/&gt;&lt;/object&gt;&lt;object type=&quot;3&quot; unique_id=&quot;11348&quot;&gt;&lt;property id=&quot;20148&quot; value=&quot;5&quot;/&gt;&lt;property id=&quot;20300&quot; value=&quot;Slide 29 - &amp;quot;SERVICE ANIMALS&amp;quot;&quot;/&gt;&lt;property id=&quot;20307&quot; value=&quot;307&quot;/&gt;&lt;/object&gt;&lt;object type=&quot;3&quot; unique_id=&quot;11349&quot;&gt;&lt;property id=&quot;20148&quot; value=&quot;5&quot;/&gt;&lt;property id=&quot;20300&quot; value=&quot;Slide 30 - &amp;quot;SERVICE ANIMALS&amp;quot;&quot;/&gt;&lt;property id=&quot;20307&quot; value=&quot;308&quot;/&gt;&lt;/object&gt;&lt;object type=&quot;3&quot; unique_id=&quot;11350&quot;&gt;&lt;property id=&quot;20148&quot; value=&quot;5&quot;/&gt;&lt;property id=&quot;20300&quot; value=&quot;Slide 32 - &amp;quot;THINGS TO REMEMBER ABOUT DISABILITY&amp;quot;&quot;/&gt;&lt;property id=&quot;20307&quot; value=&quot;309&quot;/&gt;&lt;/object&gt;&lt;object type=&quot;3&quot; unique_id=&quot;11351&quot;&gt;&lt;property id=&quot;20148&quot; value=&quot;5&quot;/&gt;&lt;property id=&quot;20300&quot; value=&quot;Slide 33 - &amp;quot;Disability Resource Center Contact Information&amp;quot;&quot;/&gt;&lt;property id=&quot;20307&quot; value=&quot;310&quot;/&gt;&lt;/object&gt;&lt;object type=&quot;3&quot; unique_id=&quot;11637&quot;&gt;&lt;property id=&quot;20148&quot; value=&quot;5&quot;/&gt;&lt;property id=&quot;20300&quot; value=&quot;Slide 12 - &amp;quot;SERVING THOSE WHO ARE DEAF OR HARD OF HEARING&amp;quot;&quot;/&gt;&lt;property id=&quot;20307&quot; value=&quot;312&quot;/&gt;&lt;/object&gt;&lt;object type=&quot;3&quot; unique_id=&quot;11670&quot;&gt;&lt;property id=&quot;20148&quot; value=&quot;5&quot;/&gt;&lt;property id=&quot;20300&quot; value=&quot;Slide 3&quot;/&gt;&lt;property id=&quot;20307&quot; value=&quot;313&quot;/&gt;&lt;/object&gt;&lt;object type=&quot;3&quot; unique_id=&quot;11895&quot;&gt;&lt;property id=&quot;20148&quot; value=&quot;5&quot;/&gt;&lt;property id=&quot;20300&quot; value=&quot;Slide 4 - &amp;quot;ABOUT US&amp;quot;&quot;/&gt;&lt;property id=&quot;20307&quot; value=&quot;314&quot;/&gt;&lt;/object&gt;&lt;object type=&quot;3&quot; unique_id=&quot;11896&quot;&gt;&lt;property id=&quot;20148&quot; value=&quot;5&quot;/&gt;&lt;property id=&quot;20300&quot; value=&quot;Slide 5 - &amp;quot;WHAT IS A DISABILITY&amp;quot;&quot;/&gt;&lt;property id=&quot;20307&quot; value=&quot;315&quot;/&gt;&lt;/object&gt;&lt;object type=&quot;3&quot; unique_id=&quot;12097&quot;&gt;&lt;property id=&quot;20148&quot; value=&quot;5&quot;/&gt;&lt;property id=&quot;20300&quot; value=&quot;Slide 11 - &amp;quot;INFORMATION BY TOPIC/DISABILITY&amp;quot;&quot;/&gt;&lt;property id=&quot;20307&quot; value=&quot;316&quot;/&gt;&lt;/object&gt;&lt;object type=&quot;3&quot; unique_id=&quot;12574&quot;&gt;&lt;property id=&quot;20148&quot; value=&quot;5&quot;/&gt;&lt;property id=&quot;20300&quot; value=&quot;Slide 16 - &amp;quot;HARD OF HEARING &amp;quot;&quot;/&gt;&lt;property id=&quot;20307&quot; value=&quot;322&quot;/&gt;&lt;/object&gt;&lt;object type=&quot;3&quot; unique_id=&quot;12575&quot;&gt;&lt;property id=&quot;20148&quot; value=&quot;5&quot;/&gt;&lt;property id=&quot;20300&quot; value=&quot;Slide 18 - &amp;quot;SERVING THOSE WITH SPEECH IMPAIRMENTS&amp;quot;&quot;/&gt;&lt;property id=&quot;20307&quot; value=&quot;317&quot;/&gt;&lt;/object&gt;&lt;object type=&quot;3&quot; unique_id=&quot;12576&quot;&gt;&lt;property id=&quot;20148&quot; value=&quot;5&quot;/&gt;&lt;property id=&quot;20300&quot; value=&quot;Slide 20 - &amp;quot;FAMILY AND FRIENDS AS INTERPRETERS&amp;quot;&quot;/&gt;&lt;property id=&quot;20307&quot; value=&quot;318&quot;/&gt;&lt;/object&gt;&lt;object type=&quot;3&quot; unique_id=&quot;12577&quot;&gt;&lt;property id=&quot;20148&quot; value=&quot;5&quot;/&gt;&lt;property id=&quot;20300&quot; value=&quot;Slide 19 - &amp;quot;WHEN ARE SIGN LANGUAGE INTERPRETERS NEEDED?&amp;quot;&quot;/&gt;&lt;property id=&quot;20307&quot; value=&quot;319&quot;/&gt;&lt;/object&gt;&lt;object type=&quot;3&quot; unique_id=&quot;12578&quot;&gt;&lt;property id=&quot;20148&quot; value=&quot;5&quot;/&gt;&lt;property id=&quot;20300&quot; value=&quot;Slide 21 - &amp;quot;VIDEO REMOTE INTERPRETING (VRI)&amp;quot;&quot;/&gt;&lt;property id=&quot;20307&quot; value=&quot;320&quot;/&gt;&lt;/object&gt;&lt;object type=&quot;3&quot; unique_id=&quot;12579&quot;&gt;&lt;property id=&quot;20148&quot; value=&quot;5&quot;/&gt;&lt;property id=&quot;20300&quot; value=&quot;Slide 22 - &amp;quot;USING VRI&amp;quot;&quot;/&gt;&lt;property id=&quot;20307&quot; value=&quot;321&quot;/&gt;&lt;/object&gt;&lt;object type=&quot;3&quot; unique_id=&quot;12580&quot;&gt;&lt;property id=&quot;20148&quot; value=&quot;5&quot;/&gt;&lt;property id=&quot;20300&quot; value=&quot;Slide 23 - &amp;quot;SERVING THOSE WHO ARE BLIND OR LOW VISION&amp;quot;&quot;/&gt;&lt;property id=&quot;20307&quot; value=&quot;323&quot;/&gt;&lt;/object&gt;&lt;object type=&quot;3&quot; unique_id=&quot;12894&quot;&gt;&lt;property id=&quot;20148&quot; value=&quot;5&quot;/&gt;&lt;property id=&quot;20300&quot; value=&quot;Slide 27 - &amp;quot;INTRODUCTION TO SERVICE ANIMALS&amp;quot;&quot;/&gt;&lt;property id=&quot;20307&quot; value=&quot;324&quot;/&gt;&lt;/object&gt;&lt;/object&gt;&lt;object type=&quot;8&quot; unique_id=&quot;10309&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4 Mandatory Theme">
  <a:themeElements>
    <a:clrScheme name="UPMC">
      <a:dk1>
        <a:sysClr val="windowText" lastClr="000000"/>
      </a:dk1>
      <a:lt1>
        <a:sysClr val="window" lastClr="FFFFFF"/>
      </a:lt1>
      <a:dk2>
        <a:srgbClr val="771B61"/>
      </a:dk2>
      <a:lt2>
        <a:srgbClr val="EEECE1"/>
      </a:lt2>
      <a:accent1>
        <a:srgbClr val="771B61"/>
      </a:accent1>
      <a:accent2>
        <a:srgbClr val="666D70"/>
      </a:accent2>
      <a:accent3>
        <a:srgbClr val="959836"/>
      </a:accent3>
      <a:accent4>
        <a:srgbClr val="AD8CA5"/>
      </a:accent4>
      <a:accent5>
        <a:srgbClr val="E37222"/>
      </a:accent5>
      <a:accent6>
        <a:srgbClr val="F79646"/>
      </a:accent6>
      <a:hlink>
        <a:srgbClr val="666D70"/>
      </a:hlink>
      <a:folHlink>
        <a:srgbClr val="771B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98663a-2310-42b9-a2b0-db9be1544350">
      <Terms xmlns="http://schemas.microsoft.com/office/infopath/2007/PartnerControls"/>
    </lcf76f155ced4ddcb4097134ff3c332f>
    <SharedWithUsers xmlns="1102791e-6c4c-464e-b40e-2f45cc473730">
      <UserInfo>
        <DisplayName>Hower, Marie E</DisplayName>
        <AccountId>18</AccountId>
        <AccountType/>
      </UserInfo>
      <UserInfo>
        <DisplayName>Turner, Chaton</DisplayName>
        <AccountId>13</AccountId>
        <AccountType/>
      </UserInfo>
      <UserInfo>
        <DisplayName>Farabaugh, Lynne A</DisplayName>
        <AccountId>1210</AccountId>
        <AccountType/>
      </UserInfo>
      <UserInfo>
        <DisplayName>lisap</DisplayName>
        <AccountId>1301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740A1D989A7A489BEF879E7D1239B7" ma:contentTypeVersion="14" ma:contentTypeDescription="Create a new document." ma:contentTypeScope="" ma:versionID="3359655a82d2a7afb4336d0f81ebe571">
  <xsd:schema xmlns:xsd="http://www.w3.org/2001/XMLSchema" xmlns:xs="http://www.w3.org/2001/XMLSchema" xmlns:p="http://schemas.microsoft.com/office/2006/metadata/properties" xmlns:ns2="dc98663a-2310-42b9-a2b0-db9be1544350" xmlns:ns3="1102791e-6c4c-464e-b40e-2f45cc473730" targetNamespace="http://schemas.microsoft.com/office/2006/metadata/properties" ma:root="true" ma:fieldsID="3751b74a1568b4c00e28fabc73dfcb62" ns2:_="" ns3:_="">
    <xsd:import namespace="dc98663a-2310-42b9-a2b0-db9be1544350"/>
    <xsd:import namespace="1102791e-6c4c-464e-b40e-2f45cc47373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2:MediaServiceObjectDetectorVersion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8663a-2310-42b9-a2b0-db9be15443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ad8b9ce-7cfe-4c6e-ad5f-084dd22e8f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02791e-6c4c-464e-b40e-2f45cc4737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5C134F-CC8D-4D3D-8C7B-8729D6529D89}">
  <ds:schemaRefs>
    <ds:schemaRef ds:uri="1102791e-6c4c-464e-b40e-2f45cc473730"/>
    <ds:schemaRef ds:uri="dc98663a-2310-42b9-a2b0-db9be154435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44F05CF-DF21-45FD-8BB5-7191B12A519F}">
  <ds:schemaRefs>
    <ds:schemaRef ds:uri="1102791e-6c4c-464e-b40e-2f45cc473730"/>
    <ds:schemaRef ds:uri="dc98663a-2310-42b9-a2b0-db9be15443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35E2817-7847-42ED-BEAC-0897E18A47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2014 Mandatory Theme</Template>
  <TotalTime>0</TotalTime>
  <Words>3081</Words>
  <Application>Microsoft Office PowerPoint</Application>
  <PresentationFormat>On-screen Show (16:9)</PresentationFormat>
  <Paragraphs>335</Paragraphs>
  <Slides>42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Aptos</vt:lpstr>
      <vt:lpstr>Arial</vt:lpstr>
      <vt:lpstr>Calibri</vt:lpstr>
      <vt:lpstr>Franklin Gothic Book</vt:lpstr>
      <vt:lpstr>Gotham Black</vt:lpstr>
      <vt:lpstr>Verdana</vt:lpstr>
      <vt:lpstr>Verdana, Helvetica, sans-serif</vt:lpstr>
      <vt:lpstr>Wingdings 2</vt:lpstr>
      <vt:lpstr>2014 Mandatory Theme</vt:lpstr>
      <vt:lpstr>Legal Practicalities of Accommodating Individuals with Disabilities within Healthcare Settings</vt:lpstr>
      <vt:lpstr>Who Am I?</vt:lpstr>
      <vt:lpstr>Objectives</vt:lpstr>
      <vt:lpstr>PowerPoint Presentation</vt:lpstr>
      <vt:lpstr>Meeting the Need:  Patients with Disabilities in Healthcare </vt:lpstr>
      <vt:lpstr>Laws, Regulations, and Standards  Guiding Our Work</vt:lpstr>
      <vt:lpstr>Obligations for Healthcare Providers</vt:lpstr>
      <vt:lpstr>What are the Accessibility Issues for Patients with Disabilities in Healthcare? </vt:lpstr>
      <vt:lpstr>Policies &amp; Procedures, Examples from UPMC</vt:lpstr>
      <vt:lpstr>Education and Training</vt:lpstr>
      <vt:lpstr>PowerPoint Presentation</vt:lpstr>
      <vt:lpstr>PowerPoint Presentation</vt:lpstr>
      <vt:lpstr>Facility Accessibility: Equal Access </vt:lpstr>
      <vt:lpstr>US Access Board Standards for Accessible Medical Diagnostic Equipment</vt:lpstr>
      <vt:lpstr>Resources for Accessible Health Care: Physical Disabilities/Mobility Impairments</vt:lpstr>
      <vt:lpstr>Resources for Accessible Health Care: Physical Disabilities/Mobility Impairments</vt:lpstr>
      <vt:lpstr>Effective Communication</vt:lpstr>
      <vt:lpstr>What is Effective Communication? </vt:lpstr>
      <vt:lpstr>Patient-Centered Communication</vt:lpstr>
      <vt:lpstr>The Problem</vt:lpstr>
      <vt:lpstr>Consequences of Ineffective Communication </vt:lpstr>
      <vt:lpstr>Healthcare Industry’s Obligations</vt:lpstr>
      <vt:lpstr>The Goal</vt:lpstr>
      <vt:lpstr>Our Legal Responsibilities</vt:lpstr>
      <vt:lpstr>System Barriers to Compliance</vt:lpstr>
      <vt:lpstr>Be Culturally Competent</vt:lpstr>
      <vt:lpstr>Common Problems</vt:lpstr>
      <vt:lpstr>Effective Communication</vt:lpstr>
      <vt:lpstr>Written Communication</vt:lpstr>
      <vt:lpstr>Lip Reading</vt:lpstr>
      <vt:lpstr>Request for Facilities</vt:lpstr>
      <vt:lpstr>Patient Denial of Interpreters </vt:lpstr>
      <vt:lpstr>Resources for Accessible Health Care: Blind/Low Vision</vt:lpstr>
      <vt:lpstr>Resources for Accessible Health Care:  Deaf and Hard of Hearing   </vt:lpstr>
      <vt:lpstr>Resources for Accessible Health Care</vt:lpstr>
      <vt:lpstr>Effective Communication Policy:  Disability Toolkits</vt:lpstr>
      <vt:lpstr>Disability Toolkit Contents</vt:lpstr>
      <vt:lpstr>Video Remote Interpreting (VRI)</vt:lpstr>
      <vt:lpstr>Effective Communication iPads</vt:lpstr>
      <vt:lpstr>Service Animals</vt:lpstr>
      <vt:lpstr>PowerPoint Presentation</vt:lpstr>
      <vt:lpstr>Remember to A-C-T!</vt:lpstr>
    </vt:vector>
  </TitlesOfParts>
  <Company>UPMC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Marsula, Andrew P</dc:creator>
  <cp:lastModifiedBy>Mia</cp:lastModifiedBy>
  <cp:revision>18</cp:revision>
  <cp:lastPrinted>2019-01-11T13:50:09Z</cp:lastPrinted>
  <dcterms:created xsi:type="dcterms:W3CDTF">2014-03-14T14:24:18Z</dcterms:created>
  <dcterms:modified xsi:type="dcterms:W3CDTF">2024-04-26T14:24:21Z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Demo</vt:lpwstr>
  </property>
  <property fmtid="{D5CDD505-2E9C-101B-9397-08002B2CF9AE}" pid="4" name="ArticulateGUID">
    <vt:lpwstr>ABFE0D0B-A59C-48C3-9F19-2899D1129E33</vt:lpwstr>
  </property>
  <property fmtid="{D5CDD505-2E9C-101B-9397-08002B2CF9AE}" pid="5" name="ArticulateProjectFull">
    <vt:lpwstr>T:\2014 Online Courses\UPMC - Disability Resource Center Trainin\2014 Combined Urgent Care.ppt.ppta</vt:lpwstr>
  </property>
  <property fmtid="{D5CDD505-2E9C-101B-9397-08002B2CF9AE}" pid="6" name="ContentTypeId">
    <vt:lpwstr>0x010100B1740A1D989A7A489BEF879E7D1239B7</vt:lpwstr>
  </property>
  <property fmtid="{D5CDD505-2E9C-101B-9397-08002B2CF9AE}" pid="7" name="Order">
    <vt:r8>100</vt:r8>
  </property>
  <property fmtid="{D5CDD505-2E9C-101B-9397-08002B2CF9AE}" pid="8" name="MSIP_Label_5e4b1be8-281e-475d-98b0-21c3457e5a46_Enabled">
    <vt:lpwstr>true</vt:lpwstr>
  </property>
  <property fmtid="{D5CDD505-2E9C-101B-9397-08002B2CF9AE}" pid="9" name="MSIP_Label_5e4b1be8-281e-475d-98b0-21c3457e5a46_SetDate">
    <vt:lpwstr>2024-04-10T19:00:50Z</vt:lpwstr>
  </property>
  <property fmtid="{D5CDD505-2E9C-101B-9397-08002B2CF9AE}" pid="10" name="MSIP_Label_5e4b1be8-281e-475d-98b0-21c3457e5a46_Method">
    <vt:lpwstr>Standard</vt:lpwstr>
  </property>
  <property fmtid="{D5CDD505-2E9C-101B-9397-08002B2CF9AE}" pid="11" name="MSIP_Label_5e4b1be8-281e-475d-98b0-21c3457e5a46_Name">
    <vt:lpwstr>Public</vt:lpwstr>
  </property>
  <property fmtid="{D5CDD505-2E9C-101B-9397-08002B2CF9AE}" pid="12" name="MSIP_Label_5e4b1be8-281e-475d-98b0-21c3457e5a46_SiteId">
    <vt:lpwstr>8b3dd73e-4e72-4679-b191-56da1588712b</vt:lpwstr>
  </property>
  <property fmtid="{D5CDD505-2E9C-101B-9397-08002B2CF9AE}" pid="13" name="MSIP_Label_5e4b1be8-281e-475d-98b0-21c3457e5a46_ActionId">
    <vt:lpwstr>fa50cc02-cffb-4b00-bd23-1ead79458b9c</vt:lpwstr>
  </property>
  <property fmtid="{D5CDD505-2E9C-101B-9397-08002B2CF9AE}" pid="14" name="MSIP_Label_5e4b1be8-281e-475d-98b0-21c3457e5a46_ContentBits">
    <vt:lpwstr>0</vt:lpwstr>
  </property>
  <property fmtid="{D5CDD505-2E9C-101B-9397-08002B2CF9AE}" pid="15" name="MediaServiceImageTags">
    <vt:lpwstr/>
  </property>
</Properties>
</file>