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35"/>
  </p:notesMasterIdLst>
  <p:sldIdLst>
    <p:sldId id="288" r:id="rId3"/>
    <p:sldId id="257" r:id="rId4"/>
    <p:sldId id="258" r:id="rId5"/>
    <p:sldId id="259" r:id="rId6"/>
    <p:sldId id="260" r:id="rId7"/>
    <p:sldId id="261" r:id="rId8"/>
    <p:sldId id="262" r:id="rId9"/>
    <p:sldId id="28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Raleway"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7YtzslHLKz4ErZjWelCh94lZM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9f9b6c153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c9f9b6c153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9f9b6c153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c9f9b6c153_0_5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9f9b6c153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c9f9b6c153_0_5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9f9b6c153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c9f9b6c153_0_5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9f9b6c153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c9f9b6c153_0_5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9f9b6c153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c9f9b6c153_0_5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9f9b6c153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c9f9b6c153_0_5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9f9b6c153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c9f9b6c153_0_5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c9f9b6c153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c9f9b6c153_0_5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9f9b6c153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c9f9b6c153_0_5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c9f9b6c153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c9f9b6c153_0_5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9f9b6c15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c9f9b6c153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c9f9b6c153_0_5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c9f9b6c153_0_5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9f9b6c153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c9f9b6c153_0_5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c9f9b6c153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c9f9b6c153_0_5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c9f9b6c153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c9f9b6c153_0_5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c9f9b6c153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c9f9b6c153_0_5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9f9b6c153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c9f9b6c153_0_6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c9f9b6c153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c9f9b6c153_0_6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c9f9b6c153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c9f9b6c153_0_6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9f9b6c153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c9f9b6c153_0_6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9f9b6c153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c9f9b6c153_0_6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9f9b6c153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c9f9b6c153_0_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c9f9b6c153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c9f9b6c153_0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c9f9b6c153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c9f9b6c153_0_4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9f9b6c153_0_4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9f9b6c153_0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c9f9b6c153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c9f9b6c153_0_4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9f9b6c153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c9f9b6c153_0_4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9f9b6c153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c9f9b6c153_0_4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9f9b6c153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c9f9b6c153_0_4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40"/>
          <p:cNvGrpSpPr/>
          <p:nvPr/>
        </p:nvGrpSpPr>
        <p:grpSpPr>
          <a:xfrm>
            <a:off x="546100" y="-4763"/>
            <a:ext cx="5014912" cy="6862763"/>
            <a:chOff x="2928938" y="-4763"/>
            <a:chExt cx="5014912" cy="6862763"/>
          </a:xfrm>
        </p:grpSpPr>
        <p:sp>
          <p:nvSpPr>
            <p:cNvPr id="24" name="Google Shape;24;p40"/>
            <p:cNvSpPr/>
            <p:nvPr/>
          </p:nvSpPr>
          <p:spPr>
            <a:xfrm>
              <a:off x="3367088" y="-4763"/>
              <a:ext cx="1063625" cy="2782888"/>
            </a:xfrm>
            <a:custGeom>
              <a:avLst/>
              <a:gdLst/>
              <a:ahLst/>
              <a:cxnLst/>
              <a:rect l="l" t="t" r="r" b="b"/>
              <a:pathLst>
                <a:path w="670" h="1753" extrusionOk="0">
                  <a:moveTo>
                    <a:pt x="0" y="1696"/>
                  </a:moveTo>
                  <a:lnTo>
                    <a:pt x="225" y="1753"/>
                  </a:lnTo>
                  <a:lnTo>
                    <a:pt x="670" y="0"/>
                  </a:lnTo>
                  <a:lnTo>
                    <a:pt x="430" y="0"/>
                  </a:lnTo>
                  <a:lnTo>
                    <a:pt x="0" y="1696"/>
                  </a:lnTo>
                  <a:close/>
                </a:path>
              </a:pathLst>
            </a:custGeom>
            <a:solidFill>
              <a:schemeClr val="accent1"/>
            </a:solidFill>
            <a:ln>
              <a:noFill/>
            </a:ln>
          </p:spPr>
        </p:sp>
        <p:sp>
          <p:nvSpPr>
            <p:cNvPr id="25" name="Google Shape;25;p40"/>
            <p:cNvSpPr/>
            <p:nvPr/>
          </p:nvSpPr>
          <p:spPr>
            <a:xfrm>
              <a:off x="2928938" y="-4763"/>
              <a:ext cx="1035050" cy="2673350"/>
            </a:xfrm>
            <a:custGeom>
              <a:avLst/>
              <a:gdLst/>
              <a:ahLst/>
              <a:cxnLst/>
              <a:rect l="l" t="t" r="r" b="b"/>
              <a:pathLst>
                <a:path w="652" h="1684" extrusionOk="0">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40"/>
            <p:cNvSpPr/>
            <p:nvPr/>
          </p:nvSpPr>
          <p:spPr>
            <a:xfrm>
              <a:off x="2928938" y="2582862"/>
              <a:ext cx="2693987" cy="4275138"/>
            </a:xfrm>
            <a:custGeom>
              <a:avLst/>
              <a:gdLst/>
              <a:ahLst/>
              <a:cxnLst/>
              <a:rect l="l" t="t" r="r" b="b"/>
              <a:pathLst>
                <a:path w="1697" h="2693" extrusionOk="0">
                  <a:moveTo>
                    <a:pt x="0" y="0"/>
                  </a:moveTo>
                  <a:lnTo>
                    <a:pt x="1622" y="2693"/>
                  </a:lnTo>
                  <a:lnTo>
                    <a:pt x="1697" y="2693"/>
                  </a:lnTo>
                  <a:lnTo>
                    <a:pt x="0" y="0"/>
                  </a:lnTo>
                  <a:close/>
                </a:path>
              </a:pathLst>
            </a:custGeom>
            <a:solidFill>
              <a:srgbClr val="262626"/>
            </a:solidFill>
            <a:ln>
              <a:noFill/>
            </a:ln>
          </p:spPr>
        </p:sp>
        <p:sp>
          <p:nvSpPr>
            <p:cNvPr id="27" name="Google Shape;27;p40"/>
            <p:cNvSpPr/>
            <p:nvPr/>
          </p:nvSpPr>
          <p:spPr>
            <a:xfrm>
              <a:off x="3371850" y="2692400"/>
              <a:ext cx="3332162" cy="4165600"/>
            </a:xfrm>
            <a:custGeom>
              <a:avLst/>
              <a:gdLst/>
              <a:ahLst/>
              <a:cxnLst/>
              <a:rect l="l" t="t" r="r" b="b"/>
              <a:pathLst>
                <a:path w="2099" h="2624" extrusionOk="0">
                  <a:moveTo>
                    <a:pt x="2099" y="2624"/>
                  </a:moveTo>
                  <a:lnTo>
                    <a:pt x="0" y="0"/>
                  </a:lnTo>
                  <a:lnTo>
                    <a:pt x="2021" y="2624"/>
                  </a:lnTo>
                  <a:lnTo>
                    <a:pt x="2099" y="2624"/>
                  </a:lnTo>
                  <a:close/>
                </a:path>
              </a:pathLst>
            </a:custGeom>
            <a:solidFill>
              <a:srgbClr val="0B5982"/>
            </a:solidFill>
            <a:ln>
              <a:noFill/>
            </a:ln>
          </p:spPr>
        </p:sp>
        <p:sp>
          <p:nvSpPr>
            <p:cNvPr id="28" name="Google Shape;28;p40"/>
            <p:cNvSpPr/>
            <p:nvPr/>
          </p:nvSpPr>
          <p:spPr>
            <a:xfrm>
              <a:off x="3367088" y="2687637"/>
              <a:ext cx="4576762" cy="4170363"/>
            </a:xfrm>
            <a:custGeom>
              <a:avLst/>
              <a:gdLst/>
              <a:ahLst/>
              <a:cxnLst/>
              <a:rect l="l" t="t" r="r" b="b"/>
              <a:pathLst>
                <a:path w="2883" h="2627" extrusionOk="0">
                  <a:moveTo>
                    <a:pt x="0" y="0"/>
                  </a:moveTo>
                  <a:lnTo>
                    <a:pt x="3" y="3"/>
                  </a:lnTo>
                  <a:lnTo>
                    <a:pt x="2102" y="2627"/>
                  </a:lnTo>
                  <a:lnTo>
                    <a:pt x="2883" y="2627"/>
                  </a:lnTo>
                  <a:lnTo>
                    <a:pt x="225" y="57"/>
                  </a:lnTo>
                  <a:lnTo>
                    <a:pt x="0" y="0"/>
                  </a:lnTo>
                  <a:close/>
                </a:path>
              </a:pathLst>
            </a:custGeom>
            <a:solidFill>
              <a:srgbClr val="1186C3"/>
            </a:solidFill>
            <a:ln>
              <a:noFill/>
            </a:ln>
          </p:spPr>
        </p:sp>
        <p:sp>
          <p:nvSpPr>
            <p:cNvPr id="29" name="Google Shape;29;p40"/>
            <p:cNvSpPr/>
            <p:nvPr/>
          </p:nvSpPr>
          <p:spPr>
            <a:xfrm>
              <a:off x="2928938" y="2578100"/>
              <a:ext cx="3584575" cy="4279900"/>
            </a:xfrm>
            <a:custGeom>
              <a:avLst/>
              <a:gdLst/>
              <a:ahLst/>
              <a:cxnLst/>
              <a:rect l="l" t="t" r="r" b="b"/>
              <a:pathLst>
                <a:path w="2258" h="2696" extrusionOk="0">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40"/>
          <p:cNvSpPr txBox="1">
            <a:spLocks noGrp="1"/>
          </p:cNvSpPr>
          <p:nvPr>
            <p:ph type="ctrTitle"/>
          </p:nvPr>
        </p:nvSpPr>
        <p:spPr>
          <a:xfrm>
            <a:off x="2928401" y="1380068"/>
            <a:ext cx="8574622" cy="2616199"/>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ubTitle" idx="1"/>
          </p:nvPr>
        </p:nvSpPr>
        <p:spPr>
          <a:xfrm>
            <a:off x="4515377" y="3996267"/>
            <a:ext cx="6987645" cy="1388534"/>
          </a:xfrm>
          <a:prstGeom prst="rect">
            <a:avLst/>
          </a:prstGeom>
          <a:noFill/>
          <a:ln>
            <a:noFill/>
          </a:ln>
        </p:spPr>
        <p:txBody>
          <a:bodyPr spcFirstLastPara="1" wrap="square" lIns="91425" tIns="45700" rIns="91425" bIns="45700" anchor="t" anchorCtr="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32" name="Google Shape;32;p4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0"/>
          <p:cNvSpPr txBox="1">
            <a:spLocks noGrp="1"/>
          </p:cNvSpPr>
          <p:nvPr>
            <p:ph type="ftr" idx="11"/>
          </p:nvPr>
        </p:nvSpPr>
        <p:spPr>
          <a:xfrm>
            <a:off x="5332412" y="5883275"/>
            <a:ext cx="432404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49"/>
          <p:cNvSpPr txBox="1">
            <a:spLocks noGrp="1"/>
          </p:cNvSpPr>
          <p:nvPr>
            <p:ph type="title"/>
          </p:nvPr>
        </p:nvSpPr>
        <p:spPr>
          <a:xfrm>
            <a:off x="1482724" y="1752599"/>
            <a:ext cx="5426158"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a:spLocks noGrp="1"/>
          </p:cNvSpPr>
          <p:nvPr>
            <p:ph type="pic" idx="2"/>
          </p:nvPr>
        </p:nvSpPr>
        <p:spPr>
          <a:xfrm>
            <a:off x="7594682" y="914400"/>
            <a:ext cx="3280974"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6" name="Google Shape;86;p49"/>
          <p:cNvSpPr txBox="1">
            <a:spLocks noGrp="1"/>
          </p:cNvSpPr>
          <p:nvPr>
            <p:ph type="body" idx="1"/>
          </p:nvPr>
        </p:nvSpPr>
        <p:spPr>
          <a:xfrm>
            <a:off x="1482724" y="3124199"/>
            <a:ext cx="5426158"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7" name="Google Shape;87;p4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1484311" y="4732865"/>
            <a:ext cx="1001871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0"/>
          <p:cNvSpPr>
            <a:spLocks noGrp="1"/>
          </p:cNvSpPr>
          <p:nvPr>
            <p:ph type="pic" idx="2"/>
          </p:nvPr>
        </p:nvSpPr>
        <p:spPr>
          <a:xfrm>
            <a:off x="2386012" y="932112"/>
            <a:ext cx="8225944"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3" name="Google Shape;93;p50"/>
          <p:cNvSpPr txBox="1">
            <a:spLocks noGrp="1"/>
          </p:cNvSpPr>
          <p:nvPr>
            <p:ph type="body" idx="1"/>
          </p:nvPr>
        </p:nvSpPr>
        <p:spPr>
          <a:xfrm>
            <a:off x="1484311" y="5299603"/>
            <a:ext cx="1001871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4" name="Google Shape;94;p50"/>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0"/>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7"/>
        <p:cNvGrpSpPr/>
        <p:nvPr/>
      </p:nvGrpSpPr>
      <p:grpSpPr>
        <a:xfrm>
          <a:off x="0" y="0"/>
          <a:ext cx="0" cy="0"/>
          <a:chOff x="0" y="0"/>
          <a:chExt cx="0" cy="0"/>
        </a:xfrm>
      </p:grpSpPr>
      <p:sp>
        <p:nvSpPr>
          <p:cNvPr id="98" name="Google Shape;98;p51"/>
          <p:cNvSpPr txBox="1">
            <a:spLocks noGrp="1"/>
          </p:cNvSpPr>
          <p:nvPr>
            <p:ph type="title"/>
          </p:nvPr>
        </p:nvSpPr>
        <p:spPr>
          <a:xfrm>
            <a:off x="1484312" y="685800"/>
            <a:ext cx="1001871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body" idx="1"/>
          </p:nvPr>
        </p:nvSpPr>
        <p:spPr>
          <a:xfrm>
            <a:off x="1484312" y="4343400"/>
            <a:ext cx="10018713"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0" name="Google Shape;100;p5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1"/>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52"/>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5" name="Google Shape;105;p52"/>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6" name="Google Shape;106;p52"/>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2"/>
          <p:cNvSpPr txBox="1">
            <a:spLocks noGrp="1"/>
          </p:cNvSpPr>
          <p:nvPr>
            <p:ph type="body" idx="1"/>
          </p:nvPr>
        </p:nvSpPr>
        <p:spPr>
          <a:xfrm>
            <a:off x="2436811" y="3428999"/>
            <a:ext cx="8532815"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8" name="Google Shape;108;p52"/>
          <p:cNvSpPr txBox="1">
            <a:spLocks noGrp="1"/>
          </p:cNvSpPr>
          <p:nvPr>
            <p:ph type="body" idx="2"/>
          </p:nvPr>
        </p:nvSpPr>
        <p:spPr>
          <a:xfrm>
            <a:off x="1484311" y="4343400"/>
            <a:ext cx="1001871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9" name="Google Shape;109;p5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2"/>
        <p:cNvGrpSpPr/>
        <p:nvPr/>
      </p:nvGrpSpPr>
      <p:grpSpPr>
        <a:xfrm>
          <a:off x="0" y="0"/>
          <a:ext cx="0" cy="0"/>
          <a:chOff x="0" y="0"/>
          <a:chExt cx="0" cy="0"/>
        </a:xfrm>
      </p:grpSpPr>
      <p:sp>
        <p:nvSpPr>
          <p:cNvPr id="113" name="Google Shape;113;p53"/>
          <p:cNvSpPr txBox="1">
            <a:spLocks noGrp="1"/>
          </p:cNvSpPr>
          <p:nvPr>
            <p:ph type="title"/>
          </p:nvPr>
        </p:nvSpPr>
        <p:spPr>
          <a:xfrm>
            <a:off x="1484313" y="3308581"/>
            <a:ext cx="1001870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3"/>
          <p:cNvSpPr txBox="1">
            <a:spLocks noGrp="1"/>
          </p:cNvSpPr>
          <p:nvPr>
            <p:ph type="body" idx="1"/>
          </p:nvPr>
        </p:nvSpPr>
        <p:spPr>
          <a:xfrm>
            <a:off x="1484312" y="4777381"/>
            <a:ext cx="1001871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5" name="Google Shape;115;p5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8"/>
        <p:cNvGrpSpPr/>
        <p:nvPr/>
      </p:nvGrpSpPr>
      <p:grpSpPr>
        <a:xfrm>
          <a:off x="0" y="0"/>
          <a:ext cx="0" cy="0"/>
          <a:chOff x="0" y="0"/>
          <a:chExt cx="0" cy="0"/>
        </a:xfrm>
      </p:grpSpPr>
      <p:sp>
        <p:nvSpPr>
          <p:cNvPr id="119" name="Google Shape;119;p54"/>
          <p:cNvSpPr txBox="1"/>
          <p:nvPr/>
        </p:nvSpPr>
        <p:spPr>
          <a:xfrm>
            <a:off x="1598612" y="863023"/>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20" name="Google Shape;120;p54"/>
          <p:cNvSpPr txBox="1"/>
          <p:nvPr/>
        </p:nvSpPr>
        <p:spPr>
          <a:xfrm>
            <a:off x="10893425" y="2819399"/>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21" name="Google Shape;121;p54"/>
          <p:cNvSpPr txBox="1">
            <a:spLocks noGrp="1"/>
          </p:cNvSpPr>
          <p:nvPr>
            <p:ph type="title"/>
          </p:nvPr>
        </p:nvSpPr>
        <p:spPr>
          <a:xfrm>
            <a:off x="2208212" y="685800"/>
            <a:ext cx="8990012"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4"/>
          <p:cNvSpPr txBox="1">
            <a:spLocks noGrp="1"/>
          </p:cNvSpPr>
          <p:nvPr>
            <p:ph type="body" idx="1"/>
          </p:nvPr>
        </p:nvSpPr>
        <p:spPr>
          <a:xfrm>
            <a:off x="1484313" y="3886200"/>
            <a:ext cx="1001871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3" name="Google Shape;123;p54"/>
          <p:cNvSpPr txBox="1">
            <a:spLocks noGrp="1"/>
          </p:cNvSpPr>
          <p:nvPr>
            <p:ph type="body" idx="2"/>
          </p:nvPr>
        </p:nvSpPr>
        <p:spPr>
          <a:xfrm>
            <a:off x="1484312" y="4775200"/>
            <a:ext cx="1001871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4" name="Google Shape;124;p5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7"/>
        <p:cNvGrpSpPr/>
        <p:nvPr/>
      </p:nvGrpSpPr>
      <p:grpSpPr>
        <a:xfrm>
          <a:off x="0" y="0"/>
          <a:ext cx="0" cy="0"/>
          <a:chOff x="0" y="0"/>
          <a:chExt cx="0" cy="0"/>
        </a:xfrm>
      </p:grpSpPr>
      <p:sp>
        <p:nvSpPr>
          <p:cNvPr id="128" name="Google Shape;128;p55"/>
          <p:cNvSpPr txBox="1">
            <a:spLocks noGrp="1"/>
          </p:cNvSpPr>
          <p:nvPr>
            <p:ph type="title"/>
          </p:nvPr>
        </p:nvSpPr>
        <p:spPr>
          <a:xfrm>
            <a:off x="1484313" y="685800"/>
            <a:ext cx="10018712"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5"/>
          <p:cNvSpPr txBox="1">
            <a:spLocks noGrp="1"/>
          </p:cNvSpPr>
          <p:nvPr>
            <p:ph type="body" idx="1"/>
          </p:nvPr>
        </p:nvSpPr>
        <p:spPr>
          <a:xfrm>
            <a:off x="1484312" y="3505200"/>
            <a:ext cx="10018713"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0" name="Google Shape;130;p55"/>
          <p:cNvSpPr txBox="1">
            <a:spLocks noGrp="1"/>
          </p:cNvSpPr>
          <p:nvPr>
            <p:ph type="body" idx="2"/>
          </p:nvPr>
        </p:nvSpPr>
        <p:spPr>
          <a:xfrm>
            <a:off x="1484311" y="4343400"/>
            <a:ext cx="10018713"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31" name="Google Shape;131;p55"/>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5"/>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5"/>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4"/>
        <p:cNvGrpSpPr/>
        <p:nvPr/>
      </p:nvGrpSpPr>
      <p:grpSpPr>
        <a:xfrm>
          <a:off x="0" y="0"/>
          <a:ext cx="0" cy="0"/>
          <a:chOff x="0" y="0"/>
          <a:chExt cx="0" cy="0"/>
        </a:xfrm>
      </p:grpSpPr>
      <p:sp>
        <p:nvSpPr>
          <p:cNvPr id="135" name="Google Shape;135;p56"/>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6"/>
          <p:cNvSpPr txBox="1">
            <a:spLocks noGrp="1"/>
          </p:cNvSpPr>
          <p:nvPr>
            <p:ph type="body" idx="1"/>
          </p:nvPr>
        </p:nvSpPr>
        <p:spPr>
          <a:xfrm rot="5400000">
            <a:off x="4931566" y="-780257"/>
            <a:ext cx="3124201" cy="1001871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7" name="Google Shape;137;p5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57"/>
          <p:cNvSpPr txBox="1">
            <a:spLocks noGrp="1"/>
          </p:cNvSpPr>
          <p:nvPr>
            <p:ph type="title"/>
          </p:nvPr>
        </p:nvSpPr>
        <p:spPr>
          <a:xfrm rot="5400000">
            <a:off x="8065140" y="2353316"/>
            <a:ext cx="5105400" cy="177036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7"/>
          <p:cNvSpPr txBox="1">
            <a:spLocks noGrp="1"/>
          </p:cNvSpPr>
          <p:nvPr>
            <p:ph type="body" idx="1"/>
          </p:nvPr>
        </p:nvSpPr>
        <p:spPr>
          <a:xfrm rot="5400000">
            <a:off x="2941483" y="-771371"/>
            <a:ext cx="5105400" cy="801974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3" name="Google Shape;143;p5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50"/>
        <p:cNvGrpSpPr/>
        <p:nvPr/>
      </p:nvGrpSpPr>
      <p:grpSpPr>
        <a:xfrm>
          <a:off x="0" y="0"/>
          <a:ext cx="0" cy="0"/>
          <a:chOff x="0" y="0"/>
          <a:chExt cx="0" cy="0"/>
        </a:xfrm>
      </p:grpSpPr>
      <p:sp>
        <p:nvSpPr>
          <p:cNvPr id="151" name="Google Shape;151;g2c9f9b6c153_0_178"/>
          <p:cNvSpPr txBox="1">
            <a:spLocks noGrp="1"/>
          </p:cNvSpPr>
          <p:nvPr>
            <p:ph type="ctrTitle"/>
          </p:nvPr>
        </p:nvSpPr>
        <p:spPr>
          <a:xfrm>
            <a:off x="972600" y="1763267"/>
            <a:ext cx="5050500" cy="26508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5300"/>
              <a:buNone/>
              <a:defRPr sz="5300">
                <a:solidFill>
                  <a:schemeClr val="dk2"/>
                </a:solidFill>
              </a:defRPr>
            </a:lvl1pPr>
            <a:lvl2pPr lvl="1" rtl="0">
              <a:spcBef>
                <a:spcPts val="0"/>
              </a:spcBef>
              <a:spcAft>
                <a:spcPts val="0"/>
              </a:spcAft>
              <a:buClr>
                <a:schemeClr val="dk2"/>
              </a:buClr>
              <a:buSzPts val="5300"/>
              <a:buNone/>
              <a:defRPr sz="5300">
                <a:solidFill>
                  <a:schemeClr val="dk2"/>
                </a:solidFill>
              </a:defRPr>
            </a:lvl2pPr>
            <a:lvl3pPr lvl="2" rtl="0">
              <a:spcBef>
                <a:spcPts val="0"/>
              </a:spcBef>
              <a:spcAft>
                <a:spcPts val="0"/>
              </a:spcAft>
              <a:buClr>
                <a:schemeClr val="dk2"/>
              </a:buClr>
              <a:buSzPts val="5300"/>
              <a:buNone/>
              <a:defRPr sz="5300">
                <a:solidFill>
                  <a:schemeClr val="dk2"/>
                </a:solidFill>
              </a:defRPr>
            </a:lvl3pPr>
            <a:lvl4pPr lvl="3" rtl="0">
              <a:spcBef>
                <a:spcPts val="0"/>
              </a:spcBef>
              <a:spcAft>
                <a:spcPts val="0"/>
              </a:spcAft>
              <a:buClr>
                <a:schemeClr val="dk2"/>
              </a:buClr>
              <a:buSzPts val="5300"/>
              <a:buNone/>
              <a:defRPr sz="5300">
                <a:solidFill>
                  <a:schemeClr val="dk2"/>
                </a:solidFill>
              </a:defRPr>
            </a:lvl4pPr>
            <a:lvl5pPr lvl="4" rtl="0">
              <a:spcBef>
                <a:spcPts val="0"/>
              </a:spcBef>
              <a:spcAft>
                <a:spcPts val="0"/>
              </a:spcAft>
              <a:buClr>
                <a:schemeClr val="dk2"/>
              </a:buClr>
              <a:buSzPts val="5300"/>
              <a:buNone/>
              <a:defRPr sz="5300">
                <a:solidFill>
                  <a:schemeClr val="dk2"/>
                </a:solidFill>
              </a:defRPr>
            </a:lvl5pPr>
            <a:lvl6pPr lvl="5" rtl="0">
              <a:spcBef>
                <a:spcPts val="0"/>
              </a:spcBef>
              <a:spcAft>
                <a:spcPts val="0"/>
              </a:spcAft>
              <a:buClr>
                <a:schemeClr val="dk2"/>
              </a:buClr>
              <a:buSzPts val="5300"/>
              <a:buNone/>
              <a:defRPr sz="5300">
                <a:solidFill>
                  <a:schemeClr val="dk2"/>
                </a:solidFill>
              </a:defRPr>
            </a:lvl6pPr>
            <a:lvl7pPr lvl="6" rtl="0">
              <a:spcBef>
                <a:spcPts val="0"/>
              </a:spcBef>
              <a:spcAft>
                <a:spcPts val="0"/>
              </a:spcAft>
              <a:buClr>
                <a:schemeClr val="dk2"/>
              </a:buClr>
              <a:buSzPts val="5300"/>
              <a:buNone/>
              <a:defRPr sz="5300">
                <a:solidFill>
                  <a:schemeClr val="dk2"/>
                </a:solidFill>
              </a:defRPr>
            </a:lvl7pPr>
            <a:lvl8pPr lvl="7" rtl="0">
              <a:spcBef>
                <a:spcPts val="0"/>
              </a:spcBef>
              <a:spcAft>
                <a:spcPts val="0"/>
              </a:spcAft>
              <a:buClr>
                <a:schemeClr val="dk2"/>
              </a:buClr>
              <a:buSzPts val="5300"/>
              <a:buNone/>
              <a:defRPr sz="5300">
                <a:solidFill>
                  <a:schemeClr val="dk2"/>
                </a:solidFill>
              </a:defRPr>
            </a:lvl8pPr>
            <a:lvl9pPr lvl="8" rtl="0">
              <a:spcBef>
                <a:spcPts val="0"/>
              </a:spcBef>
              <a:spcAft>
                <a:spcPts val="0"/>
              </a:spcAft>
              <a:buClr>
                <a:schemeClr val="dk2"/>
              </a:buClr>
              <a:buSzPts val="5300"/>
              <a:buNone/>
              <a:defRPr sz="5300">
                <a:solidFill>
                  <a:schemeClr val="dk2"/>
                </a:solidFill>
              </a:defRPr>
            </a:lvl9pPr>
          </a:lstStyle>
          <a:p>
            <a:endParaRPr/>
          </a:p>
        </p:txBody>
      </p:sp>
      <p:sp>
        <p:nvSpPr>
          <p:cNvPr id="152" name="Google Shape;152;g2c9f9b6c153_0_178"/>
          <p:cNvSpPr txBox="1">
            <a:spLocks noGrp="1"/>
          </p:cNvSpPr>
          <p:nvPr>
            <p:ph type="subTitle" idx="1"/>
          </p:nvPr>
        </p:nvSpPr>
        <p:spPr>
          <a:xfrm>
            <a:off x="972793" y="4535333"/>
            <a:ext cx="5050500" cy="7215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3" name="Google Shape;153;g2c9f9b6c153_0_17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grpSp>
        <p:nvGrpSpPr>
          <p:cNvPr id="154" name="Google Shape;154;g2c9f9b6c153_0_178"/>
          <p:cNvGrpSpPr/>
          <p:nvPr/>
        </p:nvGrpSpPr>
        <p:grpSpPr>
          <a:xfrm>
            <a:off x="1107036" y="1588427"/>
            <a:ext cx="994316" cy="61102"/>
            <a:chOff x="4580561" y="2589004"/>
            <a:chExt cx="1064464" cy="25200"/>
          </a:xfrm>
        </p:grpSpPr>
        <p:sp>
          <p:nvSpPr>
            <p:cNvPr id="155" name="Google Shape;155;g2c9f9b6c153_0_178"/>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2c9f9b6c153_0_178"/>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7" name="Google Shape;157;g2c9f9b6c153_0_178"/>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1"/>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8" name="Google Shape;38;p41"/>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1"/>
          <p:cNvSpPr txBox="1">
            <a:spLocks noGrp="1"/>
          </p:cNvSpPr>
          <p:nvPr>
            <p:ph type="sldNum" idx="12"/>
          </p:nvPr>
        </p:nvSpPr>
        <p:spPr>
          <a:xfrm>
            <a:off x="10951856" y="5867131"/>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chemeClr val="lt2"/>
        </a:solidFill>
        <a:effectLst/>
      </p:bgPr>
    </p:bg>
    <p:spTree>
      <p:nvGrpSpPr>
        <p:cNvPr id="1" name="Shape 158"/>
        <p:cNvGrpSpPr/>
        <p:nvPr/>
      </p:nvGrpSpPr>
      <p:grpSpPr>
        <a:xfrm>
          <a:off x="0" y="0"/>
          <a:ext cx="0" cy="0"/>
          <a:chOff x="0" y="0"/>
          <a:chExt cx="0" cy="0"/>
        </a:xfrm>
      </p:grpSpPr>
      <p:sp>
        <p:nvSpPr>
          <p:cNvPr id="159" name="Google Shape;159;g2c9f9b6c153_0_186"/>
          <p:cNvSpPr txBox="1">
            <a:spLocks noGrp="1"/>
          </p:cNvSpPr>
          <p:nvPr>
            <p:ph type="ctrTitle"/>
          </p:nvPr>
        </p:nvSpPr>
        <p:spPr>
          <a:xfrm>
            <a:off x="972600" y="1763267"/>
            <a:ext cx="5050500" cy="26508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5300"/>
              <a:buNone/>
              <a:defRPr sz="5300">
                <a:solidFill>
                  <a:schemeClr val="dk2"/>
                </a:solidFill>
              </a:defRPr>
            </a:lvl1pPr>
            <a:lvl2pPr lvl="1" rtl="0">
              <a:spcBef>
                <a:spcPts val="0"/>
              </a:spcBef>
              <a:spcAft>
                <a:spcPts val="0"/>
              </a:spcAft>
              <a:buClr>
                <a:schemeClr val="dk2"/>
              </a:buClr>
              <a:buSzPts val="5300"/>
              <a:buNone/>
              <a:defRPr sz="5300">
                <a:solidFill>
                  <a:schemeClr val="dk2"/>
                </a:solidFill>
              </a:defRPr>
            </a:lvl2pPr>
            <a:lvl3pPr lvl="2" rtl="0">
              <a:spcBef>
                <a:spcPts val="0"/>
              </a:spcBef>
              <a:spcAft>
                <a:spcPts val="0"/>
              </a:spcAft>
              <a:buClr>
                <a:schemeClr val="dk2"/>
              </a:buClr>
              <a:buSzPts val="5300"/>
              <a:buNone/>
              <a:defRPr sz="5300">
                <a:solidFill>
                  <a:schemeClr val="dk2"/>
                </a:solidFill>
              </a:defRPr>
            </a:lvl3pPr>
            <a:lvl4pPr lvl="3" rtl="0">
              <a:spcBef>
                <a:spcPts val="0"/>
              </a:spcBef>
              <a:spcAft>
                <a:spcPts val="0"/>
              </a:spcAft>
              <a:buClr>
                <a:schemeClr val="dk2"/>
              </a:buClr>
              <a:buSzPts val="5300"/>
              <a:buNone/>
              <a:defRPr sz="5300">
                <a:solidFill>
                  <a:schemeClr val="dk2"/>
                </a:solidFill>
              </a:defRPr>
            </a:lvl4pPr>
            <a:lvl5pPr lvl="4" rtl="0">
              <a:spcBef>
                <a:spcPts val="0"/>
              </a:spcBef>
              <a:spcAft>
                <a:spcPts val="0"/>
              </a:spcAft>
              <a:buClr>
                <a:schemeClr val="dk2"/>
              </a:buClr>
              <a:buSzPts val="5300"/>
              <a:buNone/>
              <a:defRPr sz="5300">
                <a:solidFill>
                  <a:schemeClr val="dk2"/>
                </a:solidFill>
              </a:defRPr>
            </a:lvl5pPr>
            <a:lvl6pPr lvl="5" rtl="0">
              <a:spcBef>
                <a:spcPts val="0"/>
              </a:spcBef>
              <a:spcAft>
                <a:spcPts val="0"/>
              </a:spcAft>
              <a:buClr>
                <a:schemeClr val="dk2"/>
              </a:buClr>
              <a:buSzPts val="5300"/>
              <a:buNone/>
              <a:defRPr sz="5300">
                <a:solidFill>
                  <a:schemeClr val="dk2"/>
                </a:solidFill>
              </a:defRPr>
            </a:lvl6pPr>
            <a:lvl7pPr lvl="6" rtl="0">
              <a:spcBef>
                <a:spcPts val="0"/>
              </a:spcBef>
              <a:spcAft>
                <a:spcPts val="0"/>
              </a:spcAft>
              <a:buClr>
                <a:schemeClr val="dk2"/>
              </a:buClr>
              <a:buSzPts val="5300"/>
              <a:buNone/>
              <a:defRPr sz="5300">
                <a:solidFill>
                  <a:schemeClr val="dk2"/>
                </a:solidFill>
              </a:defRPr>
            </a:lvl7pPr>
            <a:lvl8pPr lvl="7" rtl="0">
              <a:spcBef>
                <a:spcPts val="0"/>
              </a:spcBef>
              <a:spcAft>
                <a:spcPts val="0"/>
              </a:spcAft>
              <a:buClr>
                <a:schemeClr val="dk2"/>
              </a:buClr>
              <a:buSzPts val="5300"/>
              <a:buNone/>
              <a:defRPr sz="5300">
                <a:solidFill>
                  <a:schemeClr val="dk2"/>
                </a:solidFill>
              </a:defRPr>
            </a:lvl8pPr>
            <a:lvl9pPr lvl="8" rtl="0">
              <a:spcBef>
                <a:spcPts val="0"/>
              </a:spcBef>
              <a:spcAft>
                <a:spcPts val="0"/>
              </a:spcAft>
              <a:buClr>
                <a:schemeClr val="dk2"/>
              </a:buClr>
              <a:buSzPts val="5300"/>
              <a:buNone/>
              <a:defRPr sz="5300">
                <a:solidFill>
                  <a:schemeClr val="dk2"/>
                </a:solidFill>
              </a:defRPr>
            </a:lvl9pPr>
          </a:lstStyle>
          <a:p>
            <a:endParaRPr/>
          </a:p>
        </p:txBody>
      </p:sp>
      <p:sp>
        <p:nvSpPr>
          <p:cNvPr id="160" name="Google Shape;160;g2c9f9b6c153_0_186"/>
          <p:cNvSpPr txBox="1">
            <a:spLocks noGrp="1"/>
          </p:cNvSpPr>
          <p:nvPr>
            <p:ph type="subTitle" idx="1"/>
          </p:nvPr>
        </p:nvSpPr>
        <p:spPr>
          <a:xfrm>
            <a:off x="972793" y="4535333"/>
            <a:ext cx="5050500" cy="7215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61" name="Google Shape;161;g2c9f9b6c153_0_18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grpSp>
        <p:nvGrpSpPr>
          <p:cNvPr id="162" name="Google Shape;162;g2c9f9b6c153_0_186"/>
          <p:cNvGrpSpPr/>
          <p:nvPr/>
        </p:nvGrpSpPr>
        <p:grpSpPr>
          <a:xfrm>
            <a:off x="1107036" y="1588427"/>
            <a:ext cx="994316" cy="61102"/>
            <a:chOff x="4580561" y="2589004"/>
            <a:chExt cx="1064464" cy="25200"/>
          </a:xfrm>
        </p:grpSpPr>
        <p:sp>
          <p:nvSpPr>
            <p:cNvPr id="163" name="Google Shape;163;g2c9f9b6c153_0_18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 name="Google Shape;164;g2c9f9b6c153_0_18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5" name="Google Shape;165;g2c9f9b6c153_0_186"/>
          <p:cNvSpPr/>
          <p:nvPr/>
        </p:nvSpPr>
        <p:spPr>
          <a:xfrm>
            <a:off x="0" y="1"/>
            <a:ext cx="12192000" cy="622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66" name="Google Shape;166;g2c9f9b6c153_0_186"/>
          <p:cNvGrpSpPr/>
          <p:nvPr/>
        </p:nvGrpSpPr>
        <p:grpSpPr>
          <a:xfrm>
            <a:off x="6750810" y="1751047"/>
            <a:ext cx="4612954" cy="3560618"/>
            <a:chOff x="3553042" y="1657806"/>
            <a:chExt cx="3461100" cy="2671532"/>
          </a:xfrm>
        </p:grpSpPr>
        <p:sp>
          <p:nvSpPr>
            <p:cNvPr id="167" name="Google Shape;167;g2c9f9b6c153_0_186"/>
            <p:cNvSpPr/>
            <p:nvPr/>
          </p:nvSpPr>
          <p:spPr>
            <a:xfrm>
              <a:off x="4856024" y="3625653"/>
              <a:ext cx="944700" cy="663300"/>
            </a:xfrm>
            <a:prstGeom prst="trapezoid">
              <a:avLst>
                <a:gd name="adj" fmla="val 25000"/>
              </a:avLst>
            </a:prstGeom>
            <a:solidFill>
              <a:srgbClr val="CCCC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 name="Google Shape;168;g2c9f9b6c153_0_186"/>
            <p:cNvSpPr/>
            <p:nvPr/>
          </p:nvSpPr>
          <p:spPr>
            <a:xfrm rot="10800000">
              <a:off x="4953871" y="3681997"/>
              <a:ext cx="400200" cy="606600"/>
            </a:xfrm>
            <a:prstGeom prst="triangle">
              <a:avLst>
                <a:gd name="adj" fmla="val 96745"/>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169" name="Google Shape;169;g2c9f9b6c153_0_186"/>
            <p:cNvSpPr/>
            <p:nvPr/>
          </p:nvSpPr>
          <p:spPr>
            <a:xfrm>
              <a:off x="4767796" y="3681816"/>
              <a:ext cx="163500" cy="606600"/>
            </a:xfrm>
            <a:prstGeom prst="triangle">
              <a:avLst>
                <a:gd name="adj" fmla="val 98558"/>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g2c9f9b6c153_0_186"/>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 name="Google Shape;171;g2c9f9b6c153_0_186"/>
            <p:cNvSpPr/>
            <p:nvPr/>
          </p:nvSpPr>
          <p:spPr>
            <a:xfrm rot="10800000">
              <a:off x="4668343" y="4283738"/>
              <a:ext cx="1230600" cy="45600"/>
            </a:xfrm>
            <a:prstGeom prst="roundRect">
              <a:avLst>
                <a:gd name="adj" fmla="val 50000"/>
              </a:avLst>
            </a:prstGeom>
            <a:solidFill>
              <a:srgbClr val="B7B7B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g2c9f9b6c153_0_186"/>
            <p:cNvSpPr/>
            <p:nvPr/>
          </p:nvSpPr>
          <p:spPr>
            <a:xfrm>
              <a:off x="4926950" y="3681915"/>
              <a:ext cx="42900" cy="5943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 name="Google Shape;173;g2c9f9b6c153_0_186"/>
            <p:cNvSpPr/>
            <p:nvPr/>
          </p:nvSpPr>
          <p:spPr>
            <a:xfrm>
              <a:off x="3553042" y="1674645"/>
              <a:ext cx="3461100" cy="2014500"/>
            </a:xfrm>
            <a:prstGeom prst="roundRect">
              <a:avLst>
                <a:gd name="adj" fmla="val 1882"/>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 name="Google Shape;174;g2c9f9b6c153_0_186"/>
            <p:cNvSpPr/>
            <p:nvPr/>
          </p:nvSpPr>
          <p:spPr>
            <a:xfrm>
              <a:off x="3553042" y="1657806"/>
              <a:ext cx="3461100" cy="2014500"/>
            </a:xfrm>
            <a:prstGeom prst="roundRect">
              <a:avLst>
                <a:gd name="adj" fmla="val 1764"/>
              </a:avLst>
            </a:prstGeom>
            <a:solidFill>
              <a:srgbClr val="43434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pic>
        <p:nvPicPr>
          <p:cNvPr id="175" name="Google Shape;175;g2c9f9b6c153_0_186" descr="Component Detail"/>
          <p:cNvPicPr preferRelativeResize="0"/>
          <p:nvPr/>
        </p:nvPicPr>
        <p:blipFill rotWithShape="1">
          <a:blip r:embed="rId2">
            <a:alphaModFix/>
          </a:blip>
          <a:srcRect b="25076"/>
          <a:stretch/>
        </p:blipFill>
        <p:spPr>
          <a:xfrm>
            <a:off x="6882300" y="1866387"/>
            <a:ext cx="4350433" cy="2444567"/>
          </a:xfrm>
          <a:prstGeom prst="rect">
            <a:avLst/>
          </a:prstGeom>
          <a:noFill/>
          <a:ln>
            <a:noFill/>
          </a:ln>
        </p:spPr>
      </p:pic>
      <p:sp>
        <p:nvSpPr>
          <p:cNvPr id="176" name="Google Shape;176;g2c9f9b6c153_0_186"/>
          <p:cNvSpPr/>
          <p:nvPr/>
        </p:nvSpPr>
        <p:spPr>
          <a:xfrm flipH="1">
            <a:off x="6874930" y="1869102"/>
            <a:ext cx="4358100" cy="2417100"/>
          </a:xfrm>
          <a:prstGeom prst="rtTriangle">
            <a:avLst/>
          </a:prstGeom>
          <a:solidFill>
            <a:srgbClr val="000000">
              <a:alpha val="3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77" name="Google Shape;177;g2c9f9b6c153_0_186"/>
          <p:cNvGrpSpPr/>
          <p:nvPr/>
        </p:nvGrpSpPr>
        <p:grpSpPr>
          <a:xfrm>
            <a:off x="10221985" y="2770433"/>
            <a:ext cx="1530867" cy="3043609"/>
            <a:chOff x="7666681" y="2077877"/>
            <a:chExt cx="1148179" cy="2282764"/>
          </a:xfrm>
        </p:grpSpPr>
        <p:grpSp>
          <p:nvGrpSpPr>
            <p:cNvPr id="178" name="Google Shape;178;g2c9f9b6c153_0_186"/>
            <p:cNvGrpSpPr/>
            <p:nvPr/>
          </p:nvGrpSpPr>
          <p:grpSpPr>
            <a:xfrm>
              <a:off x="7666681" y="2077877"/>
              <a:ext cx="1148179" cy="2282764"/>
              <a:chOff x="3983627" y="1676395"/>
              <a:chExt cx="1449538" cy="2881914"/>
            </a:xfrm>
          </p:grpSpPr>
          <p:sp>
            <p:nvSpPr>
              <p:cNvPr id="179" name="Google Shape;179;g2c9f9b6c153_0_186"/>
              <p:cNvSpPr/>
              <p:nvPr/>
            </p:nvSpPr>
            <p:spPr>
              <a:xfrm rot="-5400000">
                <a:off x="3276827" y="2404608"/>
                <a:ext cx="2860500" cy="1446900"/>
              </a:xfrm>
              <a:prstGeom prst="roundRect">
                <a:avLst>
                  <a:gd name="adj" fmla="val 4551"/>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 name="Google Shape;180;g2c9f9b6c153_0_186"/>
              <p:cNvSpPr/>
              <p:nvPr/>
            </p:nvSpPr>
            <p:spPr>
              <a:xfrm rot="-5400000">
                <a:off x="3279465" y="2383195"/>
                <a:ext cx="2860500" cy="1446900"/>
              </a:xfrm>
              <a:prstGeom prst="roundRect">
                <a:avLst>
                  <a:gd name="adj" fmla="val 4551"/>
                </a:avLst>
              </a:prstGeom>
              <a:solidFill>
                <a:srgbClr val="3333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g2c9f9b6c153_0_186"/>
              <p:cNvSpPr/>
              <p:nvPr/>
            </p:nvSpPr>
            <p:spPr>
              <a:xfrm>
                <a:off x="4473243" y="4318802"/>
                <a:ext cx="472800" cy="76800"/>
              </a:xfrm>
              <a:prstGeom prst="roundRect">
                <a:avLst>
                  <a:gd name="adj" fmla="val 50000"/>
                </a:avLst>
              </a:prstGeom>
              <a:solidFill>
                <a:srgbClr val="4B4B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pic>
          <p:nvPicPr>
            <p:cNvPr id="182" name="Google Shape;182;g2c9f9b6c153_0_186" descr="Mobile View"/>
            <p:cNvPicPr preferRelativeResize="0"/>
            <p:nvPr/>
          </p:nvPicPr>
          <p:blipFill rotWithShape="1">
            <a:blip r:embed="rId3">
              <a:alphaModFix/>
            </a:blip>
            <a:srcRect t="4362" b="4371"/>
            <a:stretch/>
          </p:blipFill>
          <p:spPr>
            <a:xfrm>
              <a:off x="7720839" y="2222723"/>
              <a:ext cx="1037555" cy="1833418"/>
            </a:xfrm>
            <a:prstGeom prst="rect">
              <a:avLst/>
            </a:prstGeom>
            <a:noFill/>
            <a:ln>
              <a:noFill/>
            </a:ln>
          </p:spPr>
        </p:pic>
        <p:sp>
          <p:nvSpPr>
            <p:cNvPr id="183" name="Google Shape;183;g2c9f9b6c153_0_186"/>
            <p:cNvSpPr/>
            <p:nvPr/>
          </p:nvSpPr>
          <p:spPr>
            <a:xfrm flipH="1">
              <a:off x="7722342" y="2222973"/>
              <a:ext cx="1037700" cy="1833000"/>
            </a:xfrm>
            <a:prstGeom prst="rtTriangle">
              <a:avLst/>
            </a:prstGeom>
            <a:solidFill>
              <a:srgbClr val="000000">
                <a:alpha val="3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4"/>
        <p:cNvGrpSpPr/>
        <p:nvPr/>
      </p:nvGrpSpPr>
      <p:grpSpPr>
        <a:xfrm>
          <a:off x="0" y="0"/>
          <a:ext cx="0" cy="0"/>
          <a:chOff x="0" y="0"/>
          <a:chExt cx="0" cy="0"/>
        </a:xfrm>
      </p:grpSpPr>
      <p:grpSp>
        <p:nvGrpSpPr>
          <p:cNvPr id="185" name="Google Shape;185;g2c9f9b6c153_0_212"/>
          <p:cNvGrpSpPr/>
          <p:nvPr/>
        </p:nvGrpSpPr>
        <p:grpSpPr>
          <a:xfrm>
            <a:off x="1107036" y="1588427"/>
            <a:ext cx="994316" cy="61102"/>
            <a:chOff x="4580561" y="2589004"/>
            <a:chExt cx="1064464" cy="25200"/>
          </a:xfrm>
        </p:grpSpPr>
        <p:sp>
          <p:nvSpPr>
            <p:cNvPr id="186" name="Google Shape;186;g2c9f9b6c153_0_212"/>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 name="Google Shape;187;g2c9f9b6c153_0_212"/>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8" name="Google Shape;188;g2c9f9b6c153_0_212"/>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189" name="Google Shape;189;g2c9f9b6c153_0_21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g2c9f9b6c153_0_218"/>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92" name="Google Shape;192;g2c9f9b6c153_0_218"/>
          <p:cNvGrpSpPr/>
          <p:nvPr/>
        </p:nvGrpSpPr>
        <p:grpSpPr>
          <a:xfrm>
            <a:off x="1107036" y="1588427"/>
            <a:ext cx="994316" cy="61102"/>
            <a:chOff x="4580561" y="2589004"/>
            <a:chExt cx="1064464" cy="25200"/>
          </a:xfrm>
        </p:grpSpPr>
        <p:sp>
          <p:nvSpPr>
            <p:cNvPr id="193" name="Google Shape;193;g2c9f9b6c153_0_218"/>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 name="Google Shape;194;g2c9f9b6c153_0_218"/>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95" name="Google Shape;195;g2c9f9b6c153_0_218"/>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196" name="Google Shape;196;g2c9f9b6c153_0_218"/>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197" name="Google Shape;197;g2c9f9b6c153_0_21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8"/>
        <p:cNvGrpSpPr/>
        <p:nvPr/>
      </p:nvGrpSpPr>
      <p:grpSpPr>
        <a:xfrm>
          <a:off x="0" y="0"/>
          <a:ext cx="0" cy="0"/>
          <a:chOff x="0" y="0"/>
          <a:chExt cx="0" cy="0"/>
        </a:xfrm>
      </p:grpSpPr>
      <p:sp>
        <p:nvSpPr>
          <p:cNvPr id="199" name="Google Shape;199;g2c9f9b6c153_0_226"/>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0" name="Google Shape;200;g2c9f9b6c153_0_226"/>
          <p:cNvGrpSpPr/>
          <p:nvPr/>
        </p:nvGrpSpPr>
        <p:grpSpPr>
          <a:xfrm>
            <a:off x="1107036" y="1588427"/>
            <a:ext cx="994316" cy="61102"/>
            <a:chOff x="4580561" y="2589004"/>
            <a:chExt cx="1064464" cy="25200"/>
          </a:xfrm>
        </p:grpSpPr>
        <p:sp>
          <p:nvSpPr>
            <p:cNvPr id="201" name="Google Shape;201;g2c9f9b6c153_0_22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g2c9f9b6c153_0_22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3" name="Google Shape;203;g2c9f9b6c153_0_226"/>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204" name="Google Shape;204;g2c9f9b6c153_0_226"/>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05" name="Google Shape;205;g2c9f9b6c153_0_226"/>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06" name="Google Shape;206;g2c9f9b6c153_0_22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sp>
        <p:nvSpPr>
          <p:cNvPr id="208" name="Google Shape;208;g2c9f9b6c153_0_23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9" name="Google Shape;209;g2c9f9b6c153_0_235"/>
          <p:cNvGrpSpPr/>
          <p:nvPr/>
        </p:nvGrpSpPr>
        <p:grpSpPr>
          <a:xfrm>
            <a:off x="1107036" y="1588427"/>
            <a:ext cx="994316" cy="61102"/>
            <a:chOff x="4580561" y="2589004"/>
            <a:chExt cx="1064464" cy="25200"/>
          </a:xfrm>
        </p:grpSpPr>
        <p:sp>
          <p:nvSpPr>
            <p:cNvPr id="210" name="Google Shape;210;g2c9f9b6c153_0_23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g2c9f9b6c153_0_23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2" name="Google Shape;212;g2c9f9b6c153_0_235"/>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213" name="Google Shape;213;g2c9f9b6c153_0_23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14"/>
        <p:cNvGrpSpPr/>
        <p:nvPr/>
      </p:nvGrpSpPr>
      <p:grpSpPr>
        <a:xfrm>
          <a:off x="0" y="0"/>
          <a:ext cx="0" cy="0"/>
          <a:chOff x="0" y="0"/>
          <a:chExt cx="0" cy="0"/>
        </a:xfrm>
      </p:grpSpPr>
      <p:sp>
        <p:nvSpPr>
          <p:cNvPr id="215" name="Google Shape;215;g2c9f9b6c153_0_242"/>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6" name="Google Shape;216;g2c9f9b6c153_0_242"/>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7"/>
        <p:cNvGrpSpPr/>
        <p:nvPr/>
      </p:nvGrpSpPr>
      <p:grpSpPr>
        <a:xfrm>
          <a:off x="0" y="0"/>
          <a:ext cx="0" cy="0"/>
          <a:chOff x="0" y="0"/>
          <a:chExt cx="0" cy="0"/>
        </a:xfrm>
      </p:grpSpPr>
      <p:sp>
        <p:nvSpPr>
          <p:cNvPr id="218" name="Google Shape;218;g2c9f9b6c153_0_24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19" name="Google Shape;219;g2c9f9b6c153_0_245"/>
          <p:cNvGrpSpPr/>
          <p:nvPr/>
        </p:nvGrpSpPr>
        <p:grpSpPr>
          <a:xfrm>
            <a:off x="1107036" y="1588427"/>
            <a:ext cx="994316" cy="61102"/>
            <a:chOff x="4580561" y="2589004"/>
            <a:chExt cx="1064464" cy="25200"/>
          </a:xfrm>
        </p:grpSpPr>
        <p:sp>
          <p:nvSpPr>
            <p:cNvPr id="220" name="Google Shape;220;g2c9f9b6c153_0_24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g2c9f9b6c153_0_24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22" name="Google Shape;222;g2c9f9b6c153_0_245"/>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223" name="Google Shape;223;g2c9f9b6c153_0_245"/>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24" name="Google Shape;224;g2c9f9b6c153_0_24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225"/>
        <p:cNvGrpSpPr/>
        <p:nvPr/>
      </p:nvGrpSpPr>
      <p:grpSpPr>
        <a:xfrm>
          <a:off x="0" y="0"/>
          <a:ext cx="0" cy="0"/>
          <a:chOff x="0" y="0"/>
          <a:chExt cx="0" cy="0"/>
        </a:xfrm>
      </p:grpSpPr>
      <p:grpSp>
        <p:nvGrpSpPr>
          <p:cNvPr id="226" name="Google Shape;226;g2c9f9b6c153_0_253"/>
          <p:cNvGrpSpPr/>
          <p:nvPr/>
        </p:nvGrpSpPr>
        <p:grpSpPr>
          <a:xfrm>
            <a:off x="1107036" y="5558926"/>
            <a:ext cx="994316" cy="61102"/>
            <a:chOff x="4580561" y="2589004"/>
            <a:chExt cx="1064464" cy="25200"/>
          </a:xfrm>
        </p:grpSpPr>
        <p:sp>
          <p:nvSpPr>
            <p:cNvPr id="227" name="Google Shape;227;g2c9f9b6c153_0_253"/>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8" name="Google Shape;228;g2c9f9b6c153_0_253"/>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29" name="Google Shape;229;g2c9f9b6c153_0_253"/>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230" name="Google Shape;230;g2c9f9b6c153_0_25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1"/>
        <p:cNvGrpSpPr/>
        <p:nvPr/>
      </p:nvGrpSpPr>
      <p:grpSpPr>
        <a:xfrm>
          <a:off x="0" y="0"/>
          <a:ext cx="0" cy="0"/>
          <a:chOff x="0" y="0"/>
          <a:chExt cx="0" cy="0"/>
        </a:xfrm>
      </p:grpSpPr>
      <p:sp>
        <p:nvSpPr>
          <p:cNvPr id="232" name="Google Shape;232;g2c9f9b6c153_0_25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33" name="Google Shape;233;g2c9f9b6c153_0_259"/>
          <p:cNvGrpSpPr/>
          <p:nvPr/>
        </p:nvGrpSpPr>
        <p:grpSpPr>
          <a:xfrm>
            <a:off x="1107036" y="1588427"/>
            <a:ext cx="994316" cy="61102"/>
            <a:chOff x="4580561" y="2589004"/>
            <a:chExt cx="1064464" cy="25200"/>
          </a:xfrm>
        </p:grpSpPr>
        <p:sp>
          <p:nvSpPr>
            <p:cNvPr id="234" name="Google Shape;234;g2c9f9b6c153_0_259"/>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5" name="Google Shape;235;g2c9f9b6c153_0_259"/>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36" name="Google Shape;236;g2c9f9b6c153_0_259"/>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a:endParaRPr/>
          </a:p>
        </p:txBody>
      </p:sp>
      <p:sp>
        <p:nvSpPr>
          <p:cNvPr id="237" name="Google Shape;237;g2c9f9b6c153_0_259"/>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8" name="Google Shape;238;g2c9f9b6c153_0_259"/>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39" name="Google Shape;239;g2c9f9b6c153_0_25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240"/>
        <p:cNvGrpSpPr/>
        <p:nvPr/>
      </p:nvGrpSpPr>
      <p:grpSpPr>
        <a:xfrm>
          <a:off x="0" y="0"/>
          <a:ext cx="0" cy="0"/>
          <a:chOff x="0" y="0"/>
          <a:chExt cx="0" cy="0"/>
        </a:xfrm>
      </p:grpSpPr>
      <p:pic>
        <p:nvPicPr>
          <p:cNvPr id="241" name="Google Shape;241;g2c9f9b6c153_0_268" descr="Side view of hands writing in a notebook at a cafe"/>
          <p:cNvPicPr preferRelativeResize="0"/>
          <p:nvPr/>
        </p:nvPicPr>
        <p:blipFill rotWithShape="1">
          <a:blip r:embed="rId2">
            <a:alphaModFix/>
          </a:blip>
          <a:srcRect l="9050" t="12064" r="54351" b="26446"/>
          <a:stretch/>
        </p:blipFill>
        <p:spPr>
          <a:xfrm>
            <a:off x="2" y="-67"/>
            <a:ext cx="6096000" cy="6857999"/>
          </a:xfrm>
          <a:prstGeom prst="rect">
            <a:avLst/>
          </a:prstGeom>
          <a:noFill/>
          <a:ln>
            <a:noFill/>
          </a:ln>
        </p:spPr>
      </p:pic>
      <p:sp>
        <p:nvSpPr>
          <p:cNvPr id="242" name="Google Shape;242;g2c9f9b6c153_0_268"/>
          <p:cNvSpPr/>
          <p:nvPr/>
        </p:nvSpPr>
        <p:spPr>
          <a:xfrm>
            <a:off x="2200" y="0"/>
            <a:ext cx="6091500" cy="6858000"/>
          </a:xfrm>
          <a:prstGeom prst="rect">
            <a:avLst/>
          </a:prstGeom>
          <a:solidFill>
            <a:srgbClr val="178D7D">
              <a:alpha val="6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243" name="Google Shape;243;g2c9f9b6c153_0_268"/>
          <p:cNvGrpSpPr/>
          <p:nvPr/>
        </p:nvGrpSpPr>
        <p:grpSpPr>
          <a:xfrm>
            <a:off x="1107036" y="1588427"/>
            <a:ext cx="994316" cy="61102"/>
            <a:chOff x="4580561" y="2589004"/>
            <a:chExt cx="1064464" cy="25200"/>
          </a:xfrm>
        </p:grpSpPr>
        <p:sp>
          <p:nvSpPr>
            <p:cNvPr id="244" name="Google Shape;244;g2c9f9b6c153_0_268"/>
            <p:cNvSpPr/>
            <p:nvPr/>
          </p:nvSpPr>
          <p:spPr>
            <a:xfrm rot="-5400000">
              <a:off x="5366325" y="2335504"/>
              <a:ext cx="25200" cy="532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5" name="Google Shape;245;g2c9f9b6c153_0_268"/>
            <p:cNvSpPr/>
            <p:nvPr/>
          </p:nvSpPr>
          <p:spPr>
            <a:xfrm rot="-5400000">
              <a:off x="4836311" y="2333254"/>
              <a:ext cx="25200" cy="5367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46" name="Google Shape;246;g2c9f9b6c153_0_268"/>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Autofit/>
          </a:bodyPr>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47" name="Google Shape;247;g2c9f9b6c153_0_268"/>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FFFFFF"/>
              </a:buClr>
              <a:buSzPts val="2100"/>
              <a:buNone/>
              <a:defRPr sz="2100">
                <a:solidFill>
                  <a:srgbClr val="FFFFFF"/>
                </a:solidFill>
              </a:defRPr>
            </a:lvl1pPr>
            <a:lvl2pPr lvl="1" rtl="0">
              <a:lnSpc>
                <a:spcPct val="100000"/>
              </a:lnSpc>
              <a:spcBef>
                <a:spcPts val="0"/>
              </a:spcBef>
              <a:spcAft>
                <a:spcPts val="0"/>
              </a:spcAft>
              <a:buClr>
                <a:srgbClr val="FFFFFF"/>
              </a:buClr>
              <a:buSzPts val="2100"/>
              <a:buNone/>
              <a:defRPr sz="2100">
                <a:solidFill>
                  <a:srgbClr val="FFFFFF"/>
                </a:solidFill>
              </a:defRPr>
            </a:lvl2pPr>
            <a:lvl3pPr lvl="2" rtl="0">
              <a:lnSpc>
                <a:spcPct val="100000"/>
              </a:lnSpc>
              <a:spcBef>
                <a:spcPts val="0"/>
              </a:spcBef>
              <a:spcAft>
                <a:spcPts val="0"/>
              </a:spcAft>
              <a:buClr>
                <a:srgbClr val="FFFFFF"/>
              </a:buClr>
              <a:buSzPts val="2100"/>
              <a:buNone/>
              <a:defRPr sz="2100">
                <a:solidFill>
                  <a:srgbClr val="FFFFFF"/>
                </a:solidFill>
              </a:defRPr>
            </a:lvl3pPr>
            <a:lvl4pPr lvl="3" rtl="0">
              <a:lnSpc>
                <a:spcPct val="100000"/>
              </a:lnSpc>
              <a:spcBef>
                <a:spcPts val="0"/>
              </a:spcBef>
              <a:spcAft>
                <a:spcPts val="0"/>
              </a:spcAft>
              <a:buClr>
                <a:srgbClr val="FFFFFF"/>
              </a:buClr>
              <a:buSzPts val="2100"/>
              <a:buNone/>
              <a:defRPr sz="2100">
                <a:solidFill>
                  <a:srgbClr val="FFFFFF"/>
                </a:solidFill>
              </a:defRPr>
            </a:lvl4pPr>
            <a:lvl5pPr lvl="4" rtl="0">
              <a:lnSpc>
                <a:spcPct val="100000"/>
              </a:lnSpc>
              <a:spcBef>
                <a:spcPts val="0"/>
              </a:spcBef>
              <a:spcAft>
                <a:spcPts val="0"/>
              </a:spcAft>
              <a:buClr>
                <a:srgbClr val="FFFFFF"/>
              </a:buClr>
              <a:buSzPts val="2100"/>
              <a:buNone/>
              <a:defRPr sz="2100">
                <a:solidFill>
                  <a:srgbClr val="FFFFFF"/>
                </a:solidFill>
              </a:defRPr>
            </a:lvl5pPr>
            <a:lvl6pPr lvl="5" rtl="0">
              <a:lnSpc>
                <a:spcPct val="100000"/>
              </a:lnSpc>
              <a:spcBef>
                <a:spcPts val="0"/>
              </a:spcBef>
              <a:spcAft>
                <a:spcPts val="0"/>
              </a:spcAft>
              <a:buClr>
                <a:srgbClr val="FFFFFF"/>
              </a:buClr>
              <a:buSzPts val="2100"/>
              <a:buNone/>
              <a:defRPr sz="2100">
                <a:solidFill>
                  <a:srgbClr val="FFFFFF"/>
                </a:solidFill>
              </a:defRPr>
            </a:lvl6pPr>
            <a:lvl7pPr lvl="6" rtl="0">
              <a:lnSpc>
                <a:spcPct val="100000"/>
              </a:lnSpc>
              <a:spcBef>
                <a:spcPts val="0"/>
              </a:spcBef>
              <a:spcAft>
                <a:spcPts val="0"/>
              </a:spcAft>
              <a:buClr>
                <a:srgbClr val="FFFFFF"/>
              </a:buClr>
              <a:buSzPts val="2100"/>
              <a:buNone/>
              <a:defRPr sz="2100">
                <a:solidFill>
                  <a:srgbClr val="FFFFFF"/>
                </a:solidFill>
              </a:defRPr>
            </a:lvl7pPr>
            <a:lvl8pPr lvl="7" rtl="0">
              <a:lnSpc>
                <a:spcPct val="100000"/>
              </a:lnSpc>
              <a:spcBef>
                <a:spcPts val="0"/>
              </a:spcBef>
              <a:spcAft>
                <a:spcPts val="0"/>
              </a:spcAft>
              <a:buClr>
                <a:srgbClr val="FFFFFF"/>
              </a:buClr>
              <a:buSzPts val="2100"/>
              <a:buNone/>
              <a:defRPr sz="2100">
                <a:solidFill>
                  <a:srgbClr val="FFFFFF"/>
                </a:solidFill>
              </a:defRPr>
            </a:lvl8pPr>
            <a:lvl9pPr lvl="8"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248" name="Google Shape;248;g2c9f9b6c153_0_268"/>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49" name="Google Shape;249;g2c9f9b6c153_0_268"/>
          <p:cNvSpPr txBox="1">
            <a:spLocks noGrp="1"/>
          </p:cNvSpPr>
          <p:nvPr>
            <p:ph type="sldNum" idx="12"/>
          </p:nvPr>
        </p:nvSpPr>
        <p:spPr>
          <a:xfrm>
            <a:off x="11381733" y="6333133"/>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2"/>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body" idx="1"/>
          </p:nvPr>
        </p:nvSpPr>
        <p:spPr>
          <a:xfrm>
            <a:off x="1484312" y="2666999"/>
            <a:ext cx="4895055"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44" name="Google Shape;44;p42"/>
          <p:cNvSpPr txBox="1">
            <a:spLocks noGrp="1"/>
          </p:cNvSpPr>
          <p:nvPr>
            <p:ph type="body" idx="2"/>
          </p:nvPr>
        </p:nvSpPr>
        <p:spPr>
          <a:xfrm>
            <a:off x="6607967" y="2667000"/>
            <a:ext cx="4895056" cy="3124200"/>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45" name="Google Shape;45;p4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250"/>
        <p:cNvGrpSpPr/>
        <p:nvPr/>
      </p:nvGrpSpPr>
      <p:grpSpPr>
        <a:xfrm>
          <a:off x="0" y="0"/>
          <a:ext cx="0" cy="0"/>
          <a:chOff x="0" y="0"/>
          <a:chExt cx="0" cy="0"/>
        </a:xfrm>
      </p:grpSpPr>
      <p:pic>
        <p:nvPicPr>
          <p:cNvPr id="251" name="Google Shape;251;g2c9f9b6c153_0_278"/>
          <p:cNvPicPr preferRelativeResize="0"/>
          <p:nvPr/>
        </p:nvPicPr>
        <p:blipFill rotWithShape="1">
          <a:blip r:embed="rId2">
            <a:alphaModFix/>
          </a:blip>
          <a:srcRect l="31883" t="8096" r="25713"/>
          <a:stretch/>
        </p:blipFill>
        <p:spPr>
          <a:xfrm>
            <a:off x="0" y="0"/>
            <a:ext cx="6100332" cy="6857999"/>
          </a:xfrm>
          <a:prstGeom prst="rect">
            <a:avLst/>
          </a:prstGeom>
          <a:noFill/>
          <a:ln>
            <a:noFill/>
          </a:ln>
        </p:spPr>
      </p:pic>
      <p:sp>
        <p:nvSpPr>
          <p:cNvPr id="252" name="Google Shape;252;g2c9f9b6c153_0_278"/>
          <p:cNvSpPr/>
          <p:nvPr/>
        </p:nvSpPr>
        <p:spPr>
          <a:xfrm>
            <a:off x="-100" y="0"/>
            <a:ext cx="6096000" cy="6858000"/>
          </a:xfrm>
          <a:prstGeom prst="rect">
            <a:avLst/>
          </a:prstGeom>
          <a:solidFill>
            <a:srgbClr val="178D7D">
              <a:alpha val="6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253" name="Google Shape;253;g2c9f9b6c153_0_278"/>
          <p:cNvGrpSpPr/>
          <p:nvPr/>
        </p:nvGrpSpPr>
        <p:grpSpPr>
          <a:xfrm>
            <a:off x="1107036" y="1588427"/>
            <a:ext cx="994316" cy="61102"/>
            <a:chOff x="4580561" y="2589004"/>
            <a:chExt cx="1064464" cy="25200"/>
          </a:xfrm>
        </p:grpSpPr>
        <p:sp>
          <p:nvSpPr>
            <p:cNvPr id="254" name="Google Shape;254;g2c9f9b6c153_0_278"/>
            <p:cNvSpPr/>
            <p:nvPr/>
          </p:nvSpPr>
          <p:spPr>
            <a:xfrm rot="-5400000">
              <a:off x="5366325" y="2335504"/>
              <a:ext cx="25200" cy="532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g2c9f9b6c153_0_278"/>
            <p:cNvSpPr/>
            <p:nvPr/>
          </p:nvSpPr>
          <p:spPr>
            <a:xfrm rot="-5400000">
              <a:off x="4836311" y="2333254"/>
              <a:ext cx="25200" cy="5367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56" name="Google Shape;256;g2c9f9b6c153_0_278"/>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Autofit/>
          </a:bodyPr>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57" name="Google Shape;257;g2c9f9b6c153_0_278"/>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FFFFFF"/>
              </a:buClr>
              <a:buSzPts val="2100"/>
              <a:buNone/>
              <a:defRPr sz="2100">
                <a:solidFill>
                  <a:srgbClr val="FFFFFF"/>
                </a:solidFill>
              </a:defRPr>
            </a:lvl1pPr>
            <a:lvl2pPr lvl="1" rtl="0">
              <a:lnSpc>
                <a:spcPct val="100000"/>
              </a:lnSpc>
              <a:spcBef>
                <a:spcPts val="0"/>
              </a:spcBef>
              <a:spcAft>
                <a:spcPts val="0"/>
              </a:spcAft>
              <a:buClr>
                <a:srgbClr val="FFFFFF"/>
              </a:buClr>
              <a:buSzPts val="2100"/>
              <a:buNone/>
              <a:defRPr sz="2100">
                <a:solidFill>
                  <a:srgbClr val="FFFFFF"/>
                </a:solidFill>
              </a:defRPr>
            </a:lvl2pPr>
            <a:lvl3pPr lvl="2" rtl="0">
              <a:lnSpc>
                <a:spcPct val="100000"/>
              </a:lnSpc>
              <a:spcBef>
                <a:spcPts val="0"/>
              </a:spcBef>
              <a:spcAft>
                <a:spcPts val="0"/>
              </a:spcAft>
              <a:buClr>
                <a:srgbClr val="FFFFFF"/>
              </a:buClr>
              <a:buSzPts val="2100"/>
              <a:buNone/>
              <a:defRPr sz="2100">
                <a:solidFill>
                  <a:srgbClr val="FFFFFF"/>
                </a:solidFill>
              </a:defRPr>
            </a:lvl3pPr>
            <a:lvl4pPr lvl="3" rtl="0">
              <a:lnSpc>
                <a:spcPct val="100000"/>
              </a:lnSpc>
              <a:spcBef>
                <a:spcPts val="0"/>
              </a:spcBef>
              <a:spcAft>
                <a:spcPts val="0"/>
              </a:spcAft>
              <a:buClr>
                <a:srgbClr val="FFFFFF"/>
              </a:buClr>
              <a:buSzPts val="2100"/>
              <a:buNone/>
              <a:defRPr sz="2100">
                <a:solidFill>
                  <a:srgbClr val="FFFFFF"/>
                </a:solidFill>
              </a:defRPr>
            </a:lvl4pPr>
            <a:lvl5pPr lvl="4" rtl="0">
              <a:lnSpc>
                <a:spcPct val="100000"/>
              </a:lnSpc>
              <a:spcBef>
                <a:spcPts val="0"/>
              </a:spcBef>
              <a:spcAft>
                <a:spcPts val="0"/>
              </a:spcAft>
              <a:buClr>
                <a:srgbClr val="FFFFFF"/>
              </a:buClr>
              <a:buSzPts val="2100"/>
              <a:buNone/>
              <a:defRPr sz="2100">
                <a:solidFill>
                  <a:srgbClr val="FFFFFF"/>
                </a:solidFill>
              </a:defRPr>
            </a:lvl5pPr>
            <a:lvl6pPr lvl="5" rtl="0">
              <a:lnSpc>
                <a:spcPct val="100000"/>
              </a:lnSpc>
              <a:spcBef>
                <a:spcPts val="0"/>
              </a:spcBef>
              <a:spcAft>
                <a:spcPts val="0"/>
              </a:spcAft>
              <a:buClr>
                <a:srgbClr val="FFFFFF"/>
              </a:buClr>
              <a:buSzPts val="2100"/>
              <a:buNone/>
              <a:defRPr sz="2100">
                <a:solidFill>
                  <a:srgbClr val="FFFFFF"/>
                </a:solidFill>
              </a:defRPr>
            </a:lvl6pPr>
            <a:lvl7pPr lvl="6" rtl="0">
              <a:lnSpc>
                <a:spcPct val="100000"/>
              </a:lnSpc>
              <a:spcBef>
                <a:spcPts val="0"/>
              </a:spcBef>
              <a:spcAft>
                <a:spcPts val="0"/>
              </a:spcAft>
              <a:buClr>
                <a:srgbClr val="FFFFFF"/>
              </a:buClr>
              <a:buSzPts val="2100"/>
              <a:buNone/>
              <a:defRPr sz="2100">
                <a:solidFill>
                  <a:srgbClr val="FFFFFF"/>
                </a:solidFill>
              </a:defRPr>
            </a:lvl7pPr>
            <a:lvl8pPr lvl="7" rtl="0">
              <a:lnSpc>
                <a:spcPct val="100000"/>
              </a:lnSpc>
              <a:spcBef>
                <a:spcPts val="0"/>
              </a:spcBef>
              <a:spcAft>
                <a:spcPts val="0"/>
              </a:spcAft>
              <a:buClr>
                <a:srgbClr val="FFFFFF"/>
              </a:buClr>
              <a:buSzPts val="2100"/>
              <a:buNone/>
              <a:defRPr sz="2100">
                <a:solidFill>
                  <a:srgbClr val="FFFFFF"/>
                </a:solidFill>
              </a:defRPr>
            </a:lvl8pPr>
            <a:lvl9pPr lvl="8"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258" name="Google Shape;258;g2c9f9b6c153_0_278"/>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a:lvl1pPr>
            <a:lvl2pPr marL="914400" lvl="1" indent="-323850" rtl="0">
              <a:spcBef>
                <a:spcPts val="2100"/>
              </a:spcBef>
              <a:spcAft>
                <a:spcPts val="0"/>
              </a:spcAft>
              <a:buSzPts val="1500"/>
              <a:buChar char="○"/>
              <a:defRPr/>
            </a:lvl2pPr>
            <a:lvl3pPr marL="1371600" lvl="2" indent="-323850" rtl="0">
              <a:spcBef>
                <a:spcPts val="2100"/>
              </a:spcBef>
              <a:spcAft>
                <a:spcPts val="0"/>
              </a:spcAft>
              <a:buSzPts val="1500"/>
              <a:buChar char="■"/>
              <a:defRPr/>
            </a:lvl3pPr>
            <a:lvl4pPr marL="1828800" lvl="3" indent="-323850" rtl="0">
              <a:spcBef>
                <a:spcPts val="2100"/>
              </a:spcBef>
              <a:spcAft>
                <a:spcPts val="0"/>
              </a:spcAft>
              <a:buSzPts val="1500"/>
              <a:buChar char="●"/>
              <a:defRPr/>
            </a:lvl4pPr>
            <a:lvl5pPr marL="2286000" lvl="4" indent="-323850" rtl="0">
              <a:spcBef>
                <a:spcPts val="2100"/>
              </a:spcBef>
              <a:spcAft>
                <a:spcPts val="0"/>
              </a:spcAft>
              <a:buSzPts val="1500"/>
              <a:buChar char="○"/>
              <a:defRPr/>
            </a:lvl5pPr>
            <a:lvl6pPr marL="2743200" lvl="5" indent="-323850" rtl="0">
              <a:spcBef>
                <a:spcPts val="2100"/>
              </a:spcBef>
              <a:spcAft>
                <a:spcPts val="0"/>
              </a:spcAft>
              <a:buSzPts val="1500"/>
              <a:buChar char="■"/>
              <a:defRPr/>
            </a:lvl6pPr>
            <a:lvl7pPr marL="3200400" lvl="6" indent="-323850" rtl="0">
              <a:spcBef>
                <a:spcPts val="2100"/>
              </a:spcBef>
              <a:spcAft>
                <a:spcPts val="0"/>
              </a:spcAft>
              <a:buSzPts val="1500"/>
              <a:buChar char="●"/>
              <a:defRPr/>
            </a:lvl7pPr>
            <a:lvl8pPr marL="3657600" lvl="7" indent="-323850" rtl="0">
              <a:spcBef>
                <a:spcPts val="2100"/>
              </a:spcBef>
              <a:spcAft>
                <a:spcPts val="0"/>
              </a:spcAft>
              <a:buSzPts val="1500"/>
              <a:buChar char="○"/>
              <a:defRPr/>
            </a:lvl8pPr>
            <a:lvl9pPr marL="4114800" lvl="8" indent="-323850" rtl="0">
              <a:spcBef>
                <a:spcPts val="2100"/>
              </a:spcBef>
              <a:spcAft>
                <a:spcPts val="2100"/>
              </a:spcAft>
              <a:buSzPts val="1500"/>
              <a:buChar char="■"/>
              <a:defRPr/>
            </a:lvl9pPr>
          </a:lstStyle>
          <a:p>
            <a:endParaRPr/>
          </a:p>
        </p:txBody>
      </p:sp>
      <p:sp>
        <p:nvSpPr>
          <p:cNvPr id="259" name="Google Shape;259;g2c9f9b6c153_0_27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0"/>
        <p:cNvGrpSpPr/>
        <p:nvPr/>
      </p:nvGrpSpPr>
      <p:grpSpPr>
        <a:xfrm>
          <a:off x="0" y="0"/>
          <a:ext cx="0" cy="0"/>
          <a:chOff x="0" y="0"/>
          <a:chExt cx="0" cy="0"/>
        </a:xfrm>
      </p:grpSpPr>
      <p:sp>
        <p:nvSpPr>
          <p:cNvPr id="261" name="Google Shape;261;g2c9f9b6c153_0_288"/>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1700"/>
              <a:buNone/>
              <a:defRPr/>
            </a:lvl1pPr>
          </a:lstStyle>
          <a:p>
            <a:endParaRPr/>
          </a:p>
        </p:txBody>
      </p:sp>
      <p:sp>
        <p:nvSpPr>
          <p:cNvPr id="262" name="Google Shape;262;g2c9f9b6c153_0_28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63"/>
        <p:cNvGrpSpPr/>
        <p:nvPr/>
      </p:nvGrpSpPr>
      <p:grpSpPr>
        <a:xfrm>
          <a:off x="0" y="0"/>
          <a:ext cx="0" cy="0"/>
          <a:chOff x="0" y="0"/>
          <a:chExt cx="0" cy="0"/>
        </a:xfrm>
      </p:grpSpPr>
      <p:grpSp>
        <p:nvGrpSpPr>
          <p:cNvPr id="264" name="Google Shape;264;g2c9f9b6c153_0_291"/>
          <p:cNvGrpSpPr/>
          <p:nvPr/>
        </p:nvGrpSpPr>
        <p:grpSpPr>
          <a:xfrm>
            <a:off x="1107036" y="5558926"/>
            <a:ext cx="994316" cy="61102"/>
            <a:chOff x="4580561" y="2589004"/>
            <a:chExt cx="1064464" cy="25200"/>
          </a:xfrm>
        </p:grpSpPr>
        <p:sp>
          <p:nvSpPr>
            <p:cNvPr id="265" name="Google Shape;265;g2c9f9b6c153_0_29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6" name="Google Shape;266;g2c9f9b6c153_0_29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67" name="Google Shape;267;g2c9f9b6c153_0_291"/>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10700"/>
              <a:buNone/>
              <a:defRPr sz="10700">
                <a:solidFill>
                  <a:schemeClr val="lt1"/>
                </a:solidFill>
              </a:defRPr>
            </a:lvl1pPr>
            <a:lvl2pPr lvl="1" rtl="0">
              <a:spcBef>
                <a:spcPts val="0"/>
              </a:spcBef>
              <a:spcAft>
                <a:spcPts val="0"/>
              </a:spcAft>
              <a:buClr>
                <a:schemeClr val="lt1"/>
              </a:buClr>
              <a:buSzPts val="10700"/>
              <a:buNone/>
              <a:defRPr sz="10700">
                <a:solidFill>
                  <a:schemeClr val="lt1"/>
                </a:solidFill>
              </a:defRPr>
            </a:lvl2pPr>
            <a:lvl3pPr lvl="2" rtl="0">
              <a:spcBef>
                <a:spcPts val="0"/>
              </a:spcBef>
              <a:spcAft>
                <a:spcPts val="0"/>
              </a:spcAft>
              <a:buClr>
                <a:schemeClr val="lt1"/>
              </a:buClr>
              <a:buSzPts val="10700"/>
              <a:buNone/>
              <a:defRPr sz="10700">
                <a:solidFill>
                  <a:schemeClr val="lt1"/>
                </a:solidFill>
              </a:defRPr>
            </a:lvl3pPr>
            <a:lvl4pPr lvl="3" rtl="0">
              <a:spcBef>
                <a:spcPts val="0"/>
              </a:spcBef>
              <a:spcAft>
                <a:spcPts val="0"/>
              </a:spcAft>
              <a:buClr>
                <a:schemeClr val="lt1"/>
              </a:buClr>
              <a:buSzPts val="10700"/>
              <a:buNone/>
              <a:defRPr sz="10700">
                <a:solidFill>
                  <a:schemeClr val="lt1"/>
                </a:solidFill>
              </a:defRPr>
            </a:lvl4pPr>
            <a:lvl5pPr lvl="4" rtl="0">
              <a:spcBef>
                <a:spcPts val="0"/>
              </a:spcBef>
              <a:spcAft>
                <a:spcPts val="0"/>
              </a:spcAft>
              <a:buClr>
                <a:schemeClr val="lt1"/>
              </a:buClr>
              <a:buSzPts val="10700"/>
              <a:buNone/>
              <a:defRPr sz="10700">
                <a:solidFill>
                  <a:schemeClr val="lt1"/>
                </a:solidFill>
              </a:defRPr>
            </a:lvl5pPr>
            <a:lvl6pPr lvl="5" rtl="0">
              <a:spcBef>
                <a:spcPts val="0"/>
              </a:spcBef>
              <a:spcAft>
                <a:spcPts val="0"/>
              </a:spcAft>
              <a:buClr>
                <a:schemeClr val="lt1"/>
              </a:buClr>
              <a:buSzPts val="10700"/>
              <a:buNone/>
              <a:defRPr sz="10700">
                <a:solidFill>
                  <a:schemeClr val="lt1"/>
                </a:solidFill>
              </a:defRPr>
            </a:lvl6pPr>
            <a:lvl7pPr lvl="6" rtl="0">
              <a:spcBef>
                <a:spcPts val="0"/>
              </a:spcBef>
              <a:spcAft>
                <a:spcPts val="0"/>
              </a:spcAft>
              <a:buClr>
                <a:schemeClr val="lt1"/>
              </a:buClr>
              <a:buSzPts val="10700"/>
              <a:buNone/>
              <a:defRPr sz="10700">
                <a:solidFill>
                  <a:schemeClr val="lt1"/>
                </a:solidFill>
              </a:defRPr>
            </a:lvl7pPr>
            <a:lvl8pPr lvl="7" rtl="0">
              <a:spcBef>
                <a:spcPts val="0"/>
              </a:spcBef>
              <a:spcAft>
                <a:spcPts val="0"/>
              </a:spcAft>
              <a:buClr>
                <a:schemeClr val="lt1"/>
              </a:buClr>
              <a:buSzPts val="10700"/>
              <a:buNone/>
              <a:defRPr sz="10700">
                <a:solidFill>
                  <a:schemeClr val="lt1"/>
                </a:solidFill>
              </a:defRPr>
            </a:lvl8pPr>
            <a:lvl9pPr lvl="8" rtl="0">
              <a:spcBef>
                <a:spcPts val="0"/>
              </a:spcBef>
              <a:spcAft>
                <a:spcPts val="0"/>
              </a:spcAft>
              <a:buClr>
                <a:schemeClr val="lt1"/>
              </a:buClr>
              <a:buSzPts val="10700"/>
              <a:buNone/>
              <a:defRPr sz="10700">
                <a:solidFill>
                  <a:schemeClr val="lt1"/>
                </a:solidFill>
              </a:defRPr>
            </a:lvl9pPr>
          </a:lstStyle>
          <a:p>
            <a:r>
              <a:t>xx%</a:t>
            </a:r>
          </a:p>
        </p:txBody>
      </p:sp>
      <p:sp>
        <p:nvSpPr>
          <p:cNvPr id="268" name="Google Shape;268;g2c9f9b6c153_0_291"/>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Clr>
                <a:schemeClr val="lt1"/>
              </a:buClr>
              <a:buSzPts val="1700"/>
              <a:buChar char="●"/>
              <a:defRPr>
                <a:solidFill>
                  <a:schemeClr val="lt1"/>
                </a:solidFill>
              </a:defRPr>
            </a:lvl1pPr>
            <a:lvl2pPr marL="914400" lvl="1" indent="-323850" rtl="0">
              <a:spcBef>
                <a:spcPts val="2100"/>
              </a:spcBef>
              <a:spcAft>
                <a:spcPts val="0"/>
              </a:spcAft>
              <a:buClr>
                <a:schemeClr val="lt1"/>
              </a:buClr>
              <a:buSzPts val="1500"/>
              <a:buChar char="○"/>
              <a:defRPr>
                <a:solidFill>
                  <a:schemeClr val="lt1"/>
                </a:solidFill>
              </a:defRPr>
            </a:lvl2pPr>
            <a:lvl3pPr marL="1371600" lvl="2" indent="-323850" rtl="0">
              <a:spcBef>
                <a:spcPts val="2100"/>
              </a:spcBef>
              <a:spcAft>
                <a:spcPts val="0"/>
              </a:spcAft>
              <a:buClr>
                <a:schemeClr val="lt1"/>
              </a:buClr>
              <a:buSzPts val="1500"/>
              <a:buChar char="■"/>
              <a:defRPr>
                <a:solidFill>
                  <a:schemeClr val="lt1"/>
                </a:solidFill>
              </a:defRPr>
            </a:lvl3pPr>
            <a:lvl4pPr marL="1828800" lvl="3" indent="-323850" rtl="0">
              <a:spcBef>
                <a:spcPts val="2100"/>
              </a:spcBef>
              <a:spcAft>
                <a:spcPts val="0"/>
              </a:spcAft>
              <a:buClr>
                <a:schemeClr val="lt1"/>
              </a:buClr>
              <a:buSzPts val="1500"/>
              <a:buChar char="●"/>
              <a:defRPr>
                <a:solidFill>
                  <a:schemeClr val="lt1"/>
                </a:solidFill>
              </a:defRPr>
            </a:lvl4pPr>
            <a:lvl5pPr marL="2286000" lvl="4" indent="-323850" rtl="0">
              <a:spcBef>
                <a:spcPts val="2100"/>
              </a:spcBef>
              <a:spcAft>
                <a:spcPts val="0"/>
              </a:spcAft>
              <a:buClr>
                <a:schemeClr val="lt1"/>
              </a:buClr>
              <a:buSzPts val="1500"/>
              <a:buChar char="○"/>
              <a:defRPr>
                <a:solidFill>
                  <a:schemeClr val="lt1"/>
                </a:solidFill>
              </a:defRPr>
            </a:lvl5pPr>
            <a:lvl6pPr marL="2743200" lvl="5" indent="-323850" rtl="0">
              <a:spcBef>
                <a:spcPts val="2100"/>
              </a:spcBef>
              <a:spcAft>
                <a:spcPts val="0"/>
              </a:spcAft>
              <a:buClr>
                <a:schemeClr val="lt1"/>
              </a:buClr>
              <a:buSzPts val="1500"/>
              <a:buChar char="■"/>
              <a:defRPr>
                <a:solidFill>
                  <a:schemeClr val="lt1"/>
                </a:solidFill>
              </a:defRPr>
            </a:lvl6pPr>
            <a:lvl7pPr marL="3200400" lvl="6" indent="-323850" rtl="0">
              <a:spcBef>
                <a:spcPts val="2100"/>
              </a:spcBef>
              <a:spcAft>
                <a:spcPts val="0"/>
              </a:spcAft>
              <a:buClr>
                <a:schemeClr val="lt1"/>
              </a:buClr>
              <a:buSzPts val="1500"/>
              <a:buChar char="●"/>
              <a:defRPr>
                <a:solidFill>
                  <a:schemeClr val="lt1"/>
                </a:solidFill>
              </a:defRPr>
            </a:lvl7pPr>
            <a:lvl8pPr marL="3657600" lvl="7" indent="-323850" rtl="0">
              <a:spcBef>
                <a:spcPts val="2100"/>
              </a:spcBef>
              <a:spcAft>
                <a:spcPts val="0"/>
              </a:spcAft>
              <a:buClr>
                <a:schemeClr val="lt1"/>
              </a:buClr>
              <a:buSzPts val="1500"/>
              <a:buChar char="○"/>
              <a:defRPr>
                <a:solidFill>
                  <a:schemeClr val="lt1"/>
                </a:solidFill>
              </a:defRPr>
            </a:lvl8pPr>
            <a:lvl9pPr marL="4114800" lvl="8" indent="-323850" rtl="0">
              <a:spcBef>
                <a:spcPts val="2100"/>
              </a:spcBef>
              <a:spcAft>
                <a:spcPts val="2100"/>
              </a:spcAft>
              <a:buClr>
                <a:schemeClr val="lt1"/>
              </a:buClr>
              <a:buSzPts val="1500"/>
              <a:buChar char="■"/>
              <a:defRPr>
                <a:solidFill>
                  <a:schemeClr val="lt1"/>
                </a:solidFill>
              </a:defRPr>
            </a:lvl9pPr>
          </a:lstStyle>
          <a:p>
            <a:endParaRPr/>
          </a:p>
        </p:txBody>
      </p:sp>
      <p:sp>
        <p:nvSpPr>
          <p:cNvPr id="269" name="Google Shape;269;g2c9f9b6c153_0_29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0"/>
        <p:cNvGrpSpPr/>
        <p:nvPr/>
      </p:nvGrpSpPr>
      <p:grpSpPr>
        <a:xfrm>
          <a:off x="0" y="0"/>
          <a:ext cx="0" cy="0"/>
          <a:chOff x="0" y="0"/>
          <a:chExt cx="0" cy="0"/>
        </a:xfrm>
      </p:grpSpPr>
      <p:sp>
        <p:nvSpPr>
          <p:cNvPr id="271" name="Google Shape;271;g2c9f9b6c153_0_29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43"/>
          <p:cNvSpPr txBox="1">
            <a:spLocks noGrp="1"/>
          </p:cNvSpPr>
          <p:nvPr>
            <p:ph type="title"/>
          </p:nvPr>
        </p:nvSpPr>
        <p:spPr>
          <a:xfrm>
            <a:off x="1484312" y="1600200"/>
            <a:ext cx="3549121"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3"/>
          <p:cNvSpPr txBox="1">
            <a:spLocks noGrp="1"/>
          </p:cNvSpPr>
          <p:nvPr>
            <p:ph type="body" idx="1"/>
          </p:nvPr>
        </p:nvSpPr>
        <p:spPr>
          <a:xfrm>
            <a:off x="5262033" y="685799"/>
            <a:ext cx="6240990"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51" name="Google Shape;51;p43"/>
          <p:cNvSpPr txBox="1">
            <a:spLocks noGrp="1"/>
          </p:cNvSpPr>
          <p:nvPr>
            <p:ph type="body" idx="2"/>
          </p:nvPr>
        </p:nvSpPr>
        <p:spPr>
          <a:xfrm>
            <a:off x="1484312" y="2971800"/>
            <a:ext cx="3549121"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52" name="Google Shape;52;p43"/>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4"/>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laceholder 2 OCALICONLINE">
  <p:cSld name="Title and Placeholder 2 OCALICONLINE">
    <p:spTree>
      <p:nvGrpSpPr>
        <p:cNvPr id="1" name="Shape 59"/>
        <p:cNvGrpSpPr/>
        <p:nvPr/>
      </p:nvGrpSpPr>
      <p:grpSpPr>
        <a:xfrm>
          <a:off x="0" y="0"/>
          <a:ext cx="0" cy="0"/>
          <a:chOff x="0" y="0"/>
          <a:chExt cx="0" cy="0"/>
        </a:xfrm>
      </p:grpSpPr>
      <p:sp>
        <p:nvSpPr>
          <p:cNvPr id="60" name="Google Shape;60;p45"/>
          <p:cNvSpPr txBox="1">
            <a:spLocks noGrp="1"/>
          </p:cNvSpPr>
          <p:nvPr>
            <p:ph type="title"/>
          </p:nvPr>
        </p:nvSpPr>
        <p:spPr>
          <a:xfrm>
            <a:off x="838200" y="411892"/>
            <a:ext cx="10515600" cy="92668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body" idx="1"/>
          </p:nvPr>
        </p:nvSpPr>
        <p:spPr>
          <a:xfrm>
            <a:off x="838200" y="1820421"/>
            <a:ext cx="10515600" cy="3740986"/>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pic>
        <p:nvPicPr>
          <p:cNvPr id="62" name="Google Shape;62;p45"/>
          <p:cNvPicPr preferRelativeResize="0"/>
          <p:nvPr/>
        </p:nvPicPr>
        <p:blipFill rotWithShape="1">
          <a:blip r:embed="rId2">
            <a:alphaModFix/>
          </a:blip>
          <a:srcRect/>
          <a:stretch/>
        </p:blipFill>
        <p:spPr>
          <a:xfrm>
            <a:off x="0" y="1558336"/>
            <a:ext cx="5410715" cy="480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2572279" y="2666999"/>
            <a:ext cx="8930747" cy="2110382"/>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body" idx="1"/>
          </p:nvPr>
        </p:nvSpPr>
        <p:spPr>
          <a:xfrm>
            <a:off x="2572278" y="4777381"/>
            <a:ext cx="8930748"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66" name="Google Shape;66;p46"/>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1772179" y="2658533"/>
            <a:ext cx="46071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72" name="Google Shape;72;p47"/>
          <p:cNvSpPr txBox="1">
            <a:spLocks noGrp="1"/>
          </p:cNvSpPr>
          <p:nvPr>
            <p:ph type="body" idx="2"/>
          </p:nvPr>
        </p:nvSpPr>
        <p:spPr>
          <a:xfrm>
            <a:off x="1484311"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73" name="Google Shape;73;p47"/>
          <p:cNvSpPr txBox="1">
            <a:spLocks noGrp="1"/>
          </p:cNvSpPr>
          <p:nvPr>
            <p:ph type="body" idx="3"/>
          </p:nvPr>
        </p:nvSpPr>
        <p:spPr>
          <a:xfrm>
            <a:off x="6880487" y="2667000"/>
            <a:ext cx="462253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74" name="Google Shape;74;p47"/>
          <p:cNvSpPr txBox="1">
            <a:spLocks noGrp="1"/>
          </p:cNvSpPr>
          <p:nvPr>
            <p:ph type="body" idx="4"/>
          </p:nvPr>
        </p:nvSpPr>
        <p:spPr>
          <a:xfrm>
            <a:off x="6607967" y="3335337"/>
            <a:ext cx="4895056" cy="2455862"/>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75" name="Google Shape;75;p47"/>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8"/>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39"/>
          <p:cNvGrpSpPr/>
          <p:nvPr/>
        </p:nvGrpSpPr>
        <p:grpSpPr>
          <a:xfrm>
            <a:off x="150812" y="0"/>
            <a:ext cx="2436813" cy="6858001"/>
            <a:chOff x="1320800" y="0"/>
            <a:chExt cx="2436813" cy="6858001"/>
          </a:xfrm>
        </p:grpSpPr>
        <p:sp>
          <p:nvSpPr>
            <p:cNvPr id="11" name="Google Shape;11;p39"/>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12" name="Google Shape;12;p39"/>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13" name="Google Shape;13;p39"/>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14" name="Google Shape;14;p39"/>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0B5982"/>
            </a:solidFill>
            <a:ln>
              <a:noFill/>
            </a:ln>
          </p:spPr>
        </p:sp>
        <p:sp>
          <p:nvSpPr>
            <p:cNvPr id="15" name="Google Shape;15;p39"/>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39"/>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39"/>
          <p:cNvSpPr txBox="1">
            <a:spLocks noGrp="1"/>
          </p:cNvSpPr>
          <p:nvPr>
            <p:ph type="title"/>
          </p:nvPr>
        </p:nvSpPr>
        <p:spPr>
          <a:xfrm>
            <a:off x="1484311" y="685800"/>
            <a:ext cx="10018713" cy="1752599"/>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39"/>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39"/>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0" name="Google Shape;20;p39"/>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39"/>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146"/>
        <p:cNvGrpSpPr/>
        <p:nvPr/>
      </p:nvGrpSpPr>
      <p:grpSpPr>
        <a:xfrm>
          <a:off x="0" y="0"/>
          <a:ext cx="0" cy="0"/>
          <a:chOff x="0" y="0"/>
          <a:chExt cx="0" cy="0"/>
        </a:xfrm>
      </p:grpSpPr>
      <p:sp>
        <p:nvSpPr>
          <p:cNvPr id="147" name="Google Shape;147;g2c9f9b6c153_0_1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SzPts val="3700"/>
              <a:buFont typeface="Raleway"/>
              <a:buNone/>
              <a:defRPr sz="3700" b="1">
                <a:latin typeface="Raleway"/>
                <a:ea typeface="Raleway"/>
                <a:cs typeface="Raleway"/>
                <a:sym typeface="Raleway"/>
              </a:defRPr>
            </a:lvl1pPr>
            <a:lvl2pPr lvl="1" rtl="0">
              <a:spcBef>
                <a:spcPts val="0"/>
              </a:spcBef>
              <a:spcAft>
                <a:spcPts val="0"/>
              </a:spcAft>
              <a:buSzPts val="3700"/>
              <a:buFont typeface="Raleway"/>
              <a:buNone/>
              <a:defRPr sz="3700" b="1">
                <a:latin typeface="Raleway"/>
                <a:ea typeface="Raleway"/>
                <a:cs typeface="Raleway"/>
                <a:sym typeface="Raleway"/>
              </a:defRPr>
            </a:lvl2pPr>
            <a:lvl3pPr lvl="2" rtl="0">
              <a:spcBef>
                <a:spcPts val="0"/>
              </a:spcBef>
              <a:spcAft>
                <a:spcPts val="0"/>
              </a:spcAft>
              <a:buSzPts val="3700"/>
              <a:buFont typeface="Raleway"/>
              <a:buNone/>
              <a:defRPr sz="3700" b="1">
                <a:latin typeface="Raleway"/>
                <a:ea typeface="Raleway"/>
                <a:cs typeface="Raleway"/>
                <a:sym typeface="Raleway"/>
              </a:defRPr>
            </a:lvl3pPr>
            <a:lvl4pPr lvl="3" rtl="0">
              <a:spcBef>
                <a:spcPts val="0"/>
              </a:spcBef>
              <a:spcAft>
                <a:spcPts val="0"/>
              </a:spcAft>
              <a:buSzPts val="3700"/>
              <a:buFont typeface="Raleway"/>
              <a:buNone/>
              <a:defRPr sz="3700" b="1">
                <a:latin typeface="Raleway"/>
                <a:ea typeface="Raleway"/>
                <a:cs typeface="Raleway"/>
                <a:sym typeface="Raleway"/>
              </a:defRPr>
            </a:lvl4pPr>
            <a:lvl5pPr lvl="4" rtl="0">
              <a:spcBef>
                <a:spcPts val="0"/>
              </a:spcBef>
              <a:spcAft>
                <a:spcPts val="0"/>
              </a:spcAft>
              <a:buSzPts val="3700"/>
              <a:buFont typeface="Raleway"/>
              <a:buNone/>
              <a:defRPr sz="3700" b="1">
                <a:latin typeface="Raleway"/>
                <a:ea typeface="Raleway"/>
                <a:cs typeface="Raleway"/>
                <a:sym typeface="Raleway"/>
              </a:defRPr>
            </a:lvl5pPr>
            <a:lvl6pPr lvl="5" rtl="0">
              <a:spcBef>
                <a:spcPts val="0"/>
              </a:spcBef>
              <a:spcAft>
                <a:spcPts val="0"/>
              </a:spcAft>
              <a:buSzPts val="3700"/>
              <a:buFont typeface="Raleway"/>
              <a:buNone/>
              <a:defRPr sz="3700" b="1">
                <a:latin typeface="Raleway"/>
                <a:ea typeface="Raleway"/>
                <a:cs typeface="Raleway"/>
                <a:sym typeface="Raleway"/>
              </a:defRPr>
            </a:lvl6pPr>
            <a:lvl7pPr lvl="6" rtl="0">
              <a:spcBef>
                <a:spcPts val="0"/>
              </a:spcBef>
              <a:spcAft>
                <a:spcPts val="0"/>
              </a:spcAft>
              <a:buSzPts val="3700"/>
              <a:buFont typeface="Raleway"/>
              <a:buNone/>
              <a:defRPr sz="3700" b="1">
                <a:latin typeface="Raleway"/>
                <a:ea typeface="Raleway"/>
                <a:cs typeface="Raleway"/>
                <a:sym typeface="Raleway"/>
              </a:defRPr>
            </a:lvl7pPr>
            <a:lvl8pPr lvl="7" rtl="0">
              <a:spcBef>
                <a:spcPts val="0"/>
              </a:spcBef>
              <a:spcAft>
                <a:spcPts val="0"/>
              </a:spcAft>
              <a:buSzPts val="3700"/>
              <a:buFont typeface="Raleway"/>
              <a:buNone/>
              <a:defRPr sz="3700" b="1">
                <a:latin typeface="Raleway"/>
                <a:ea typeface="Raleway"/>
                <a:cs typeface="Raleway"/>
                <a:sym typeface="Raleway"/>
              </a:defRPr>
            </a:lvl8pPr>
            <a:lvl9pPr lvl="8" rtl="0">
              <a:spcBef>
                <a:spcPts val="0"/>
              </a:spcBef>
              <a:spcAft>
                <a:spcPts val="0"/>
              </a:spcAft>
              <a:buSzPts val="3700"/>
              <a:buFont typeface="Raleway"/>
              <a:buNone/>
              <a:defRPr sz="3700" b="1">
                <a:latin typeface="Raleway"/>
                <a:ea typeface="Raleway"/>
                <a:cs typeface="Raleway"/>
                <a:sym typeface="Raleway"/>
              </a:defRPr>
            </a:lvl9pPr>
          </a:lstStyle>
          <a:p>
            <a:endParaRPr/>
          </a:p>
        </p:txBody>
      </p:sp>
      <p:sp>
        <p:nvSpPr>
          <p:cNvPr id="148" name="Google Shape;148;g2c9f9b6c153_0_17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36550" rtl="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rtl="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rtl="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149" name="Google Shape;149;g2c9f9b6c153_0_174"/>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accent1"/>
                </a:solidFill>
                <a:latin typeface="Lato"/>
                <a:ea typeface="Lato"/>
                <a:cs typeface="Lato"/>
                <a:sym typeface="Lato"/>
              </a:defRPr>
            </a:lvl1pPr>
            <a:lvl2pPr lvl="1" algn="r" rtl="0">
              <a:buNone/>
              <a:defRPr sz="1300">
                <a:solidFill>
                  <a:schemeClr val="accent1"/>
                </a:solidFill>
                <a:latin typeface="Lato"/>
                <a:ea typeface="Lato"/>
                <a:cs typeface="Lato"/>
                <a:sym typeface="Lato"/>
              </a:defRPr>
            </a:lvl2pPr>
            <a:lvl3pPr lvl="2" algn="r" rtl="0">
              <a:buNone/>
              <a:defRPr sz="1300">
                <a:solidFill>
                  <a:schemeClr val="accent1"/>
                </a:solidFill>
                <a:latin typeface="Lato"/>
                <a:ea typeface="Lato"/>
                <a:cs typeface="Lato"/>
                <a:sym typeface="Lato"/>
              </a:defRPr>
            </a:lvl3pPr>
            <a:lvl4pPr lvl="3" algn="r" rtl="0">
              <a:buNone/>
              <a:defRPr sz="1300">
                <a:solidFill>
                  <a:schemeClr val="accent1"/>
                </a:solidFill>
                <a:latin typeface="Lato"/>
                <a:ea typeface="Lato"/>
                <a:cs typeface="Lato"/>
                <a:sym typeface="Lato"/>
              </a:defRPr>
            </a:lvl4pPr>
            <a:lvl5pPr lvl="4" algn="r" rtl="0">
              <a:buNone/>
              <a:defRPr sz="1300">
                <a:solidFill>
                  <a:schemeClr val="accent1"/>
                </a:solidFill>
                <a:latin typeface="Lato"/>
                <a:ea typeface="Lato"/>
                <a:cs typeface="Lato"/>
                <a:sym typeface="Lato"/>
              </a:defRPr>
            </a:lvl5pPr>
            <a:lvl6pPr lvl="5" algn="r" rtl="0">
              <a:buNone/>
              <a:defRPr sz="1300">
                <a:solidFill>
                  <a:schemeClr val="accent1"/>
                </a:solidFill>
                <a:latin typeface="Lato"/>
                <a:ea typeface="Lato"/>
                <a:cs typeface="Lato"/>
                <a:sym typeface="Lato"/>
              </a:defRPr>
            </a:lvl6pPr>
            <a:lvl7pPr lvl="6" algn="r" rtl="0">
              <a:buNone/>
              <a:defRPr sz="1300">
                <a:solidFill>
                  <a:schemeClr val="accent1"/>
                </a:solidFill>
                <a:latin typeface="Lato"/>
                <a:ea typeface="Lato"/>
                <a:cs typeface="Lato"/>
                <a:sym typeface="Lato"/>
              </a:defRPr>
            </a:lvl7pPr>
            <a:lvl8pPr lvl="7" algn="r" rtl="0">
              <a:buNone/>
              <a:defRPr sz="1300">
                <a:solidFill>
                  <a:schemeClr val="accent1"/>
                </a:solidFill>
                <a:latin typeface="Lato"/>
                <a:ea typeface="Lato"/>
                <a:cs typeface="Lato"/>
                <a:sym typeface="Lato"/>
              </a:defRPr>
            </a:lvl8pPr>
            <a:lvl9pPr lvl="8" algn="r" rtl="0">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s10803-015-2579-2"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76B0-C3A0-30BA-56C4-A05320581F85}"/>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2500" b="1" i="0" u="none" strike="noStrike" kern="0" cap="none" spc="0" normalizeH="0" baseline="0" noProof="0" dirty="0">
                <a:ln>
                  <a:noFill/>
                </a:ln>
                <a:solidFill>
                  <a:srgbClr val="1A1A1A"/>
                </a:solidFill>
                <a:effectLst/>
                <a:uLnTx/>
                <a:uFillTx/>
                <a:latin typeface="Lato"/>
                <a:ea typeface="Lato"/>
                <a:cs typeface="Lato"/>
                <a:sym typeface="Lato"/>
              </a:rPr>
              <a:t>Ethics, Disability, and Healthcare</a:t>
            </a:r>
            <a:br>
              <a:rPr kumimoji="0" lang="en-US" sz="2100" b="1" i="0" u="none" strike="noStrike" kern="0" cap="none" spc="0" normalizeH="0" baseline="0" noProof="0" dirty="0">
                <a:ln>
                  <a:noFill/>
                </a:ln>
                <a:solidFill>
                  <a:srgbClr val="1A1A1A"/>
                </a:solidFill>
                <a:effectLst/>
                <a:uLnTx/>
                <a:uFillTx/>
                <a:latin typeface="Lato"/>
                <a:ea typeface="Lato"/>
                <a:cs typeface="Lato"/>
                <a:sym typeface="Lato"/>
              </a:rPr>
            </a:br>
            <a:r>
              <a:rPr kumimoji="0" lang="en-US" sz="1600" b="0" i="1" u="none" strike="noStrike" kern="0" cap="none" spc="0" normalizeH="0" baseline="0" noProof="0" dirty="0">
                <a:ln>
                  <a:noFill/>
                </a:ln>
                <a:solidFill>
                  <a:srgbClr val="1A1A1A"/>
                </a:solidFill>
                <a:effectLst/>
                <a:uLnTx/>
                <a:uFillTx/>
                <a:latin typeface="Lato"/>
                <a:ea typeface="Lato"/>
                <a:cs typeface="Lato"/>
                <a:sym typeface="Lato"/>
              </a:rPr>
              <a:t>31st Annual Interprofessional Healthcare Ethics Conference</a:t>
            </a:r>
            <a:br>
              <a:rPr kumimoji="0" lang="en-US" sz="1600" b="0" i="1" u="none" strike="noStrike" kern="0" cap="none" spc="0" normalizeH="0" baseline="0" noProof="0" dirty="0">
                <a:ln>
                  <a:noFill/>
                </a:ln>
                <a:solidFill>
                  <a:srgbClr val="1A1A1A"/>
                </a:solidFill>
                <a:effectLst/>
                <a:uLnTx/>
                <a:uFillTx/>
                <a:latin typeface="Lato"/>
                <a:ea typeface="Lato"/>
                <a:cs typeface="Lato"/>
                <a:sym typeface="Lato"/>
              </a:rPr>
            </a:br>
            <a:r>
              <a:rPr kumimoji="0" lang="en-US" sz="1600" b="0" i="1" u="none" strike="noStrike" kern="0" cap="none" spc="0" normalizeH="0" baseline="0" noProof="0" dirty="0">
                <a:ln>
                  <a:noFill/>
                </a:ln>
                <a:solidFill>
                  <a:srgbClr val="1A1A1A"/>
                </a:solidFill>
                <a:effectLst/>
                <a:uLnTx/>
                <a:uFillTx/>
                <a:latin typeface="Lato"/>
                <a:ea typeface="Lato"/>
                <a:cs typeface="Lato"/>
                <a:sym typeface="Lato"/>
              </a:rPr>
              <a:t>April 12, 2024</a:t>
            </a:r>
            <a:br>
              <a:rPr kumimoji="0" lang="en-US" sz="1600" b="0" i="1" u="none" strike="noStrike" kern="0" cap="none" spc="0" normalizeH="0" baseline="0" noProof="0" dirty="0">
                <a:ln>
                  <a:noFill/>
                </a:ln>
                <a:solidFill>
                  <a:srgbClr val="1A1A1A"/>
                </a:solidFill>
                <a:effectLst/>
                <a:uLnTx/>
                <a:uFillTx/>
                <a:latin typeface="Lato"/>
                <a:ea typeface="Lato"/>
                <a:cs typeface="Lato"/>
                <a:sym typeface="Lato"/>
              </a:rPr>
            </a:br>
            <a:r>
              <a:rPr kumimoji="0" lang="en-US" sz="1600" b="0" i="1" u="none" strike="noStrike" kern="0" cap="none" spc="0" normalizeH="0" baseline="0" noProof="0" dirty="0">
                <a:ln>
                  <a:noFill/>
                </a:ln>
                <a:solidFill>
                  <a:srgbClr val="1A1A1A"/>
                </a:solidFill>
                <a:effectLst/>
                <a:uLnTx/>
                <a:uFillTx/>
                <a:latin typeface="Lato"/>
                <a:ea typeface="Lato"/>
                <a:cs typeface="Lato"/>
                <a:sym typeface="Lato"/>
              </a:rPr>
              <a:t>Center for Bioethics &amp; Health Law | University of Pittsburgh</a:t>
            </a:r>
            <a:br>
              <a:rPr kumimoji="0" lang="en-US" sz="1600" b="0" i="1" u="none" strike="noStrike" kern="0" cap="none" spc="0" normalizeH="0" baseline="0" noProof="0" dirty="0">
                <a:ln>
                  <a:noFill/>
                </a:ln>
                <a:solidFill>
                  <a:srgbClr val="1A1A1A"/>
                </a:solidFill>
                <a:effectLst/>
                <a:uLnTx/>
                <a:uFillTx/>
                <a:latin typeface="Lato"/>
                <a:ea typeface="Lato"/>
                <a:cs typeface="Lato"/>
                <a:sym typeface="Lato"/>
              </a:rPr>
            </a:br>
            <a:endParaRPr lang="en-US" dirty="0"/>
          </a:p>
        </p:txBody>
      </p:sp>
      <p:pic>
        <p:nvPicPr>
          <p:cNvPr id="5" name="Picture 4">
            <a:extLst>
              <a:ext uri="{FF2B5EF4-FFF2-40B4-BE49-F238E27FC236}">
                <a16:creationId xmlns:a16="http://schemas.microsoft.com/office/drawing/2014/main" id="{810DC20A-B1EC-6A95-BC84-4FAC48725306}"/>
              </a:ext>
            </a:extLst>
          </p:cNvPr>
          <p:cNvPicPr>
            <a:picLocks noChangeAspect="1"/>
          </p:cNvPicPr>
          <p:nvPr/>
        </p:nvPicPr>
        <p:blipFill>
          <a:blip r:embed="rId2"/>
          <a:stretch>
            <a:fillRect/>
          </a:stretch>
        </p:blipFill>
        <p:spPr>
          <a:xfrm>
            <a:off x="1049155" y="4215367"/>
            <a:ext cx="4239930" cy="1117029"/>
          </a:xfrm>
          <a:prstGeom prst="rect">
            <a:avLst/>
          </a:prstGeom>
        </p:spPr>
      </p:pic>
      <p:sp>
        <p:nvSpPr>
          <p:cNvPr id="3" name="Subtitle 2">
            <a:extLst>
              <a:ext uri="{FF2B5EF4-FFF2-40B4-BE49-F238E27FC236}">
                <a16:creationId xmlns:a16="http://schemas.microsoft.com/office/drawing/2014/main" id="{38FA841D-14A2-EFCF-5AB2-0F76EE39E304}"/>
              </a:ext>
            </a:extLst>
          </p:cNvPr>
          <p:cNvSpPr>
            <a:spLocks noGrp="1"/>
          </p:cNvSpPr>
          <p:nvPr>
            <p:ph type="subTitle" idx="1"/>
          </p:nvPr>
        </p:nvSpPr>
        <p:spPr>
          <a:xfrm>
            <a:off x="1415758" y="4215368"/>
            <a:ext cx="3262120" cy="1117028"/>
          </a:xfrm>
        </p:spPr>
        <p:txBody>
          <a:bodyPr/>
          <a:lstStyle/>
          <a:p>
            <a:endParaRPr lang="en-US" dirty="0"/>
          </a:p>
        </p:txBody>
      </p:sp>
      <p:sp>
        <p:nvSpPr>
          <p:cNvPr id="4" name="Text Placeholder 3">
            <a:extLst>
              <a:ext uri="{FF2B5EF4-FFF2-40B4-BE49-F238E27FC236}">
                <a16:creationId xmlns:a16="http://schemas.microsoft.com/office/drawing/2014/main" id="{E9E82787-BFC4-9ADD-FD48-C80F58BC2A3F}"/>
              </a:ext>
            </a:extLst>
          </p:cNvPr>
          <p:cNvSpPr>
            <a:spLocks noGrp="1"/>
          </p:cNvSpPr>
          <p:nvPr>
            <p:ph type="body" idx="2"/>
          </p:nvPr>
        </p:nvSpPr>
        <p:spPr>
          <a:xfrm>
            <a:off x="6458552" y="750771"/>
            <a:ext cx="5322770" cy="5086829"/>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3700"/>
              <a:buFont typeface="Raleway"/>
              <a:buNone/>
              <a:tabLst/>
              <a:defRPr/>
            </a:pPr>
            <a:r>
              <a:rPr kumimoji="0" lang="en-US" sz="3200" b="1" i="0" u="none" strike="noStrike" kern="0" cap="none" spc="0" normalizeH="0" baseline="0" noProof="0" dirty="0">
                <a:ln>
                  <a:noFill/>
                </a:ln>
                <a:solidFill>
                  <a:srgbClr val="000000"/>
                </a:solidFill>
                <a:effectLst/>
                <a:uLnTx/>
                <a:uFillTx/>
                <a:latin typeface="Lato"/>
                <a:ea typeface="Lato"/>
                <a:cs typeface="Lato"/>
                <a:sym typeface="Lato"/>
              </a:rPr>
              <a:t>Medical Decision Making </a:t>
            </a:r>
          </a:p>
          <a:p>
            <a:pPr marL="0" marR="0" lvl="0" indent="0" algn="ctr" defTabSz="914400" rtl="0" eaLnBrk="1" fontAlgn="auto" latinLnBrk="0" hangingPunct="1">
              <a:lnSpc>
                <a:spcPct val="100000"/>
              </a:lnSpc>
              <a:spcBef>
                <a:spcPts val="0"/>
              </a:spcBef>
              <a:spcAft>
                <a:spcPts val="0"/>
              </a:spcAft>
              <a:buClr>
                <a:srgbClr val="000000"/>
              </a:buClr>
              <a:buSzPts val="3700"/>
              <a:buFont typeface="Raleway"/>
              <a:buNone/>
              <a:tabLst/>
              <a:defRPr/>
            </a:pPr>
            <a:r>
              <a:rPr kumimoji="0" lang="en-US" sz="3200" b="1" i="0" u="none" strike="noStrike" kern="0" cap="none" spc="0" normalizeH="0" baseline="0" noProof="0" dirty="0">
                <a:ln>
                  <a:noFill/>
                </a:ln>
                <a:solidFill>
                  <a:srgbClr val="000000"/>
                </a:solidFill>
                <a:effectLst/>
                <a:uLnTx/>
                <a:uFillTx/>
                <a:latin typeface="Lato"/>
                <a:ea typeface="Lato"/>
                <a:cs typeface="Lato"/>
                <a:sym typeface="Lato"/>
              </a:rPr>
              <a:t>on the </a:t>
            </a:r>
          </a:p>
          <a:p>
            <a:pPr marL="0" marR="0" lvl="0" indent="0" algn="ctr" defTabSz="914400" rtl="0" eaLnBrk="1" fontAlgn="auto" latinLnBrk="0" hangingPunct="1">
              <a:lnSpc>
                <a:spcPct val="100000"/>
              </a:lnSpc>
              <a:spcBef>
                <a:spcPts val="0"/>
              </a:spcBef>
              <a:spcAft>
                <a:spcPts val="0"/>
              </a:spcAft>
              <a:buClr>
                <a:srgbClr val="000000"/>
              </a:buClr>
              <a:buSzPts val="3700"/>
              <a:buFont typeface="Raleway"/>
              <a:buNone/>
              <a:tabLst/>
              <a:defRPr/>
            </a:pPr>
            <a:r>
              <a:rPr kumimoji="0" lang="en-US" sz="3200" b="1" i="0" u="none" strike="noStrike" kern="0" cap="none" spc="0" normalizeH="0" baseline="0" noProof="0" dirty="0">
                <a:ln>
                  <a:noFill/>
                </a:ln>
                <a:solidFill>
                  <a:srgbClr val="000000"/>
                </a:solidFill>
                <a:effectLst/>
                <a:uLnTx/>
                <a:uFillTx/>
                <a:latin typeface="Lato"/>
                <a:ea typeface="Lato"/>
                <a:cs typeface="Lato"/>
                <a:sym typeface="Lato"/>
              </a:rPr>
              <a:t>Autism Spectrum</a:t>
            </a:r>
          </a:p>
          <a:p>
            <a:pPr marL="0" marR="0" lvl="0" indent="0" algn="ctr" defTabSz="914400" rtl="0" eaLnBrk="1" fontAlgn="auto" latinLnBrk="0" hangingPunct="1">
              <a:lnSpc>
                <a:spcPct val="100000"/>
              </a:lnSpc>
              <a:spcBef>
                <a:spcPts val="0"/>
              </a:spcBef>
              <a:spcAft>
                <a:spcPts val="0"/>
              </a:spcAft>
              <a:buClr>
                <a:srgbClr val="000000"/>
              </a:buClr>
              <a:buSzPts val="3700"/>
              <a:buFont typeface="Raleway"/>
              <a:buNone/>
              <a:tabLst/>
              <a:defRPr/>
            </a:pPr>
            <a:endParaRPr lang="en-US" sz="3200" b="1" dirty="0">
              <a:solidFill>
                <a:srgbClr val="000000"/>
              </a:solidFill>
            </a:endParaRPr>
          </a:p>
          <a:p>
            <a:pPr marL="0" lvl="0" indent="0" algn="ctr" rtl="0">
              <a:spcBef>
                <a:spcPts val="0"/>
              </a:spcBef>
              <a:spcAft>
                <a:spcPts val="0"/>
              </a:spcAft>
              <a:buNone/>
            </a:pPr>
            <a:r>
              <a:rPr lang="en-US" sz="1800" dirty="0">
                <a:latin typeface="Lato"/>
                <a:ea typeface="Lato"/>
                <a:cs typeface="Lato"/>
                <a:sym typeface="Lato"/>
              </a:rPr>
              <a:t>David Kappel, MD, FACS</a:t>
            </a:r>
          </a:p>
          <a:p>
            <a:pPr marL="0" lvl="0" indent="0" algn="ctr" rtl="0">
              <a:spcBef>
                <a:spcPts val="0"/>
              </a:spcBef>
              <a:spcAft>
                <a:spcPts val="0"/>
              </a:spcAft>
              <a:buNone/>
            </a:pPr>
            <a:r>
              <a:rPr lang="en-US" sz="1800" dirty="0">
                <a:latin typeface="Lato"/>
                <a:ea typeface="Lato"/>
                <a:cs typeface="Lato"/>
                <a:sym typeface="Lato"/>
              </a:rPr>
              <a:t>Valerie Violi Satkoske, MSW, PhD, HEC-C</a:t>
            </a:r>
          </a:p>
          <a:p>
            <a:pPr marL="0" lvl="0" indent="0" algn="ctr" rtl="0">
              <a:spcBef>
                <a:spcPts val="0"/>
              </a:spcBef>
              <a:spcAft>
                <a:spcPts val="0"/>
              </a:spcAft>
              <a:buNone/>
            </a:pPr>
            <a:r>
              <a:rPr lang="en-US" sz="1800" dirty="0">
                <a:latin typeface="Lato"/>
                <a:ea typeface="Lato"/>
                <a:cs typeface="Lato"/>
                <a:sym typeface="Lato"/>
              </a:rPr>
              <a:t>Joann Migyanka, DED</a:t>
            </a:r>
          </a:p>
          <a:p>
            <a:pPr marL="0" lvl="0" indent="0" algn="ctr" rtl="0">
              <a:spcBef>
                <a:spcPts val="0"/>
              </a:spcBef>
              <a:spcAft>
                <a:spcPts val="0"/>
              </a:spcAft>
              <a:buNone/>
            </a:pPr>
            <a:r>
              <a:rPr lang="en-US" sz="1800" dirty="0">
                <a:latin typeface="Lato"/>
                <a:ea typeface="Lato"/>
                <a:cs typeface="Lato"/>
                <a:sym typeface="Lato"/>
              </a:rPr>
              <a:t>Andrew Nelson, </a:t>
            </a:r>
            <a:r>
              <a:rPr lang="en-US" sz="1800" dirty="0" err="1">
                <a:latin typeface="Lato"/>
                <a:ea typeface="Lato"/>
                <a:cs typeface="Lato"/>
                <a:sym typeface="Lato"/>
              </a:rPr>
              <a:t>Ed.D</a:t>
            </a:r>
            <a:endParaRPr lang="en-US" sz="1800" dirty="0">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Pts val="3700"/>
              <a:buFont typeface="Raleway"/>
              <a:buNone/>
              <a:tabLst/>
              <a:defRPr/>
            </a:pPr>
            <a:endParaRPr lang="en-US" dirty="0"/>
          </a:p>
        </p:txBody>
      </p:sp>
    </p:spTree>
    <p:extLst>
      <p:ext uri="{BB962C8B-B14F-4D97-AF65-F5344CB8AC3E}">
        <p14:creationId xmlns:p14="http://schemas.microsoft.com/office/powerpoint/2010/main" val="426686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c9f9b6c153_0_458"/>
          <p:cNvSpPr txBox="1">
            <a:spLocks noGrp="1"/>
          </p:cNvSpPr>
          <p:nvPr>
            <p:ph type="title"/>
          </p:nvPr>
        </p:nvSpPr>
        <p:spPr>
          <a:xfrm>
            <a:off x="307475" y="1758200"/>
            <a:ext cx="53139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Lato"/>
                <a:ea typeface="Lato"/>
                <a:cs typeface="Lato"/>
                <a:sym typeface="Lato"/>
              </a:rPr>
              <a:t>Our Study:</a:t>
            </a:r>
            <a:endParaRPr sz="3000">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US" sz="2400" i="1">
                <a:solidFill>
                  <a:schemeClr val="lt1"/>
                </a:solidFill>
                <a:latin typeface="Lato"/>
                <a:ea typeface="Lato"/>
                <a:cs typeface="Lato"/>
                <a:sym typeface="Lato"/>
              </a:rPr>
              <a:t>Personal Perspectives of Adults on the Autism Spectrum: Shared Experiences Interacting with the Medical Community</a:t>
            </a:r>
            <a:endParaRPr sz="2000" b="0">
              <a:solidFill>
                <a:schemeClr val="lt1"/>
              </a:solidFill>
              <a:latin typeface="Lato"/>
              <a:ea typeface="Lato"/>
              <a:cs typeface="Lato"/>
              <a:sym typeface="Lato"/>
            </a:endParaRPr>
          </a:p>
          <a:p>
            <a:pPr marL="0" lvl="0" indent="0" algn="l" rtl="0">
              <a:spcBef>
                <a:spcPts val="1000"/>
              </a:spcBef>
              <a:spcAft>
                <a:spcPts val="0"/>
              </a:spcAft>
              <a:buNone/>
            </a:pPr>
            <a:endParaRPr sz="2000" b="0">
              <a:solidFill>
                <a:schemeClr val="lt1"/>
              </a:solidFill>
              <a:latin typeface="Lato"/>
              <a:ea typeface="Lato"/>
              <a:cs typeface="Lato"/>
              <a:sym typeface="Lato"/>
            </a:endParaRPr>
          </a:p>
          <a:p>
            <a:pPr marL="457200" lvl="0" indent="0" algn="l" rtl="0">
              <a:spcBef>
                <a:spcPts val="1000"/>
              </a:spcBef>
              <a:spcAft>
                <a:spcPts val="0"/>
              </a:spcAft>
              <a:buNone/>
            </a:pPr>
            <a:endParaRPr sz="2000" b="0">
              <a:solidFill>
                <a:schemeClr val="lt1"/>
              </a:solidFill>
              <a:latin typeface="Lato"/>
              <a:ea typeface="Lato"/>
              <a:cs typeface="Lato"/>
              <a:sym typeface="Lato"/>
            </a:endParaRPr>
          </a:p>
          <a:p>
            <a:pPr marL="457200" lvl="0" indent="0" algn="l" rtl="0">
              <a:spcBef>
                <a:spcPts val="100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endParaRPr/>
          </a:p>
          <a:p>
            <a:pPr marL="0" lvl="1" indent="0" algn="l" rtl="0">
              <a:spcBef>
                <a:spcPts val="0"/>
              </a:spcBef>
              <a:spcAft>
                <a:spcPts val="0"/>
              </a:spcAft>
              <a:buClr>
                <a:srgbClr val="000000"/>
              </a:buClr>
              <a:buSzPts val="1400"/>
              <a:buFont typeface="Corbel"/>
              <a:buNone/>
            </a:pPr>
            <a:endParaRPr sz="1400" b="0">
              <a:solidFill>
                <a:schemeClr val="lt1"/>
              </a:solidFill>
              <a:latin typeface="Lato"/>
              <a:ea typeface="Lato"/>
              <a:cs typeface="Lato"/>
              <a:sym typeface="Lato"/>
            </a:endParaRPr>
          </a:p>
          <a:p>
            <a:pPr marL="0" lvl="0" indent="0" algn="l" rtl="0">
              <a:spcBef>
                <a:spcPts val="0"/>
              </a:spcBef>
              <a:spcAft>
                <a:spcPts val="0"/>
              </a:spcAft>
              <a:buClr>
                <a:srgbClr val="000000"/>
              </a:buClr>
              <a:buFont typeface="Arial"/>
              <a:buNone/>
            </a:pPr>
            <a:endParaRPr sz="1800" b="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a:solidFill>
                <a:schemeClr val="lt1"/>
              </a:solidFill>
            </a:endParaRPr>
          </a:p>
        </p:txBody>
      </p:sp>
      <p:sp>
        <p:nvSpPr>
          <p:cNvPr id="326" name="Google Shape;326;g2c9f9b6c153_0_458"/>
          <p:cNvSpPr txBox="1">
            <a:spLocks noGrp="1"/>
          </p:cNvSpPr>
          <p:nvPr>
            <p:ph type="body" idx="2"/>
          </p:nvPr>
        </p:nvSpPr>
        <p:spPr>
          <a:xfrm>
            <a:off x="6040050" y="0"/>
            <a:ext cx="6152100" cy="6650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1600">
              <a:solidFill>
                <a:srgbClr val="000000"/>
              </a:solidFill>
            </a:endParaRPr>
          </a:p>
          <a:p>
            <a:pPr marL="457200" lvl="0" indent="-368300" algn="l" rtl="0">
              <a:lnSpc>
                <a:spcPct val="100000"/>
              </a:lnSpc>
              <a:spcBef>
                <a:spcPts val="0"/>
              </a:spcBef>
              <a:spcAft>
                <a:spcPts val="0"/>
              </a:spcAft>
              <a:buClr>
                <a:srgbClr val="000000"/>
              </a:buClr>
              <a:buSzPts val="2200"/>
              <a:buChar char="●"/>
            </a:pPr>
            <a:r>
              <a:rPr lang="en-US" sz="2200">
                <a:solidFill>
                  <a:srgbClr val="000000"/>
                </a:solidFill>
              </a:rPr>
              <a:t>Three-phase study utilizing </a:t>
            </a:r>
            <a:r>
              <a:rPr lang="en-US" sz="2200" b="1">
                <a:solidFill>
                  <a:srgbClr val="000000"/>
                </a:solidFill>
              </a:rPr>
              <a:t>input from autistic adults</a:t>
            </a:r>
            <a:r>
              <a:rPr lang="en-US" sz="2200">
                <a:solidFill>
                  <a:srgbClr val="000000"/>
                </a:solidFill>
              </a:rPr>
              <a:t> and clinicians to create advance care planning conversation guides and documents.</a:t>
            </a:r>
            <a:endParaRPr sz="2200">
              <a:solidFill>
                <a:srgbClr val="000000"/>
              </a:solidFill>
            </a:endParaRPr>
          </a:p>
          <a:p>
            <a:pPr marL="457200" lvl="0" indent="0" algn="l" rtl="0">
              <a:lnSpc>
                <a:spcPct val="100000"/>
              </a:lnSpc>
              <a:spcBef>
                <a:spcPts val="0"/>
              </a:spcBef>
              <a:spcAft>
                <a:spcPts val="0"/>
              </a:spcAft>
              <a:buNone/>
            </a:pPr>
            <a:endParaRPr sz="2200">
              <a:solidFill>
                <a:srgbClr val="000000"/>
              </a:solidFill>
            </a:endParaRPr>
          </a:p>
          <a:p>
            <a:pPr marL="0" lvl="0" indent="0" algn="l" rtl="0">
              <a:lnSpc>
                <a:spcPct val="100000"/>
              </a:lnSpc>
              <a:spcBef>
                <a:spcPts val="0"/>
              </a:spcBef>
              <a:spcAft>
                <a:spcPts val="0"/>
              </a:spcAft>
              <a:buNone/>
            </a:pPr>
            <a:endParaRPr sz="500">
              <a:solidFill>
                <a:schemeClr val="dk2"/>
              </a:solidFill>
            </a:endParaRPr>
          </a:p>
          <a:p>
            <a:pPr marL="457200" lvl="0" indent="-368300" algn="l" rtl="0">
              <a:lnSpc>
                <a:spcPct val="100000"/>
              </a:lnSpc>
              <a:spcBef>
                <a:spcPts val="0"/>
              </a:spcBef>
              <a:spcAft>
                <a:spcPts val="0"/>
              </a:spcAft>
              <a:buClr>
                <a:srgbClr val="000000"/>
              </a:buClr>
              <a:buSzPts val="2200"/>
              <a:buChar char="●"/>
            </a:pPr>
            <a:r>
              <a:rPr lang="en-US" sz="2200">
                <a:solidFill>
                  <a:schemeClr val="dk2"/>
                </a:solidFill>
              </a:rPr>
              <a:t>Utilized </a:t>
            </a:r>
            <a:r>
              <a:rPr lang="en-US" sz="2200" b="1">
                <a:solidFill>
                  <a:schemeClr val="dk2"/>
                </a:solidFill>
              </a:rPr>
              <a:t>focus groups with a diverse group of autistic adults </a:t>
            </a:r>
            <a:r>
              <a:rPr lang="en-US" sz="2200">
                <a:solidFill>
                  <a:schemeClr val="dk2"/>
                </a:solidFill>
              </a:rPr>
              <a:t> to discuss their: </a:t>
            </a:r>
            <a:endParaRPr sz="2200">
              <a:solidFill>
                <a:schemeClr val="dk2"/>
              </a:solidFill>
            </a:endParaRPr>
          </a:p>
          <a:p>
            <a:pPr marL="914400" lvl="0" indent="0" algn="l" rtl="0">
              <a:lnSpc>
                <a:spcPct val="100000"/>
              </a:lnSpc>
              <a:spcBef>
                <a:spcPts val="0"/>
              </a:spcBef>
              <a:spcAft>
                <a:spcPts val="0"/>
              </a:spcAft>
              <a:buNone/>
            </a:pPr>
            <a:endParaRPr sz="1900">
              <a:solidFill>
                <a:schemeClr val="dk2"/>
              </a:solidFill>
            </a:endParaRPr>
          </a:p>
          <a:p>
            <a:pPr marL="914400" lvl="1" indent="-349250" algn="l" rtl="0">
              <a:lnSpc>
                <a:spcPct val="100000"/>
              </a:lnSpc>
              <a:spcBef>
                <a:spcPts val="0"/>
              </a:spcBef>
              <a:spcAft>
                <a:spcPts val="0"/>
              </a:spcAft>
              <a:buClr>
                <a:srgbClr val="000000"/>
              </a:buClr>
              <a:buSzPts val="1900"/>
              <a:buChar char="○"/>
            </a:pPr>
            <a:r>
              <a:rPr lang="en-US" sz="1900">
                <a:solidFill>
                  <a:schemeClr val="dk2"/>
                </a:solidFill>
              </a:rPr>
              <a:t>experiences with health providers and institutions, their medical decision-making histories</a:t>
            </a:r>
            <a:endParaRPr sz="1900">
              <a:solidFill>
                <a:schemeClr val="dk2"/>
              </a:solidFill>
            </a:endParaRPr>
          </a:p>
          <a:p>
            <a:pPr marL="914400" lvl="0" indent="0" algn="l" rtl="0">
              <a:lnSpc>
                <a:spcPct val="100000"/>
              </a:lnSpc>
              <a:spcBef>
                <a:spcPts val="0"/>
              </a:spcBef>
              <a:spcAft>
                <a:spcPts val="0"/>
              </a:spcAft>
              <a:buNone/>
            </a:pPr>
            <a:endParaRPr sz="1900">
              <a:solidFill>
                <a:schemeClr val="dk2"/>
              </a:solidFill>
            </a:endParaRPr>
          </a:p>
          <a:p>
            <a:pPr marL="914400" lvl="1" indent="-349250" algn="l" rtl="0">
              <a:lnSpc>
                <a:spcPct val="100000"/>
              </a:lnSpc>
              <a:spcBef>
                <a:spcPts val="0"/>
              </a:spcBef>
              <a:spcAft>
                <a:spcPts val="0"/>
              </a:spcAft>
              <a:buClr>
                <a:srgbClr val="000000"/>
              </a:buClr>
              <a:buSzPts val="1900"/>
              <a:buChar char="○"/>
            </a:pPr>
            <a:r>
              <a:rPr lang="en-US" sz="1900">
                <a:solidFill>
                  <a:schemeClr val="dk2"/>
                </a:solidFill>
              </a:rPr>
              <a:t> comfort levels with end-of-life discussions</a:t>
            </a:r>
            <a:endParaRPr sz="1900">
              <a:solidFill>
                <a:schemeClr val="dk2"/>
              </a:solidFill>
            </a:endParaRPr>
          </a:p>
          <a:p>
            <a:pPr marL="914400" lvl="0" indent="0" algn="l" rtl="0">
              <a:lnSpc>
                <a:spcPct val="100000"/>
              </a:lnSpc>
              <a:spcBef>
                <a:spcPts val="0"/>
              </a:spcBef>
              <a:spcAft>
                <a:spcPts val="0"/>
              </a:spcAft>
              <a:buNone/>
            </a:pPr>
            <a:endParaRPr sz="1900">
              <a:solidFill>
                <a:schemeClr val="dk2"/>
              </a:solidFill>
            </a:endParaRPr>
          </a:p>
          <a:p>
            <a:pPr marL="914400" lvl="1" indent="-349250" algn="l" rtl="0">
              <a:lnSpc>
                <a:spcPct val="100000"/>
              </a:lnSpc>
              <a:spcBef>
                <a:spcPts val="0"/>
              </a:spcBef>
              <a:spcAft>
                <a:spcPts val="0"/>
              </a:spcAft>
              <a:buClr>
                <a:srgbClr val="000000"/>
              </a:buClr>
              <a:buSzPts val="1900"/>
              <a:buChar char="○"/>
            </a:pPr>
            <a:r>
              <a:rPr lang="en-US" sz="1900">
                <a:solidFill>
                  <a:schemeClr val="dk2"/>
                </a:solidFill>
              </a:rPr>
              <a:t>self-assessed abilities to act as a surrogate decision maker.</a:t>
            </a:r>
            <a:endParaRPr sz="1900">
              <a:solidFill>
                <a:schemeClr val="dk2"/>
              </a:solidFill>
            </a:endParaRPr>
          </a:p>
          <a:p>
            <a:pPr marL="914400" lvl="0" indent="0" algn="l" rtl="0">
              <a:lnSpc>
                <a:spcPct val="100000"/>
              </a:lnSpc>
              <a:spcBef>
                <a:spcPts val="0"/>
              </a:spcBef>
              <a:spcAft>
                <a:spcPts val="0"/>
              </a:spcAft>
              <a:buNone/>
            </a:pPr>
            <a:endParaRPr sz="1900">
              <a:solidFill>
                <a:schemeClr val="dk2"/>
              </a:solidFill>
            </a:endParaRPr>
          </a:p>
          <a:p>
            <a:pPr marL="914400" lvl="1" indent="-349250" algn="l" rtl="0">
              <a:lnSpc>
                <a:spcPct val="100000"/>
              </a:lnSpc>
              <a:spcBef>
                <a:spcPts val="0"/>
              </a:spcBef>
              <a:spcAft>
                <a:spcPts val="0"/>
              </a:spcAft>
              <a:buClr>
                <a:srgbClr val="000000"/>
              </a:buClr>
              <a:buSzPts val="1900"/>
              <a:buChar char="○"/>
            </a:pPr>
            <a:r>
              <a:rPr lang="en-US" sz="1900">
                <a:solidFill>
                  <a:schemeClr val="dk2"/>
                </a:solidFill>
              </a:rPr>
              <a:t>feedback and recommendations for healthcare tools that would improve the process  </a:t>
            </a:r>
            <a:endParaRPr sz="1900">
              <a:solidFill>
                <a:schemeClr val="dk2"/>
              </a:solidFill>
            </a:endParaRPr>
          </a:p>
          <a:p>
            <a:pPr marL="0" lvl="0" indent="0" algn="l" rtl="0">
              <a:lnSpc>
                <a:spcPct val="110000"/>
              </a:lnSpc>
              <a:spcBef>
                <a:spcPts val="1000"/>
              </a:spcBef>
              <a:spcAft>
                <a:spcPts val="0"/>
              </a:spcAft>
              <a:buNone/>
            </a:pPr>
            <a:endParaRPr sz="1600">
              <a:solidFill>
                <a:schemeClr val="dk2"/>
              </a:solidFill>
            </a:endParaRPr>
          </a:p>
          <a:p>
            <a:pPr marL="0" lvl="0" indent="0" algn="l" rtl="0">
              <a:lnSpc>
                <a:spcPct val="115000"/>
              </a:lnSpc>
              <a:spcBef>
                <a:spcPts val="0"/>
              </a:spcBef>
              <a:spcAft>
                <a:spcPts val="2100"/>
              </a:spcAft>
              <a:buNone/>
            </a:pP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c9f9b6c153_0_486"/>
          <p:cNvSpPr txBox="1">
            <a:spLocks noGrp="1"/>
          </p:cNvSpPr>
          <p:nvPr>
            <p:ph type="title"/>
          </p:nvPr>
        </p:nvSpPr>
        <p:spPr>
          <a:xfrm>
            <a:off x="98275" y="1984975"/>
            <a:ext cx="58284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Lato"/>
                <a:ea typeface="Lato"/>
                <a:cs typeface="Lato"/>
                <a:sym typeface="Lato"/>
              </a:rPr>
              <a:t>Phase 1: Healthcare Experiences</a:t>
            </a:r>
            <a:endParaRPr sz="3000">
              <a:latin typeface="Lato"/>
              <a:ea typeface="Lato"/>
              <a:cs typeface="Lato"/>
              <a:sym typeface="Lato"/>
            </a:endParaRPr>
          </a:p>
          <a:p>
            <a:pPr marL="0" lvl="0" indent="0" algn="ctr" rtl="0">
              <a:spcBef>
                <a:spcPts val="0"/>
              </a:spcBef>
              <a:spcAft>
                <a:spcPts val="0"/>
              </a:spcAft>
              <a:buNone/>
            </a:pPr>
            <a:r>
              <a:rPr lang="en-US" sz="2700" b="0">
                <a:latin typeface="Lato"/>
                <a:ea typeface="Lato"/>
                <a:cs typeface="Lato"/>
                <a:sym typeface="Lato"/>
              </a:rPr>
              <a:t>Themes</a:t>
            </a:r>
            <a:endParaRPr sz="2700" b="0">
              <a:latin typeface="Lato"/>
              <a:ea typeface="Lato"/>
              <a:cs typeface="Lato"/>
              <a:sym typeface="Lato"/>
            </a:endParaRPr>
          </a:p>
          <a:p>
            <a:pPr marL="0" lvl="0" indent="0" algn="ctr" rtl="0">
              <a:spcBef>
                <a:spcPts val="0"/>
              </a:spcBef>
              <a:spcAft>
                <a:spcPts val="0"/>
              </a:spcAft>
              <a:buNone/>
            </a:pPr>
            <a:endParaRPr sz="3600">
              <a:latin typeface="Lato"/>
              <a:ea typeface="Lato"/>
              <a:cs typeface="Lato"/>
              <a:sym typeface="Lato"/>
            </a:endParaRPr>
          </a:p>
          <a:p>
            <a:pPr marL="0" lvl="0" indent="0" algn="ctr" rtl="0">
              <a:spcBef>
                <a:spcPts val="0"/>
              </a:spcBef>
              <a:spcAft>
                <a:spcPts val="0"/>
              </a:spcAft>
              <a:buNone/>
            </a:pPr>
            <a:endParaRPr sz="2500">
              <a:latin typeface="Lato"/>
              <a:ea typeface="Lato"/>
              <a:cs typeface="Lato"/>
              <a:sym typeface="Lato"/>
            </a:endParaRPr>
          </a:p>
          <a:p>
            <a:pPr marL="0" lvl="0" indent="0" algn="ctr" rtl="0">
              <a:lnSpc>
                <a:spcPct val="120000"/>
              </a:lnSpc>
              <a:spcBef>
                <a:spcPts val="0"/>
              </a:spcBef>
              <a:spcAft>
                <a:spcPts val="0"/>
              </a:spcAft>
              <a:buNone/>
            </a:pPr>
            <a:r>
              <a:rPr lang="en-US" sz="2600" i="1">
                <a:latin typeface="Lato"/>
                <a:ea typeface="Lato"/>
                <a:cs typeface="Lato"/>
                <a:sym typeface="Lato"/>
              </a:rPr>
              <a:t>Communication</a:t>
            </a:r>
            <a:endParaRPr sz="2200" i="1">
              <a:latin typeface="Lato"/>
              <a:ea typeface="Lato"/>
              <a:cs typeface="Lato"/>
              <a:sym typeface="Lato"/>
            </a:endParaRPr>
          </a:p>
          <a:p>
            <a:pPr marL="0" lvl="0" indent="0" algn="ctr" rtl="0">
              <a:lnSpc>
                <a:spcPct val="120000"/>
              </a:lnSpc>
              <a:spcBef>
                <a:spcPts val="1040"/>
              </a:spcBef>
              <a:spcAft>
                <a:spcPts val="0"/>
              </a:spcAft>
              <a:buNone/>
            </a:pPr>
            <a:r>
              <a:rPr lang="en-US" sz="2600" i="1">
                <a:latin typeface="Lato"/>
                <a:ea typeface="Lato"/>
                <a:cs typeface="Lato"/>
                <a:sym typeface="Lato"/>
              </a:rPr>
              <a:t>Accomodations</a:t>
            </a:r>
            <a:endParaRPr sz="2200" i="1">
              <a:latin typeface="Lato"/>
              <a:ea typeface="Lato"/>
              <a:cs typeface="Lato"/>
              <a:sym typeface="Lato"/>
            </a:endParaRPr>
          </a:p>
          <a:p>
            <a:pPr marL="0" lvl="0" indent="0" algn="ctr" rtl="0">
              <a:lnSpc>
                <a:spcPct val="120000"/>
              </a:lnSpc>
              <a:spcBef>
                <a:spcPts val="1040"/>
              </a:spcBef>
              <a:spcAft>
                <a:spcPts val="0"/>
              </a:spcAft>
              <a:buNone/>
            </a:pPr>
            <a:r>
              <a:rPr lang="en-US" sz="2600" i="1">
                <a:latin typeface="Lato"/>
                <a:ea typeface="Lato"/>
                <a:cs typeface="Lato"/>
                <a:sym typeface="Lato"/>
              </a:rPr>
              <a:t>  Decision Making </a:t>
            </a: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201168" lvl="1" indent="0" algn="l" rtl="0">
              <a:spcBef>
                <a:spcPts val="0"/>
              </a:spcBef>
              <a:spcAft>
                <a:spcPts val="0"/>
              </a:spcAft>
              <a:buNone/>
            </a:pPr>
            <a:endParaRPr sz="1400" b="0">
              <a:latin typeface="Lato"/>
              <a:ea typeface="Lato"/>
              <a:cs typeface="Lato"/>
              <a:sym typeface="Lato"/>
            </a:endParaRPr>
          </a:p>
          <a:p>
            <a:pPr marL="0" lvl="0" indent="0" algn="l" rtl="0">
              <a:spcBef>
                <a:spcPts val="0"/>
              </a:spcBef>
              <a:spcAft>
                <a:spcPts val="0"/>
              </a:spcAft>
              <a:buNone/>
            </a:pPr>
            <a:endParaRPr sz="1800" b="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a:solidFill>
                <a:schemeClr val="lt1"/>
              </a:solidFill>
            </a:endParaRPr>
          </a:p>
        </p:txBody>
      </p:sp>
      <p:sp>
        <p:nvSpPr>
          <p:cNvPr id="332" name="Google Shape;332;g2c9f9b6c153_0_486"/>
          <p:cNvSpPr txBox="1">
            <a:spLocks noGrp="1"/>
          </p:cNvSpPr>
          <p:nvPr>
            <p:ph type="body" idx="2"/>
          </p:nvPr>
        </p:nvSpPr>
        <p:spPr>
          <a:xfrm>
            <a:off x="6122725" y="0"/>
            <a:ext cx="6069300" cy="6650700"/>
          </a:xfrm>
          <a:prstGeom prst="rect">
            <a:avLst/>
          </a:prstGeom>
        </p:spPr>
        <p:txBody>
          <a:bodyPr spcFirstLastPara="1" wrap="square" lIns="121900" tIns="121900" rIns="121900" bIns="121900" anchor="t" anchorCtr="0">
            <a:noAutofit/>
          </a:bodyPr>
          <a:lstStyle/>
          <a:p>
            <a:pPr marL="0" lvl="0" indent="0" algn="l" rtl="0">
              <a:lnSpc>
                <a:spcPct val="120000"/>
              </a:lnSpc>
              <a:spcBef>
                <a:spcPts val="0"/>
              </a:spcBef>
              <a:spcAft>
                <a:spcPts val="0"/>
              </a:spcAft>
              <a:buNone/>
            </a:pPr>
            <a:endParaRPr sz="2600" b="1">
              <a:solidFill>
                <a:schemeClr val="dk2"/>
              </a:solidFill>
            </a:endParaRPr>
          </a:p>
          <a:p>
            <a:pPr marL="0" lvl="0" indent="0" algn="l" rtl="0">
              <a:lnSpc>
                <a:spcPct val="120000"/>
              </a:lnSpc>
              <a:spcBef>
                <a:spcPts val="1040"/>
              </a:spcBef>
              <a:spcAft>
                <a:spcPts val="0"/>
              </a:spcAft>
              <a:buNone/>
            </a:pPr>
            <a:endParaRPr sz="2200">
              <a:solidFill>
                <a:schemeClr val="dk2"/>
              </a:solidFill>
            </a:endParaRPr>
          </a:p>
        </p:txBody>
      </p:sp>
      <p:pic>
        <p:nvPicPr>
          <p:cNvPr id="333" name="Google Shape;333;g2c9f9b6c153_0_486"/>
          <p:cNvPicPr preferRelativeResize="0"/>
          <p:nvPr/>
        </p:nvPicPr>
        <p:blipFill>
          <a:blip r:embed="rId3">
            <a:alphaModFix/>
          </a:blip>
          <a:stretch>
            <a:fillRect/>
          </a:stretch>
        </p:blipFill>
        <p:spPr>
          <a:xfrm>
            <a:off x="6676744" y="2304157"/>
            <a:ext cx="4961259" cy="2249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c9f9b6c153_0_501"/>
          <p:cNvSpPr txBox="1">
            <a:spLocks noGrp="1"/>
          </p:cNvSpPr>
          <p:nvPr>
            <p:ph type="title"/>
          </p:nvPr>
        </p:nvSpPr>
        <p:spPr>
          <a:xfrm>
            <a:off x="292225" y="885625"/>
            <a:ext cx="59292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Communication Themes</a:t>
            </a:r>
            <a:endParaRPr sz="2800">
              <a:latin typeface="Lato"/>
              <a:ea typeface="Lato"/>
              <a:cs typeface="Lato"/>
              <a:sym typeface="Lato"/>
            </a:endParaRPr>
          </a:p>
          <a:p>
            <a:pPr marL="457200" lvl="0" indent="0" algn="l" rtl="0">
              <a:spcBef>
                <a:spcPts val="1007"/>
              </a:spcBef>
              <a:spcAft>
                <a:spcPts val="0"/>
              </a:spcAft>
              <a:buNone/>
            </a:pPr>
            <a:endParaRPr sz="2300" b="0">
              <a:latin typeface="Lato"/>
              <a:ea typeface="Lato"/>
              <a:cs typeface="Lato"/>
              <a:sym typeface="Lato"/>
            </a:endParaRPr>
          </a:p>
          <a:p>
            <a:pPr marL="457200" lvl="0" indent="-374650" algn="l" rtl="0">
              <a:spcBef>
                <a:spcPts val="1007"/>
              </a:spcBef>
              <a:spcAft>
                <a:spcPts val="0"/>
              </a:spcAft>
              <a:buSzPts val="2300"/>
              <a:buFont typeface="Lato"/>
              <a:buChar char="●"/>
            </a:pPr>
            <a:r>
              <a:rPr lang="en-US" sz="2300" b="0">
                <a:latin typeface="Lato"/>
                <a:ea typeface="Lato"/>
                <a:cs typeface="Lato"/>
                <a:sym typeface="Lato"/>
              </a:rPr>
              <a:t>Communicating about Advanced Care Directives</a:t>
            </a:r>
            <a:endParaRPr sz="2400" b="0">
              <a:latin typeface="Lato"/>
              <a:ea typeface="Lato"/>
              <a:cs typeface="Lato"/>
              <a:sym typeface="Lato"/>
            </a:endParaRPr>
          </a:p>
          <a:p>
            <a:pPr marL="457200" lvl="0" indent="0" algn="l" rtl="0">
              <a:spcBef>
                <a:spcPts val="1007"/>
              </a:spcBef>
              <a:spcAft>
                <a:spcPts val="0"/>
              </a:spcAft>
              <a:buNone/>
            </a:pPr>
            <a:endParaRPr sz="2400" b="0">
              <a:latin typeface="Lato"/>
              <a:ea typeface="Lato"/>
              <a:cs typeface="Lato"/>
              <a:sym typeface="Lato"/>
            </a:endParaRPr>
          </a:p>
          <a:p>
            <a:pPr marL="457200" lvl="0" indent="-374650" algn="l" rtl="0">
              <a:spcBef>
                <a:spcPts val="1007"/>
              </a:spcBef>
              <a:spcAft>
                <a:spcPts val="0"/>
              </a:spcAft>
              <a:buSzPts val="2300"/>
              <a:buFont typeface="Lato"/>
              <a:buChar char="●"/>
            </a:pPr>
            <a:r>
              <a:rPr lang="en-US" sz="2300" b="0">
                <a:latin typeface="Lato"/>
                <a:ea typeface="Lato"/>
                <a:cs typeface="Lato"/>
                <a:sym typeface="Lato"/>
              </a:rPr>
              <a:t>May choose not to disclose their ASD</a:t>
            </a:r>
            <a:endParaRPr sz="2300" b="0">
              <a:latin typeface="Lato"/>
              <a:ea typeface="Lato"/>
              <a:cs typeface="Lato"/>
              <a:sym typeface="Lato"/>
            </a:endParaRPr>
          </a:p>
          <a:p>
            <a:pPr marL="457200" lvl="0" indent="0" algn="l" rtl="0">
              <a:spcBef>
                <a:spcPts val="1007"/>
              </a:spcBef>
              <a:spcAft>
                <a:spcPts val="0"/>
              </a:spcAft>
              <a:buNone/>
            </a:pPr>
            <a:endParaRPr sz="2300" b="0">
              <a:latin typeface="Lato"/>
              <a:ea typeface="Lato"/>
              <a:cs typeface="Lato"/>
              <a:sym typeface="Lato"/>
            </a:endParaRPr>
          </a:p>
          <a:p>
            <a:pPr marL="457200" lvl="0" indent="-374650" algn="l" rtl="0">
              <a:spcBef>
                <a:spcPts val="1007"/>
              </a:spcBef>
              <a:spcAft>
                <a:spcPts val="0"/>
              </a:spcAft>
              <a:buSzPts val="2300"/>
              <a:buFont typeface="Lato"/>
              <a:buChar char="●"/>
            </a:pPr>
            <a:r>
              <a:rPr lang="en-US" sz="2300" b="0">
                <a:latin typeface="Lato"/>
                <a:ea typeface="Lato"/>
                <a:cs typeface="Lato"/>
                <a:sym typeface="Lato"/>
              </a:rPr>
              <a:t>Advice to clinicians</a:t>
            </a:r>
            <a:endParaRPr sz="2400" b="0">
              <a:latin typeface="Lato"/>
              <a:ea typeface="Lato"/>
              <a:cs typeface="Lato"/>
              <a:sym typeface="Lato"/>
            </a:endParaRPr>
          </a:p>
          <a:p>
            <a:pPr marL="914400" lvl="1" indent="-368300" algn="l" rtl="0">
              <a:spcBef>
                <a:spcPts val="0"/>
              </a:spcBef>
              <a:spcAft>
                <a:spcPts val="0"/>
              </a:spcAft>
              <a:buSzPts val="2200"/>
              <a:buFont typeface="Lato"/>
              <a:buChar char="○"/>
            </a:pPr>
            <a:r>
              <a:rPr lang="en-US" sz="2200" b="0">
                <a:latin typeface="Lato"/>
                <a:ea typeface="Lato"/>
                <a:cs typeface="Lato"/>
                <a:sym typeface="Lato"/>
              </a:rPr>
              <a:t>Be straightforward</a:t>
            </a:r>
            <a:r>
              <a:rPr lang="en-US" sz="2300" b="0">
                <a:latin typeface="Lato"/>
                <a:ea typeface="Lato"/>
                <a:cs typeface="Lato"/>
                <a:sym typeface="Lato"/>
              </a:rPr>
              <a:t>	</a:t>
            </a:r>
            <a:endParaRPr sz="2300" b="0">
              <a:latin typeface="Lato"/>
              <a:ea typeface="Lato"/>
              <a:cs typeface="Lato"/>
              <a:sym typeface="Lato"/>
            </a:endParaRPr>
          </a:p>
          <a:p>
            <a:pPr marL="914400" lvl="1" indent="-368300" algn="l" rtl="0">
              <a:spcBef>
                <a:spcPts val="0"/>
              </a:spcBef>
              <a:spcAft>
                <a:spcPts val="0"/>
              </a:spcAft>
              <a:buSzPts val="2200"/>
              <a:buFont typeface="Lato"/>
              <a:buChar char="○"/>
            </a:pPr>
            <a:r>
              <a:rPr lang="en-US" sz="2200" b="0">
                <a:latin typeface="Lato"/>
                <a:ea typeface="Lato"/>
                <a:cs typeface="Lato"/>
                <a:sym typeface="Lato"/>
              </a:rPr>
              <a:t>Provide more accessible forms (visual, decision tree)</a:t>
            </a:r>
            <a:endParaRPr sz="2300" b="0">
              <a:latin typeface="Lato"/>
              <a:ea typeface="Lato"/>
              <a:cs typeface="Lato"/>
              <a:sym typeface="Lato"/>
            </a:endParaRPr>
          </a:p>
          <a:p>
            <a:pPr marL="914400" lvl="1" indent="-368300" algn="l" rtl="0">
              <a:spcBef>
                <a:spcPts val="0"/>
              </a:spcBef>
              <a:spcAft>
                <a:spcPts val="0"/>
              </a:spcAft>
              <a:buSzPts val="2200"/>
              <a:buFont typeface="Lato"/>
              <a:buChar char="○"/>
            </a:pPr>
            <a:r>
              <a:rPr lang="en-US" sz="2200" b="0">
                <a:latin typeface="Lato"/>
                <a:ea typeface="Lato"/>
                <a:cs typeface="Lato"/>
                <a:sym typeface="Lato"/>
              </a:rPr>
              <a:t>Allow social supports and permission to talk with parents/team</a:t>
            </a:r>
            <a:endParaRPr sz="2300" b="0">
              <a:latin typeface="Lato"/>
              <a:ea typeface="Lato"/>
              <a:cs typeface="Lato"/>
              <a:sym typeface="Lato"/>
            </a:endParaRPr>
          </a:p>
        </p:txBody>
      </p:sp>
      <p:sp>
        <p:nvSpPr>
          <p:cNvPr id="339" name="Google Shape;339;g2c9f9b6c153_0_501"/>
          <p:cNvSpPr txBox="1">
            <a:spLocks noGrp="1"/>
          </p:cNvSpPr>
          <p:nvPr>
            <p:ph type="body" idx="4294967295"/>
          </p:nvPr>
        </p:nvSpPr>
        <p:spPr>
          <a:xfrm>
            <a:off x="6753933" y="885628"/>
            <a:ext cx="5181600" cy="1325700"/>
          </a:xfrm>
          <a:prstGeom prst="rect">
            <a:avLst/>
          </a:prstGeom>
          <a:noFill/>
          <a:ln>
            <a:noFill/>
          </a:ln>
        </p:spPr>
        <p:txBody>
          <a:bodyPr spcFirstLastPara="1" wrap="square" lIns="91425" tIns="45700" rIns="91425" bIns="45700" anchor="ctr" anchorCtr="0">
            <a:normAutofit lnSpcReduction="10000"/>
          </a:bodyPr>
          <a:lstStyle/>
          <a:p>
            <a:pPr marL="0" lvl="0" indent="0" algn="ctr" rtl="0">
              <a:spcBef>
                <a:spcPts val="0"/>
              </a:spcBef>
              <a:spcAft>
                <a:spcPts val="0"/>
              </a:spcAft>
              <a:buSzPts val="3480"/>
              <a:buNone/>
            </a:pPr>
            <a:r>
              <a:rPr lang="en-US" sz="2400" b="1" i="1"/>
              <a:t>“Even if it’s dark, it’s important to say what you mean and mean what you say.”</a:t>
            </a:r>
            <a:endParaRPr/>
          </a:p>
        </p:txBody>
      </p:sp>
      <p:pic>
        <p:nvPicPr>
          <p:cNvPr id="340" name="Google Shape;340;g2c9f9b6c153_0_501"/>
          <p:cNvPicPr preferRelativeResize="0"/>
          <p:nvPr/>
        </p:nvPicPr>
        <p:blipFill>
          <a:blip r:embed="rId3">
            <a:alphaModFix/>
          </a:blip>
          <a:stretch>
            <a:fillRect/>
          </a:stretch>
        </p:blipFill>
        <p:spPr>
          <a:xfrm>
            <a:off x="8273150" y="3293528"/>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c9f9b6c153_0_505"/>
          <p:cNvSpPr txBox="1">
            <a:spLocks noGrp="1"/>
          </p:cNvSpPr>
          <p:nvPr>
            <p:ph type="title"/>
          </p:nvPr>
        </p:nvSpPr>
        <p:spPr>
          <a:xfrm>
            <a:off x="360250" y="896425"/>
            <a:ext cx="62694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Accomodation Themes</a:t>
            </a:r>
            <a:endParaRPr sz="2800">
              <a:latin typeface="Lato"/>
              <a:ea typeface="Lato"/>
              <a:cs typeface="Lato"/>
              <a:sym typeface="Lato"/>
            </a:endParaRPr>
          </a:p>
          <a:p>
            <a:pPr marL="0" lvl="0" indent="0" algn="l" rtl="0">
              <a:spcBef>
                <a:spcPts val="0"/>
              </a:spcBef>
              <a:spcAft>
                <a:spcPts val="0"/>
              </a:spcAft>
              <a:buNone/>
            </a:pPr>
            <a:endParaRPr sz="2400" i="1">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Environmental </a:t>
            </a:r>
            <a:endParaRPr sz="2400" i="1">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Move to a low stimulus environment</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Giving time and space to prepare</a:t>
            </a: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Communication</a:t>
            </a:r>
            <a:endParaRPr sz="2400" i="1">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Technology-email prior to discussion, portals</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Allow for alternative augmentative comm (AAC)</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Provide detailed procedures and instructions</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Trauma-informed care and communication</a:t>
            </a: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Advocates</a:t>
            </a:r>
            <a:endParaRPr sz="2400" i="1">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A Team of family, friends, service providers</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Often, the doctor is essential team member </a:t>
            </a:r>
            <a:endParaRPr sz="2200" b="0">
              <a:solidFill>
                <a:srgbClr val="000000"/>
              </a:solidFill>
              <a:latin typeface="Lato"/>
              <a:ea typeface="Lato"/>
              <a:cs typeface="Lato"/>
              <a:sym typeface="Lato"/>
            </a:endParaRPr>
          </a:p>
        </p:txBody>
      </p:sp>
      <p:sp>
        <p:nvSpPr>
          <p:cNvPr id="346" name="Google Shape;346;g2c9f9b6c153_0_505"/>
          <p:cNvSpPr txBox="1">
            <a:spLocks noGrp="1"/>
          </p:cNvSpPr>
          <p:nvPr>
            <p:ph type="body" idx="4294967295"/>
          </p:nvPr>
        </p:nvSpPr>
        <p:spPr>
          <a:xfrm>
            <a:off x="6847866" y="783109"/>
            <a:ext cx="5181600" cy="1677900"/>
          </a:xfrm>
          <a:prstGeom prst="rect">
            <a:avLst/>
          </a:prstGeom>
          <a:noFill/>
          <a:ln>
            <a:noFill/>
          </a:ln>
        </p:spPr>
        <p:txBody>
          <a:bodyPr spcFirstLastPara="1" wrap="square" lIns="91425" tIns="45700" rIns="91425" bIns="45700" anchor="ctr" anchorCtr="0">
            <a:normAutofit lnSpcReduction="10000"/>
          </a:bodyPr>
          <a:lstStyle/>
          <a:p>
            <a:pPr marL="0" lvl="0" indent="0" algn="ctr" rtl="0">
              <a:spcBef>
                <a:spcPts val="0"/>
              </a:spcBef>
              <a:spcAft>
                <a:spcPts val="0"/>
              </a:spcAft>
              <a:buSzPts val="3480"/>
              <a:buNone/>
            </a:pPr>
            <a:r>
              <a:rPr lang="en-US" sz="2400" b="1" i="1"/>
              <a:t>“Luckily, a lot of places with me have been great, letting me avoid waiting rooms altogether. They text me when to come in.”</a:t>
            </a:r>
            <a:endParaRPr/>
          </a:p>
        </p:txBody>
      </p:sp>
      <p:pic>
        <p:nvPicPr>
          <p:cNvPr id="347" name="Google Shape;347;g2c9f9b6c153_0_505"/>
          <p:cNvPicPr preferRelativeResize="0"/>
          <p:nvPr/>
        </p:nvPicPr>
        <p:blipFill>
          <a:blip r:embed="rId3">
            <a:alphaModFix/>
          </a:blip>
          <a:stretch>
            <a:fillRect/>
          </a:stretch>
        </p:blipFill>
        <p:spPr>
          <a:xfrm>
            <a:off x="8367100" y="3225734"/>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c9f9b6c153_0_515"/>
          <p:cNvSpPr txBox="1">
            <a:spLocks noGrp="1"/>
          </p:cNvSpPr>
          <p:nvPr>
            <p:ph type="body" idx="4294967295"/>
          </p:nvPr>
        </p:nvSpPr>
        <p:spPr>
          <a:xfrm>
            <a:off x="347765" y="2164675"/>
            <a:ext cx="11458200" cy="2150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3480"/>
              <a:buNone/>
            </a:pPr>
            <a:r>
              <a:rPr lang="en-US" sz="2800" b="1" i="1"/>
              <a:t>“We need to provide additional training to providers and facilities especially on autism and developmental disabilities…I haven’t encountered many hospitals that have disability training.”</a:t>
            </a:r>
            <a:endParaRPr sz="2100"/>
          </a:p>
          <a:p>
            <a:pPr marL="0" lvl="0" indent="0" algn="ctr" rtl="0">
              <a:spcBef>
                <a:spcPts val="1080"/>
              </a:spcBef>
              <a:spcAft>
                <a:spcPts val="0"/>
              </a:spcAft>
              <a:buSzPts val="3480"/>
              <a:buNone/>
            </a:pPr>
            <a:endParaRPr sz="2400" b="1"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c9f9b6c153_0_520"/>
          <p:cNvSpPr txBox="1">
            <a:spLocks noGrp="1"/>
          </p:cNvSpPr>
          <p:nvPr>
            <p:ph type="title"/>
          </p:nvPr>
        </p:nvSpPr>
        <p:spPr>
          <a:xfrm>
            <a:off x="360250" y="760350"/>
            <a:ext cx="67230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Decision Making Themes</a:t>
            </a:r>
            <a:endParaRPr sz="2800">
              <a:latin typeface="Lato"/>
              <a:ea typeface="Lato"/>
              <a:cs typeface="Lato"/>
              <a:sym typeface="Lato"/>
            </a:endParaRPr>
          </a:p>
          <a:p>
            <a:pPr marL="0" lvl="0" indent="0" algn="l" rtl="0">
              <a:spcBef>
                <a:spcPts val="0"/>
              </a:spcBef>
              <a:spcAft>
                <a:spcPts val="0"/>
              </a:spcAft>
              <a:buNone/>
            </a:pPr>
            <a:endParaRPr sz="2000" i="1">
              <a:solidFill>
                <a:srgbClr val="000000"/>
              </a:solidFill>
              <a:latin typeface="Lato"/>
              <a:ea typeface="Lato"/>
              <a:cs typeface="Lato"/>
              <a:sym typeface="Lato"/>
            </a:endParaRPr>
          </a:p>
          <a:p>
            <a:pPr marL="0" lvl="0" indent="0" algn="l" rtl="0">
              <a:spcBef>
                <a:spcPts val="0"/>
              </a:spcBef>
              <a:spcAft>
                <a:spcPts val="0"/>
              </a:spcAft>
              <a:buNone/>
            </a:pPr>
            <a:endParaRPr sz="600" i="1">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Medical Decisions </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Social supports</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Time to process and prepare</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Provide credible research resources</a:t>
            </a:r>
            <a:endParaRPr sz="2100" b="0">
              <a:solidFill>
                <a:srgbClr val="000000"/>
              </a:solidFill>
              <a:latin typeface="Lato"/>
              <a:ea typeface="Lato"/>
              <a:cs typeface="Lato"/>
              <a:sym typeface="Lato"/>
            </a:endParaRPr>
          </a:p>
          <a:p>
            <a:pPr marL="0" lvl="0" indent="0" algn="l" rtl="0">
              <a:spcBef>
                <a:spcPts val="0"/>
              </a:spcBef>
              <a:spcAft>
                <a:spcPts val="0"/>
              </a:spcAft>
              <a:buNone/>
            </a:pPr>
            <a:endParaRPr sz="1100" b="0">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Competency</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Feel the need to exude competency</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Uncomfortable taking sole control of health decisions</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Negative experiences regarding perceived incompetence</a:t>
            </a:r>
            <a:endParaRPr sz="2100" b="0">
              <a:solidFill>
                <a:srgbClr val="000000"/>
              </a:solidFill>
              <a:latin typeface="Lato"/>
              <a:ea typeface="Lato"/>
              <a:cs typeface="Lato"/>
              <a:sym typeface="Lato"/>
            </a:endParaRPr>
          </a:p>
          <a:p>
            <a:pPr marL="0" lvl="0" indent="0" algn="l" rtl="0">
              <a:spcBef>
                <a:spcPts val="0"/>
              </a:spcBef>
              <a:spcAft>
                <a:spcPts val="0"/>
              </a:spcAft>
              <a:buNone/>
            </a:pPr>
            <a:endParaRPr sz="1100" i="1">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Acting as Proxy</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Limited experience, yet assigned as guardian</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Communication is the key</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Emotional response varies</a:t>
            </a:r>
            <a:endParaRPr sz="2100" b="0">
              <a:solidFill>
                <a:srgbClr val="000000"/>
              </a:solidFill>
              <a:latin typeface="Lato"/>
              <a:ea typeface="Lato"/>
              <a:cs typeface="Lato"/>
              <a:sym typeface="Lato"/>
            </a:endParaRPr>
          </a:p>
        </p:txBody>
      </p:sp>
      <p:sp>
        <p:nvSpPr>
          <p:cNvPr id="358" name="Google Shape;358;g2c9f9b6c153_0_520"/>
          <p:cNvSpPr txBox="1">
            <a:spLocks noGrp="1"/>
          </p:cNvSpPr>
          <p:nvPr>
            <p:ph type="body" idx="4294967295"/>
          </p:nvPr>
        </p:nvSpPr>
        <p:spPr>
          <a:xfrm>
            <a:off x="6851650" y="896425"/>
            <a:ext cx="5181600" cy="1882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1008"/>
              </a:spcBef>
              <a:spcAft>
                <a:spcPts val="0"/>
              </a:spcAft>
              <a:buSzPts val="3480"/>
              <a:buNone/>
            </a:pPr>
            <a:r>
              <a:rPr lang="en-US" sz="2400" b="1" i="1"/>
              <a:t>“People look at me and they're like, OK, well, I'll just give you like some cursory guidelines. You got this. You're fine. And I leave and I'm not…I'm lost.”</a:t>
            </a:r>
            <a:endParaRPr/>
          </a:p>
        </p:txBody>
      </p:sp>
      <p:pic>
        <p:nvPicPr>
          <p:cNvPr id="359" name="Google Shape;359;g2c9f9b6c153_0_520"/>
          <p:cNvPicPr preferRelativeResize="0"/>
          <p:nvPr/>
        </p:nvPicPr>
        <p:blipFill>
          <a:blip r:embed="rId3">
            <a:alphaModFix/>
          </a:blip>
          <a:stretch>
            <a:fillRect/>
          </a:stretch>
        </p:blipFill>
        <p:spPr>
          <a:xfrm>
            <a:off x="8370888" y="3452950"/>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c9f9b6c153_0_526"/>
          <p:cNvSpPr txBox="1">
            <a:spLocks noGrp="1"/>
          </p:cNvSpPr>
          <p:nvPr>
            <p:ph type="body" idx="4294967295"/>
          </p:nvPr>
        </p:nvSpPr>
        <p:spPr>
          <a:xfrm>
            <a:off x="642900" y="1990200"/>
            <a:ext cx="10906200" cy="2877600"/>
          </a:xfrm>
          <a:prstGeom prst="rect">
            <a:avLst/>
          </a:prstGeom>
          <a:noFill/>
          <a:ln>
            <a:noFill/>
          </a:ln>
        </p:spPr>
        <p:txBody>
          <a:bodyPr spcFirstLastPara="1" wrap="square" lIns="91425" tIns="45700" rIns="91425" bIns="45700" anchor="ctr" anchorCtr="0">
            <a:normAutofit lnSpcReduction="10000"/>
          </a:bodyPr>
          <a:lstStyle/>
          <a:p>
            <a:pPr marL="0" lvl="0" indent="0" algn="ctr" rtl="0">
              <a:spcBef>
                <a:spcPts val="0"/>
              </a:spcBef>
              <a:spcAft>
                <a:spcPts val="0"/>
              </a:spcAft>
              <a:buSzPts val="3480"/>
              <a:buNone/>
            </a:pPr>
            <a:r>
              <a:rPr lang="en-US" sz="2800" b="1" i="1"/>
              <a:t>“If I had to make end of life decisions for my wife[…]I would think about every conversation we ever had and would give you all of the conflicting evidence to show you both sides of all the things that she said, show how inconsistent they were, and then be so riddled with the inability to make the right decision that I don't think I could live with myself.”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c9f9b6c153_0_536"/>
          <p:cNvSpPr txBox="1">
            <a:spLocks noGrp="1"/>
          </p:cNvSpPr>
          <p:nvPr>
            <p:ph type="title"/>
          </p:nvPr>
        </p:nvSpPr>
        <p:spPr>
          <a:xfrm>
            <a:off x="98275" y="1871575"/>
            <a:ext cx="58284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Lato"/>
                <a:ea typeface="Lato"/>
                <a:cs typeface="Lato"/>
                <a:sym typeface="Lato"/>
              </a:rPr>
              <a:t>Phase 2: Feedback on Tools</a:t>
            </a:r>
            <a:endParaRPr sz="3000">
              <a:latin typeface="Lato"/>
              <a:ea typeface="Lato"/>
              <a:cs typeface="Lato"/>
              <a:sym typeface="Lato"/>
            </a:endParaRPr>
          </a:p>
          <a:p>
            <a:pPr marL="0" lvl="0" indent="0" algn="ctr" rtl="0">
              <a:spcBef>
                <a:spcPts val="0"/>
              </a:spcBef>
              <a:spcAft>
                <a:spcPts val="0"/>
              </a:spcAft>
              <a:buNone/>
            </a:pPr>
            <a:r>
              <a:rPr lang="en-US" sz="2700" b="0">
                <a:latin typeface="Lato"/>
                <a:ea typeface="Lato"/>
                <a:cs typeface="Lato"/>
                <a:sym typeface="Lato"/>
              </a:rPr>
              <a:t>Themes</a:t>
            </a:r>
            <a:endParaRPr sz="2700" b="0">
              <a:latin typeface="Lato"/>
              <a:ea typeface="Lato"/>
              <a:cs typeface="Lato"/>
              <a:sym typeface="Lato"/>
            </a:endParaRPr>
          </a:p>
          <a:p>
            <a:pPr marL="0" lvl="0" indent="0" algn="ctr" rtl="0">
              <a:spcBef>
                <a:spcPts val="0"/>
              </a:spcBef>
              <a:spcAft>
                <a:spcPts val="0"/>
              </a:spcAft>
              <a:buNone/>
            </a:pPr>
            <a:endParaRPr sz="3600">
              <a:latin typeface="Lato"/>
              <a:ea typeface="Lato"/>
              <a:cs typeface="Lato"/>
              <a:sym typeface="Lato"/>
            </a:endParaRPr>
          </a:p>
          <a:p>
            <a:pPr marL="0" lvl="0" indent="0" algn="ctr" rtl="0">
              <a:spcBef>
                <a:spcPts val="0"/>
              </a:spcBef>
              <a:spcAft>
                <a:spcPts val="0"/>
              </a:spcAft>
              <a:buNone/>
            </a:pPr>
            <a:endParaRPr sz="2500">
              <a:latin typeface="Lato"/>
              <a:ea typeface="Lato"/>
              <a:cs typeface="Lato"/>
              <a:sym typeface="Lato"/>
            </a:endParaRPr>
          </a:p>
          <a:p>
            <a:pPr marL="0" lvl="0" indent="0" algn="ctr" rtl="0">
              <a:lnSpc>
                <a:spcPct val="120000"/>
              </a:lnSpc>
              <a:spcBef>
                <a:spcPts val="0"/>
              </a:spcBef>
              <a:spcAft>
                <a:spcPts val="0"/>
              </a:spcAft>
              <a:buNone/>
            </a:pPr>
            <a:r>
              <a:rPr lang="en-US" sz="2600" i="1">
                <a:latin typeface="Lato"/>
                <a:ea typeface="Lato"/>
                <a:cs typeface="Lato"/>
                <a:sym typeface="Lato"/>
              </a:rPr>
              <a:t>Presentation</a:t>
            </a:r>
            <a:endParaRPr sz="2200" i="1">
              <a:latin typeface="Lato"/>
              <a:ea typeface="Lato"/>
              <a:cs typeface="Lato"/>
              <a:sym typeface="Lato"/>
            </a:endParaRPr>
          </a:p>
          <a:p>
            <a:pPr marL="0" lvl="0" indent="0" algn="ctr" rtl="0">
              <a:lnSpc>
                <a:spcPct val="120000"/>
              </a:lnSpc>
              <a:spcBef>
                <a:spcPts val="1040"/>
              </a:spcBef>
              <a:spcAft>
                <a:spcPts val="0"/>
              </a:spcAft>
              <a:buNone/>
            </a:pPr>
            <a:r>
              <a:rPr lang="en-US" sz="2600" i="1">
                <a:latin typeface="Lato"/>
                <a:ea typeface="Lato"/>
                <a:cs typeface="Lato"/>
                <a:sym typeface="Lato"/>
              </a:rPr>
              <a:t>Information</a:t>
            </a:r>
            <a:endParaRPr sz="2200" i="1">
              <a:latin typeface="Lato"/>
              <a:ea typeface="Lato"/>
              <a:cs typeface="Lato"/>
              <a:sym typeface="Lato"/>
            </a:endParaRPr>
          </a:p>
          <a:p>
            <a:pPr marL="0" lvl="0" indent="0" algn="ctr" rtl="0">
              <a:lnSpc>
                <a:spcPct val="120000"/>
              </a:lnSpc>
              <a:spcBef>
                <a:spcPts val="1040"/>
              </a:spcBef>
              <a:spcAft>
                <a:spcPts val="0"/>
              </a:spcAft>
              <a:buNone/>
            </a:pPr>
            <a:r>
              <a:rPr lang="en-US" sz="2600" i="1">
                <a:latin typeface="Lato"/>
                <a:ea typeface="Lato"/>
                <a:cs typeface="Lato"/>
                <a:sym typeface="Lato"/>
              </a:rPr>
              <a:t>  Format </a:t>
            </a: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201168" lvl="1" indent="0" algn="l" rtl="0">
              <a:spcBef>
                <a:spcPts val="0"/>
              </a:spcBef>
              <a:spcAft>
                <a:spcPts val="0"/>
              </a:spcAft>
              <a:buNone/>
            </a:pPr>
            <a:endParaRPr sz="1400" b="0">
              <a:latin typeface="Lato"/>
              <a:ea typeface="Lato"/>
              <a:cs typeface="Lato"/>
              <a:sym typeface="Lato"/>
            </a:endParaRPr>
          </a:p>
          <a:p>
            <a:pPr marL="0" lvl="0" indent="0" algn="l" rtl="0">
              <a:spcBef>
                <a:spcPts val="0"/>
              </a:spcBef>
              <a:spcAft>
                <a:spcPts val="0"/>
              </a:spcAft>
              <a:buNone/>
            </a:pPr>
            <a:endParaRPr sz="1800" b="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a:solidFill>
                <a:schemeClr val="lt1"/>
              </a:solidFill>
            </a:endParaRPr>
          </a:p>
        </p:txBody>
      </p:sp>
      <p:sp>
        <p:nvSpPr>
          <p:cNvPr id="370" name="Google Shape;370;g2c9f9b6c153_0_536"/>
          <p:cNvSpPr txBox="1">
            <a:spLocks noGrp="1"/>
          </p:cNvSpPr>
          <p:nvPr>
            <p:ph type="body" idx="2"/>
          </p:nvPr>
        </p:nvSpPr>
        <p:spPr>
          <a:xfrm>
            <a:off x="6122725" y="0"/>
            <a:ext cx="6069300" cy="6650700"/>
          </a:xfrm>
          <a:prstGeom prst="rect">
            <a:avLst/>
          </a:prstGeom>
        </p:spPr>
        <p:txBody>
          <a:bodyPr spcFirstLastPara="1" wrap="square" lIns="121900" tIns="121900" rIns="121900" bIns="121900" anchor="t" anchorCtr="0">
            <a:noAutofit/>
          </a:bodyPr>
          <a:lstStyle/>
          <a:p>
            <a:pPr marL="0" lvl="0" indent="0" algn="l" rtl="0">
              <a:lnSpc>
                <a:spcPct val="120000"/>
              </a:lnSpc>
              <a:spcBef>
                <a:spcPts val="0"/>
              </a:spcBef>
              <a:spcAft>
                <a:spcPts val="0"/>
              </a:spcAft>
              <a:buNone/>
            </a:pPr>
            <a:endParaRPr sz="2600" b="1">
              <a:solidFill>
                <a:schemeClr val="dk2"/>
              </a:solidFill>
            </a:endParaRPr>
          </a:p>
          <a:p>
            <a:pPr marL="0" lvl="0" indent="0" algn="l" rtl="0">
              <a:lnSpc>
                <a:spcPct val="120000"/>
              </a:lnSpc>
              <a:spcBef>
                <a:spcPts val="1040"/>
              </a:spcBef>
              <a:spcAft>
                <a:spcPts val="0"/>
              </a:spcAft>
              <a:buNone/>
            </a:pPr>
            <a:endParaRPr sz="2200">
              <a:solidFill>
                <a:schemeClr val="dk2"/>
              </a:solidFill>
            </a:endParaRPr>
          </a:p>
        </p:txBody>
      </p:sp>
      <p:pic>
        <p:nvPicPr>
          <p:cNvPr id="371" name="Google Shape;371;g2c9f9b6c153_0_536"/>
          <p:cNvPicPr preferRelativeResize="0"/>
          <p:nvPr/>
        </p:nvPicPr>
        <p:blipFill>
          <a:blip r:embed="rId3">
            <a:alphaModFix/>
          </a:blip>
          <a:stretch>
            <a:fillRect/>
          </a:stretch>
        </p:blipFill>
        <p:spPr>
          <a:xfrm>
            <a:off x="7590982" y="1457808"/>
            <a:ext cx="3302306" cy="39423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c9f9b6c153_0_541"/>
          <p:cNvSpPr txBox="1">
            <a:spLocks noGrp="1"/>
          </p:cNvSpPr>
          <p:nvPr>
            <p:ph type="title"/>
          </p:nvPr>
        </p:nvSpPr>
        <p:spPr>
          <a:xfrm>
            <a:off x="360250" y="760375"/>
            <a:ext cx="69270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Presentation Themes</a:t>
            </a:r>
            <a:endParaRPr sz="2800">
              <a:latin typeface="Lato"/>
              <a:ea typeface="Lato"/>
              <a:cs typeface="Lato"/>
              <a:sym typeface="Lato"/>
            </a:endParaRPr>
          </a:p>
          <a:p>
            <a:pPr marL="0" lvl="0" indent="0" algn="l" rtl="0">
              <a:spcBef>
                <a:spcPts val="0"/>
              </a:spcBef>
              <a:spcAft>
                <a:spcPts val="0"/>
              </a:spcAft>
              <a:buNone/>
            </a:pPr>
            <a:endParaRPr sz="2400" i="1">
              <a:solidFill>
                <a:srgbClr val="000000"/>
              </a:solidFill>
              <a:latin typeface="Lato"/>
              <a:ea typeface="Lato"/>
              <a:cs typeface="Lato"/>
              <a:sym typeface="Lato"/>
            </a:endParaRPr>
          </a:p>
          <a:p>
            <a:pPr marL="0" lvl="0" indent="0" algn="l" rtl="0">
              <a:spcBef>
                <a:spcPts val="0"/>
              </a:spcBef>
              <a:spcAft>
                <a:spcPts val="0"/>
              </a:spcAft>
              <a:buNone/>
            </a:pPr>
            <a:endParaRPr sz="900" i="1">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Face and Body Language </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Do not overly rely on cues, trust words</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May not show emotion or may display inappropriate emotion</a:t>
            </a:r>
            <a:endParaRPr sz="2100" b="0">
              <a:solidFill>
                <a:srgbClr val="000000"/>
              </a:solidFill>
              <a:latin typeface="Lato"/>
              <a:ea typeface="Lato"/>
              <a:cs typeface="Lato"/>
              <a:sym typeface="Lato"/>
            </a:endParaRPr>
          </a:p>
          <a:p>
            <a:pPr marL="0" lvl="0" indent="0" algn="l" rtl="0">
              <a:spcBef>
                <a:spcPts val="0"/>
              </a:spcBef>
              <a:spcAft>
                <a:spcPts val="0"/>
              </a:spcAft>
              <a:buNone/>
            </a:pPr>
            <a:endParaRPr sz="900" b="0">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Direct Communication - Time to Prepare</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Use guided prompts, empathetic listening</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Share materials/appt. expectations early for review </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Online access via patient portal or email </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Provide “bill of rights” that needs to be clear and accessible**</a:t>
            </a:r>
            <a:endParaRPr sz="2100" b="0">
              <a:solidFill>
                <a:srgbClr val="000000"/>
              </a:solidFill>
              <a:latin typeface="Lato"/>
              <a:ea typeface="Lato"/>
              <a:cs typeface="Lato"/>
              <a:sym typeface="Lato"/>
            </a:endParaRPr>
          </a:p>
          <a:p>
            <a:pPr marL="0" lvl="0" indent="0" algn="l" rtl="0">
              <a:spcBef>
                <a:spcPts val="0"/>
              </a:spcBef>
              <a:spcAft>
                <a:spcPts val="0"/>
              </a:spcAft>
              <a:buNone/>
            </a:pPr>
            <a:endParaRPr sz="900" i="1">
              <a:solidFill>
                <a:srgbClr val="000000"/>
              </a:solidFill>
              <a:latin typeface="Lato"/>
              <a:ea typeface="Lato"/>
              <a:cs typeface="Lato"/>
              <a:sym typeface="Lato"/>
            </a:endParaRPr>
          </a:p>
          <a:p>
            <a:pPr marL="0" lvl="0" indent="0" algn="l" rtl="0">
              <a:spcBef>
                <a:spcPts val="0"/>
              </a:spcBef>
              <a:spcAft>
                <a:spcPts val="0"/>
              </a:spcAft>
              <a:buNone/>
            </a:pPr>
            <a:r>
              <a:rPr lang="en-US" sz="2300" i="1">
                <a:solidFill>
                  <a:srgbClr val="000000"/>
                </a:solidFill>
                <a:latin typeface="Lato"/>
                <a:ea typeface="Lato"/>
                <a:cs typeface="Lato"/>
                <a:sym typeface="Lato"/>
              </a:rPr>
              <a:t>Advocates</a:t>
            </a:r>
            <a:endParaRPr sz="2300" i="1">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Importance of team of family, friends, providers</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Caution about over reliance on “expert”</a:t>
            </a:r>
            <a:endParaRPr sz="2100" b="0">
              <a:solidFill>
                <a:srgbClr val="000000"/>
              </a:solidFill>
              <a:latin typeface="Lato"/>
              <a:ea typeface="Lato"/>
              <a:cs typeface="Lato"/>
              <a:sym typeface="Lato"/>
            </a:endParaRPr>
          </a:p>
        </p:txBody>
      </p:sp>
      <p:pic>
        <p:nvPicPr>
          <p:cNvPr id="377" name="Google Shape;377;g2c9f9b6c153_0_541"/>
          <p:cNvPicPr preferRelativeResize="0"/>
          <p:nvPr/>
        </p:nvPicPr>
        <p:blipFill>
          <a:blip r:embed="rId3">
            <a:alphaModFix/>
          </a:blip>
          <a:stretch>
            <a:fillRect/>
          </a:stretch>
        </p:blipFill>
        <p:spPr>
          <a:xfrm>
            <a:off x="8679525" y="2692375"/>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c9f9b6c153_0_546"/>
          <p:cNvSpPr txBox="1">
            <a:spLocks noGrp="1"/>
          </p:cNvSpPr>
          <p:nvPr>
            <p:ph type="body" idx="4294967295"/>
          </p:nvPr>
        </p:nvSpPr>
        <p:spPr>
          <a:xfrm>
            <a:off x="366890" y="2550225"/>
            <a:ext cx="11458200" cy="2150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480"/>
              <a:buNone/>
            </a:pPr>
            <a:r>
              <a:rPr lang="en-US" sz="2812" b="1" i="1">
                <a:solidFill>
                  <a:srgbClr val="000000"/>
                </a:solidFill>
              </a:rPr>
              <a:t>“I'm not exactly the type of person that really wants to show my emotions, even like if I am experiencing them… As far as like judging by facial reactions or like inflection and all that, that's not something that necessarily is going to help with me because I don't try to show that a lot or I just don't know how to show that.”</a:t>
            </a:r>
            <a:endParaRPr sz="2512"/>
          </a:p>
          <a:p>
            <a:pPr marL="0" lvl="0" indent="0" algn="ctr" rtl="0">
              <a:spcBef>
                <a:spcPts val="1080"/>
              </a:spcBef>
              <a:spcAft>
                <a:spcPts val="0"/>
              </a:spcAft>
              <a:buSzPts val="3480"/>
              <a:buNone/>
            </a:pPr>
            <a:endParaRPr sz="2400" b="1"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c9f9b6c153_0_158"/>
          <p:cNvSpPr txBox="1">
            <a:spLocks noGrp="1"/>
          </p:cNvSpPr>
          <p:nvPr>
            <p:ph type="title" idx="4294967295"/>
          </p:nvPr>
        </p:nvSpPr>
        <p:spPr>
          <a:xfrm>
            <a:off x="685050" y="1858225"/>
            <a:ext cx="10821900" cy="4710000"/>
          </a:xfrm>
          <a:prstGeom prst="rect">
            <a:avLst/>
          </a:prstGeom>
        </p:spPr>
        <p:txBody>
          <a:bodyPr spcFirstLastPara="1" wrap="square" lIns="121900" tIns="121900" rIns="121900" bIns="121900" anchor="t" anchorCtr="0">
            <a:spAutoFit/>
          </a:bodyPr>
          <a:lstStyle/>
          <a:p>
            <a:pPr marL="0" lvl="0" indent="0" algn="ctr" rtl="0">
              <a:lnSpc>
                <a:spcPct val="150000"/>
              </a:lnSpc>
              <a:spcBef>
                <a:spcPts val="0"/>
              </a:spcBef>
              <a:spcAft>
                <a:spcPts val="0"/>
              </a:spcAft>
              <a:buNone/>
            </a:pPr>
            <a:r>
              <a:rPr lang="en-US" sz="2400" b="0">
                <a:latin typeface="Lato"/>
                <a:ea typeface="Lato"/>
                <a:cs typeface="Lato"/>
                <a:sym typeface="Lato"/>
              </a:rPr>
              <a:t>“Human civilization will suffer irreparable loss if diversity is treated as a menace and cultures with all their treasures, including languages, literature, art, music, medicine, and moral visions, are restricted within narrow limits. Culture is broader than, and inclusive of, ethics. There can be no </a:t>
            </a:r>
            <a:r>
              <a:rPr lang="en-US" sz="2400" b="0" i="1">
                <a:latin typeface="Lato"/>
                <a:ea typeface="Lato"/>
                <a:cs typeface="Lato"/>
                <a:sym typeface="Lato"/>
              </a:rPr>
              <a:t>true</a:t>
            </a:r>
            <a:r>
              <a:rPr lang="en-US" sz="2400" b="0">
                <a:latin typeface="Lato"/>
                <a:ea typeface="Lato"/>
                <a:cs typeface="Lato"/>
                <a:sym typeface="Lato"/>
              </a:rPr>
              <a:t> respect for cultural diversity without accepting the possibility and reality of diverse moral worldviews; respect for cultural diversity </a:t>
            </a:r>
            <a:r>
              <a:rPr lang="en-US" sz="2400" b="0" i="1">
                <a:latin typeface="Lato"/>
                <a:ea typeface="Lato"/>
                <a:cs typeface="Lato"/>
                <a:sym typeface="Lato"/>
              </a:rPr>
              <a:t>means</a:t>
            </a:r>
            <a:r>
              <a:rPr lang="en-US" sz="2400" b="0">
                <a:latin typeface="Lato"/>
                <a:ea typeface="Lato"/>
                <a:cs typeface="Lato"/>
                <a:sym typeface="Lato"/>
              </a:rPr>
              <a:t> acknowledgment, appreciation and respect for diverse moral traditions. ” </a:t>
            </a:r>
            <a:endParaRPr sz="2400" b="0">
              <a:latin typeface="Lato"/>
              <a:ea typeface="Lato"/>
              <a:cs typeface="Lato"/>
              <a:sym typeface="Lato"/>
            </a:endParaRPr>
          </a:p>
          <a:p>
            <a:pPr marL="0" lvl="0" indent="0" algn="ctr" rtl="0">
              <a:spcBef>
                <a:spcPts val="0"/>
              </a:spcBef>
              <a:spcAft>
                <a:spcPts val="0"/>
              </a:spcAft>
              <a:buNone/>
            </a:pPr>
            <a:br>
              <a:rPr lang="en-US" sz="1900" b="0">
                <a:solidFill>
                  <a:srgbClr val="000000"/>
                </a:solidFill>
                <a:latin typeface="Lato"/>
                <a:ea typeface="Lato"/>
                <a:cs typeface="Lato"/>
                <a:sym typeface="Lato"/>
              </a:rPr>
            </a:br>
            <a:r>
              <a:rPr lang="en-US" sz="1900" b="0">
                <a:latin typeface="Lato"/>
                <a:ea typeface="Lato"/>
                <a:cs typeface="Lato"/>
                <a:sym typeface="Lato"/>
              </a:rPr>
              <a:t>(Chattopadhyay &amp; DeVries, 2013)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c9f9b6c153_0_550"/>
          <p:cNvSpPr txBox="1">
            <a:spLocks noGrp="1"/>
          </p:cNvSpPr>
          <p:nvPr>
            <p:ph type="title"/>
          </p:nvPr>
        </p:nvSpPr>
        <p:spPr>
          <a:xfrm>
            <a:off x="360250" y="760375"/>
            <a:ext cx="69270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Information Themes</a:t>
            </a:r>
            <a:endParaRPr sz="2800">
              <a:latin typeface="Lato"/>
              <a:ea typeface="Lato"/>
              <a:cs typeface="Lato"/>
              <a:sym typeface="Lato"/>
            </a:endParaRPr>
          </a:p>
          <a:p>
            <a:pPr marL="0" lvl="0" indent="0" algn="l" rtl="0">
              <a:spcBef>
                <a:spcPts val="0"/>
              </a:spcBef>
              <a:spcAft>
                <a:spcPts val="0"/>
              </a:spcAft>
              <a:buNone/>
            </a:pPr>
            <a:endParaRPr sz="2400" i="1">
              <a:solidFill>
                <a:srgbClr val="000000"/>
              </a:solidFill>
              <a:latin typeface="Lato"/>
              <a:ea typeface="Lato"/>
              <a:cs typeface="Lato"/>
              <a:sym typeface="Lato"/>
            </a:endParaRPr>
          </a:p>
          <a:p>
            <a:pPr marL="0" lvl="0" indent="0" algn="l" rtl="0">
              <a:spcBef>
                <a:spcPts val="0"/>
              </a:spcBef>
              <a:spcAft>
                <a:spcPts val="0"/>
              </a:spcAft>
              <a:buNone/>
            </a:pPr>
            <a:endParaRPr sz="2300" i="1">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Terminology</a:t>
            </a:r>
            <a:endParaRPr sz="2400" i="1">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Terms like recovery, critically ill, etc. </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Need for definitions and specificity </a:t>
            </a: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Choices</a:t>
            </a:r>
            <a:endParaRPr sz="2400" i="1">
              <a:solidFill>
                <a:srgbClr val="000000"/>
              </a:solidFill>
              <a:latin typeface="Lato"/>
              <a:ea typeface="Lato"/>
              <a:cs typeface="Lato"/>
              <a:sym typeface="Lato"/>
            </a:endParaRPr>
          </a:p>
          <a:p>
            <a:pPr marL="457200" lvl="0" indent="-381000" algn="l" rtl="0">
              <a:spcBef>
                <a:spcPts val="0"/>
              </a:spcBef>
              <a:spcAft>
                <a:spcPts val="0"/>
              </a:spcAft>
              <a:buClr>
                <a:srgbClr val="000000"/>
              </a:buClr>
              <a:buSzPts val="2400"/>
              <a:buFont typeface="Lato"/>
              <a:buChar char="●"/>
            </a:pPr>
            <a:r>
              <a:rPr lang="en-US" sz="2400" b="0">
                <a:solidFill>
                  <a:srgbClr val="000000"/>
                </a:solidFill>
                <a:latin typeface="Lato"/>
                <a:ea typeface="Lato"/>
                <a:cs typeface="Lato"/>
                <a:sym typeface="Lato"/>
              </a:rPr>
              <a:t>Likelihood of outcomes</a:t>
            </a:r>
            <a:endParaRPr sz="2100" b="0">
              <a:solidFill>
                <a:srgbClr val="000000"/>
              </a:solidFill>
              <a:latin typeface="Lato"/>
              <a:ea typeface="Lato"/>
              <a:cs typeface="Lato"/>
              <a:sym typeface="Lato"/>
            </a:endParaRPr>
          </a:p>
          <a:p>
            <a:pPr marL="457200" lvl="0" indent="-381000" algn="l" rtl="0">
              <a:spcBef>
                <a:spcPts val="0"/>
              </a:spcBef>
              <a:spcAft>
                <a:spcPts val="0"/>
              </a:spcAft>
              <a:buClr>
                <a:srgbClr val="000000"/>
              </a:buClr>
              <a:buSzPts val="2400"/>
              <a:buFont typeface="Lato"/>
              <a:buChar char="●"/>
            </a:pPr>
            <a:r>
              <a:rPr lang="en-US" sz="2400" b="0">
                <a:solidFill>
                  <a:srgbClr val="000000"/>
                </a:solidFill>
                <a:latin typeface="Lato"/>
                <a:ea typeface="Lato"/>
                <a:cs typeface="Lato"/>
                <a:sym typeface="Lato"/>
              </a:rPr>
              <a:t>Impact on Quality of Life</a:t>
            </a:r>
            <a:endParaRPr sz="2100" b="0">
              <a:solidFill>
                <a:srgbClr val="000000"/>
              </a:solidFill>
              <a:latin typeface="Lato"/>
              <a:ea typeface="Lato"/>
              <a:cs typeface="Lato"/>
              <a:sym typeface="Lato"/>
            </a:endParaRPr>
          </a:p>
          <a:p>
            <a:pPr marL="457200" lvl="0" indent="-381000" algn="l" rtl="0">
              <a:spcBef>
                <a:spcPts val="0"/>
              </a:spcBef>
              <a:spcAft>
                <a:spcPts val="0"/>
              </a:spcAft>
              <a:buClr>
                <a:srgbClr val="000000"/>
              </a:buClr>
              <a:buSzPts val="2400"/>
              <a:buFont typeface="Lato"/>
              <a:buChar char="●"/>
            </a:pPr>
            <a:r>
              <a:rPr lang="en-US" sz="2400" b="0">
                <a:solidFill>
                  <a:srgbClr val="000000"/>
                </a:solidFill>
                <a:latin typeface="Lato"/>
                <a:ea typeface="Lato"/>
                <a:cs typeface="Lato"/>
                <a:sym typeface="Lato"/>
              </a:rPr>
              <a:t>Need for specificity</a:t>
            </a:r>
            <a:endParaRPr sz="2100" b="0">
              <a:solidFill>
                <a:srgbClr val="000000"/>
              </a:solidFill>
              <a:latin typeface="Lato"/>
              <a:ea typeface="Lato"/>
              <a:cs typeface="Lato"/>
              <a:sym typeface="Lato"/>
            </a:endParaRPr>
          </a:p>
        </p:txBody>
      </p:sp>
      <p:sp>
        <p:nvSpPr>
          <p:cNvPr id="388" name="Google Shape;388;g2c9f9b6c153_0_550"/>
          <p:cNvSpPr txBox="1">
            <a:spLocks noGrp="1"/>
          </p:cNvSpPr>
          <p:nvPr>
            <p:ph type="body" idx="4294967295"/>
          </p:nvPr>
        </p:nvSpPr>
        <p:spPr>
          <a:xfrm>
            <a:off x="6285602" y="865208"/>
            <a:ext cx="5653500" cy="2458800"/>
          </a:xfrm>
          <a:prstGeom prst="rect">
            <a:avLst/>
          </a:prstGeom>
          <a:noFill/>
          <a:ln>
            <a:noFill/>
          </a:ln>
        </p:spPr>
        <p:txBody>
          <a:bodyPr spcFirstLastPara="1" wrap="square" lIns="91425" tIns="45700" rIns="91425" bIns="45700" anchor="ctr" anchorCtr="0">
            <a:normAutofit lnSpcReduction="10000"/>
          </a:bodyPr>
          <a:lstStyle/>
          <a:p>
            <a:pPr marL="0" lvl="0" indent="0" algn="ctr" rtl="0">
              <a:spcBef>
                <a:spcPts val="0"/>
              </a:spcBef>
              <a:spcAft>
                <a:spcPts val="0"/>
              </a:spcAft>
              <a:buSzPts val="3480"/>
              <a:buNone/>
            </a:pPr>
            <a:r>
              <a:rPr lang="en-US" sz="2400" b="1" i="1"/>
              <a:t>“If it's a real substantial shot at longevity. You know, I wanted to know what those odds were, because I want him to get the maximum care. And I actually felt like I could not make an informed decision based on the things she was saying”</a:t>
            </a:r>
            <a:endParaRPr/>
          </a:p>
        </p:txBody>
      </p:sp>
      <p:pic>
        <p:nvPicPr>
          <p:cNvPr id="389" name="Google Shape;389;g2c9f9b6c153_0_550"/>
          <p:cNvPicPr preferRelativeResize="0"/>
          <p:nvPr/>
        </p:nvPicPr>
        <p:blipFill>
          <a:blip r:embed="rId3">
            <a:alphaModFix/>
          </a:blip>
          <a:stretch>
            <a:fillRect/>
          </a:stretch>
        </p:blipFill>
        <p:spPr>
          <a:xfrm>
            <a:off x="8040788" y="3929983"/>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2c9f9b6c153_0_554"/>
          <p:cNvSpPr txBox="1">
            <a:spLocks noGrp="1"/>
          </p:cNvSpPr>
          <p:nvPr>
            <p:ph type="body" idx="4294967295"/>
          </p:nvPr>
        </p:nvSpPr>
        <p:spPr>
          <a:xfrm>
            <a:off x="366890" y="2550225"/>
            <a:ext cx="11458200" cy="2150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480"/>
              <a:buNone/>
            </a:pPr>
            <a:r>
              <a:rPr lang="en-US" sz="2800" b="1">
                <a:solidFill>
                  <a:srgbClr val="000000"/>
                </a:solidFill>
              </a:rPr>
              <a:t>“I’m not really swayed very much by people’s emotional ideas about what I should be doing.  So, I don’t really ask people and when I do ask for advice, it’s never asking them what they think the right thing to do is, because I really don’t care what they think is right.  I want to do what makes medical sense like avoiding death and infection.”</a:t>
            </a:r>
            <a:endParaRPr sz="2800" b="1"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c9f9b6c153_0_559"/>
          <p:cNvSpPr txBox="1">
            <a:spLocks noGrp="1"/>
          </p:cNvSpPr>
          <p:nvPr>
            <p:ph type="title"/>
          </p:nvPr>
        </p:nvSpPr>
        <p:spPr>
          <a:xfrm>
            <a:off x="360250" y="760375"/>
            <a:ext cx="69270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Format Themes</a:t>
            </a:r>
            <a:endParaRPr sz="2800">
              <a:latin typeface="Lato"/>
              <a:ea typeface="Lato"/>
              <a:cs typeface="Lato"/>
              <a:sym typeface="Lato"/>
            </a:endParaRPr>
          </a:p>
          <a:p>
            <a:pPr marL="0" lvl="0" indent="0" algn="l" rtl="0">
              <a:spcBef>
                <a:spcPts val="0"/>
              </a:spcBef>
              <a:spcAft>
                <a:spcPts val="0"/>
              </a:spcAft>
              <a:buNone/>
            </a:pPr>
            <a:endParaRPr sz="2400" i="1">
              <a:solidFill>
                <a:srgbClr val="000000"/>
              </a:solidFill>
              <a:latin typeface="Lato"/>
              <a:ea typeface="Lato"/>
              <a:cs typeface="Lato"/>
              <a:sym typeface="Lato"/>
            </a:endParaRPr>
          </a:p>
          <a:p>
            <a:pPr marL="0" lvl="0" indent="0" algn="l" rtl="0">
              <a:spcBef>
                <a:spcPts val="0"/>
              </a:spcBef>
              <a:spcAft>
                <a:spcPts val="0"/>
              </a:spcAft>
              <a:buNone/>
            </a:pPr>
            <a:endParaRPr sz="2300" i="1">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Readability</a:t>
            </a:r>
            <a:endParaRPr sz="2400" i="1">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Spacing and minimizing text </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Clear structure </a:t>
            </a:r>
            <a:endParaRPr sz="2200" b="0">
              <a:solidFill>
                <a:srgbClr val="000000"/>
              </a:solidFill>
              <a:latin typeface="Lato"/>
              <a:ea typeface="Lato"/>
              <a:cs typeface="Lato"/>
              <a:sym typeface="Lato"/>
            </a:endParaRPr>
          </a:p>
          <a:p>
            <a:pPr marL="457200" lvl="0" indent="-368300" algn="l" rtl="0">
              <a:spcBef>
                <a:spcPts val="0"/>
              </a:spcBef>
              <a:spcAft>
                <a:spcPts val="0"/>
              </a:spcAft>
              <a:buClr>
                <a:srgbClr val="000000"/>
              </a:buClr>
              <a:buSzPts val="2200"/>
              <a:buFont typeface="Lato"/>
              <a:buChar char="●"/>
            </a:pPr>
            <a:r>
              <a:rPr lang="en-US" sz="2200" b="0">
                <a:solidFill>
                  <a:srgbClr val="000000"/>
                </a:solidFill>
                <a:latin typeface="Lato"/>
                <a:ea typeface="Lato"/>
                <a:cs typeface="Lato"/>
                <a:sym typeface="Lato"/>
              </a:rPr>
              <a:t>Add glossary and definitions to the end</a:t>
            </a: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endParaRPr sz="2200" b="0">
              <a:solidFill>
                <a:srgbClr val="000000"/>
              </a:solidFill>
              <a:latin typeface="Lato"/>
              <a:ea typeface="Lato"/>
              <a:cs typeface="Lato"/>
              <a:sym typeface="Lato"/>
            </a:endParaRPr>
          </a:p>
          <a:p>
            <a:pPr marL="0" lvl="0" indent="0" algn="l" rtl="0">
              <a:spcBef>
                <a:spcPts val="0"/>
              </a:spcBef>
              <a:spcAft>
                <a:spcPts val="0"/>
              </a:spcAft>
              <a:buNone/>
            </a:pPr>
            <a:r>
              <a:rPr lang="en-US" sz="2400" i="1">
                <a:solidFill>
                  <a:srgbClr val="000000"/>
                </a:solidFill>
                <a:latin typeface="Lato"/>
                <a:ea typeface="Lato"/>
                <a:cs typeface="Lato"/>
                <a:sym typeface="Lato"/>
              </a:rPr>
              <a:t>Visuals</a:t>
            </a:r>
            <a:endParaRPr sz="2400" i="1">
              <a:solidFill>
                <a:srgbClr val="000000"/>
              </a:solidFill>
              <a:latin typeface="Lato"/>
              <a:ea typeface="Lato"/>
              <a:cs typeface="Lato"/>
              <a:sym typeface="Lato"/>
            </a:endParaRPr>
          </a:p>
          <a:p>
            <a:pPr marL="457200" lvl="0" indent="-381000" algn="l" rtl="0">
              <a:spcBef>
                <a:spcPts val="0"/>
              </a:spcBef>
              <a:spcAft>
                <a:spcPts val="0"/>
              </a:spcAft>
              <a:buClr>
                <a:srgbClr val="000000"/>
              </a:buClr>
              <a:buSzPts val="2400"/>
              <a:buFont typeface="Lato"/>
              <a:buChar char="●"/>
            </a:pPr>
            <a:r>
              <a:rPr lang="en-US" sz="2100" b="0">
                <a:solidFill>
                  <a:srgbClr val="000000"/>
                </a:solidFill>
                <a:latin typeface="Lato"/>
                <a:ea typeface="Lato"/>
                <a:cs typeface="Lato"/>
                <a:sym typeface="Lato"/>
              </a:rPr>
              <a:t>Color is important - black text on white can be a challenge</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Use color coding</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Incorporate clear and instructive graphics</a:t>
            </a:r>
            <a:endParaRPr sz="2100" b="0">
              <a:solidFill>
                <a:srgbClr val="000000"/>
              </a:solidFill>
              <a:latin typeface="Lato"/>
              <a:ea typeface="Lato"/>
              <a:cs typeface="Lato"/>
              <a:sym typeface="Lato"/>
            </a:endParaRPr>
          </a:p>
          <a:p>
            <a:pPr marL="457200" lvl="0" indent="-361950" algn="l" rtl="0">
              <a:spcBef>
                <a:spcPts val="0"/>
              </a:spcBef>
              <a:spcAft>
                <a:spcPts val="0"/>
              </a:spcAft>
              <a:buClr>
                <a:srgbClr val="000000"/>
              </a:buClr>
              <a:buSzPts val="2100"/>
              <a:buFont typeface="Lato"/>
              <a:buChar char="●"/>
            </a:pPr>
            <a:r>
              <a:rPr lang="en-US" sz="2100" b="0">
                <a:solidFill>
                  <a:srgbClr val="000000"/>
                </a:solidFill>
                <a:latin typeface="Lato"/>
                <a:ea typeface="Lato"/>
                <a:cs typeface="Lato"/>
                <a:sym typeface="Lato"/>
              </a:rPr>
              <a:t>Embed reputable links</a:t>
            </a:r>
            <a:endParaRPr sz="2100" b="0">
              <a:solidFill>
                <a:srgbClr val="000000"/>
              </a:solidFill>
              <a:latin typeface="Lato"/>
              <a:ea typeface="Lato"/>
              <a:cs typeface="Lato"/>
              <a:sym typeface="Lato"/>
            </a:endParaRPr>
          </a:p>
        </p:txBody>
      </p:sp>
      <p:sp>
        <p:nvSpPr>
          <p:cNvPr id="400" name="Google Shape;400;g2c9f9b6c153_0_559"/>
          <p:cNvSpPr txBox="1">
            <a:spLocks noGrp="1"/>
          </p:cNvSpPr>
          <p:nvPr>
            <p:ph type="body" idx="4294967295"/>
          </p:nvPr>
        </p:nvSpPr>
        <p:spPr>
          <a:xfrm>
            <a:off x="7017200" y="899575"/>
            <a:ext cx="4963800" cy="2250600"/>
          </a:xfrm>
          <a:prstGeom prst="rect">
            <a:avLst/>
          </a:prstGeom>
          <a:noFill/>
          <a:ln>
            <a:noFill/>
          </a:ln>
        </p:spPr>
        <p:txBody>
          <a:bodyPr spcFirstLastPara="1" wrap="square" lIns="91425" tIns="45700" rIns="91425" bIns="45700" anchor="ctr" anchorCtr="0">
            <a:noAutofit/>
          </a:bodyPr>
          <a:lstStyle/>
          <a:p>
            <a:pPr marL="0" lvl="0" indent="0" algn="ctr" rtl="0">
              <a:lnSpc>
                <a:spcPct val="105000"/>
              </a:lnSpc>
              <a:spcBef>
                <a:spcPts val="0"/>
              </a:spcBef>
              <a:spcAft>
                <a:spcPts val="0"/>
              </a:spcAft>
              <a:buSzPts val="2436"/>
              <a:buNone/>
            </a:pPr>
            <a:r>
              <a:rPr lang="en-US" sz="2400" b="1" i="1"/>
              <a:t>It was color coded, so you knew what went with what. Really anything to make it so you don't gloss over it, especially when you're overwhelmed.”</a:t>
            </a:r>
            <a:endParaRPr sz="2400"/>
          </a:p>
        </p:txBody>
      </p:sp>
      <p:pic>
        <p:nvPicPr>
          <p:cNvPr id="401" name="Google Shape;401;g2c9f9b6c153_0_559"/>
          <p:cNvPicPr preferRelativeResize="0"/>
          <p:nvPr/>
        </p:nvPicPr>
        <p:blipFill>
          <a:blip r:embed="rId3">
            <a:alphaModFix/>
          </a:blip>
          <a:stretch>
            <a:fillRect/>
          </a:stretch>
        </p:blipFill>
        <p:spPr>
          <a:xfrm>
            <a:off x="8427538" y="3665425"/>
            <a:ext cx="2143125" cy="2143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c9f9b6c153_0_570"/>
          <p:cNvSpPr txBox="1">
            <a:spLocks noGrp="1"/>
          </p:cNvSpPr>
          <p:nvPr>
            <p:ph type="title"/>
          </p:nvPr>
        </p:nvSpPr>
        <p:spPr>
          <a:xfrm>
            <a:off x="98275" y="1871575"/>
            <a:ext cx="58284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Lato"/>
                <a:ea typeface="Lato"/>
                <a:cs typeface="Lato"/>
                <a:sym typeface="Lato"/>
              </a:rPr>
              <a:t>Patient Competence </a:t>
            </a:r>
            <a:endParaRPr sz="3000">
              <a:latin typeface="Lato"/>
              <a:ea typeface="Lato"/>
              <a:cs typeface="Lato"/>
              <a:sym typeface="Lato"/>
            </a:endParaRPr>
          </a:p>
          <a:p>
            <a:pPr marL="0" lvl="0" indent="0" algn="ctr" rtl="0">
              <a:spcBef>
                <a:spcPts val="0"/>
              </a:spcBef>
              <a:spcAft>
                <a:spcPts val="0"/>
              </a:spcAft>
              <a:buNone/>
            </a:pPr>
            <a:r>
              <a:rPr lang="en-US" sz="3000">
                <a:latin typeface="Lato"/>
                <a:ea typeface="Lato"/>
                <a:cs typeface="Lato"/>
                <a:sym typeface="Lato"/>
              </a:rPr>
              <a:t>and </a:t>
            </a:r>
            <a:endParaRPr sz="3000">
              <a:latin typeface="Lato"/>
              <a:ea typeface="Lato"/>
              <a:cs typeface="Lato"/>
              <a:sym typeface="Lato"/>
            </a:endParaRPr>
          </a:p>
          <a:p>
            <a:pPr marL="0" lvl="0" indent="0" algn="ctr" rtl="0">
              <a:spcBef>
                <a:spcPts val="0"/>
              </a:spcBef>
              <a:spcAft>
                <a:spcPts val="0"/>
              </a:spcAft>
              <a:buNone/>
            </a:pPr>
            <a:r>
              <a:rPr lang="en-US" sz="3000">
                <a:latin typeface="Lato"/>
                <a:ea typeface="Lato"/>
                <a:cs typeface="Lato"/>
                <a:sym typeface="Lato"/>
              </a:rPr>
              <a:t>Self-Advocacy</a:t>
            </a:r>
            <a:endParaRPr sz="3000">
              <a:latin typeface="Lato"/>
              <a:ea typeface="Lato"/>
              <a:cs typeface="Lato"/>
              <a:sym typeface="Lato"/>
            </a:endParaRPr>
          </a:p>
          <a:p>
            <a:pPr marL="0" lvl="0" indent="0" algn="ctr" rtl="0">
              <a:spcBef>
                <a:spcPts val="0"/>
              </a:spcBef>
              <a:spcAft>
                <a:spcPts val="0"/>
              </a:spcAft>
              <a:buNone/>
            </a:pPr>
            <a:endParaRPr sz="2700" b="0">
              <a:latin typeface="Lato"/>
              <a:ea typeface="Lato"/>
              <a:cs typeface="Lato"/>
              <a:sym typeface="Lato"/>
            </a:endParaRPr>
          </a:p>
          <a:p>
            <a:pPr marL="0" lvl="0" indent="0" algn="ctr" rtl="0">
              <a:spcBef>
                <a:spcPts val="0"/>
              </a:spcBef>
              <a:spcAft>
                <a:spcPts val="0"/>
              </a:spcAft>
              <a:buNone/>
            </a:pPr>
            <a:endParaRPr sz="3600">
              <a:latin typeface="Lato"/>
              <a:ea typeface="Lato"/>
              <a:cs typeface="Lato"/>
              <a:sym typeface="Lato"/>
            </a:endParaRPr>
          </a:p>
          <a:p>
            <a:pPr marL="0" lvl="0" indent="0" algn="ctr" rtl="0">
              <a:spcBef>
                <a:spcPts val="0"/>
              </a:spcBef>
              <a:spcAft>
                <a:spcPts val="0"/>
              </a:spcAft>
              <a:buNone/>
            </a:pPr>
            <a:endParaRPr sz="2500">
              <a:latin typeface="Lato"/>
              <a:ea typeface="Lato"/>
              <a:cs typeface="Lato"/>
              <a:sym typeface="Lato"/>
            </a:endParaRPr>
          </a:p>
          <a:p>
            <a:pPr marL="0" lvl="0" indent="0" algn="ctr" rtl="0">
              <a:lnSpc>
                <a:spcPct val="120000"/>
              </a:lnSpc>
              <a:spcBef>
                <a:spcPts val="1040"/>
              </a:spcBef>
              <a:spcAft>
                <a:spcPts val="0"/>
              </a:spcAft>
              <a:buNone/>
            </a:pP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201168" lvl="1" indent="0" algn="l" rtl="0">
              <a:spcBef>
                <a:spcPts val="0"/>
              </a:spcBef>
              <a:spcAft>
                <a:spcPts val="0"/>
              </a:spcAft>
              <a:buNone/>
            </a:pPr>
            <a:endParaRPr sz="1400" b="0">
              <a:latin typeface="Lato"/>
              <a:ea typeface="Lato"/>
              <a:cs typeface="Lato"/>
              <a:sym typeface="Lato"/>
            </a:endParaRPr>
          </a:p>
          <a:p>
            <a:pPr marL="0" lvl="0" indent="0" algn="l" rtl="0">
              <a:spcBef>
                <a:spcPts val="0"/>
              </a:spcBef>
              <a:spcAft>
                <a:spcPts val="0"/>
              </a:spcAft>
              <a:buNone/>
            </a:pPr>
            <a:endParaRPr sz="1800" b="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a:solidFill>
                <a:schemeClr val="lt1"/>
              </a:solidFill>
            </a:endParaRPr>
          </a:p>
        </p:txBody>
      </p:sp>
      <p:sp>
        <p:nvSpPr>
          <p:cNvPr id="407" name="Google Shape;407;g2c9f9b6c153_0_570"/>
          <p:cNvSpPr txBox="1">
            <a:spLocks noGrp="1"/>
          </p:cNvSpPr>
          <p:nvPr>
            <p:ph type="body" idx="2"/>
          </p:nvPr>
        </p:nvSpPr>
        <p:spPr>
          <a:xfrm>
            <a:off x="6122725" y="0"/>
            <a:ext cx="6069300" cy="6650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b="1">
              <a:solidFill>
                <a:schemeClr val="dk2"/>
              </a:solidFill>
            </a:endParaRPr>
          </a:p>
          <a:p>
            <a:pPr marL="0" lvl="0" indent="0" algn="l" rtl="0">
              <a:lnSpc>
                <a:spcPct val="100000"/>
              </a:lnSpc>
              <a:spcBef>
                <a:spcPts val="0"/>
              </a:spcBef>
              <a:spcAft>
                <a:spcPts val="0"/>
              </a:spcAft>
              <a:buNone/>
            </a:pPr>
            <a:r>
              <a:rPr lang="en-US" sz="2400" b="1">
                <a:solidFill>
                  <a:schemeClr val="dk2"/>
                </a:solidFill>
              </a:rPr>
              <a:t>Decision Making Capacity: </a:t>
            </a:r>
            <a:endParaRPr sz="2400" b="1">
              <a:solidFill>
                <a:schemeClr val="dk2"/>
              </a:solidFill>
            </a:endParaRPr>
          </a:p>
          <a:p>
            <a:pPr marL="457200" lvl="0" indent="-381000" algn="l" rtl="0">
              <a:lnSpc>
                <a:spcPct val="100000"/>
              </a:lnSpc>
              <a:spcBef>
                <a:spcPts val="0"/>
              </a:spcBef>
              <a:spcAft>
                <a:spcPts val="0"/>
              </a:spcAft>
              <a:buClr>
                <a:schemeClr val="dk2"/>
              </a:buClr>
              <a:buSzPts val="2400"/>
              <a:buChar char="●"/>
            </a:pPr>
            <a:r>
              <a:rPr lang="en-US" sz="2400">
                <a:solidFill>
                  <a:schemeClr val="dk2"/>
                </a:solidFill>
              </a:rPr>
              <a:t>appreciate their situation </a:t>
            </a:r>
            <a:endParaRPr sz="2400">
              <a:solidFill>
                <a:schemeClr val="dk2"/>
              </a:solidFill>
            </a:endParaRPr>
          </a:p>
          <a:p>
            <a:pPr marL="457200" lvl="0" indent="-381000" algn="l" rtl="0">
              <a:lnSpc>
                <a:spcPct val="100000"/>
              </a:lnSpc>
              <a:spcBef>
                <a:spcPts val="0"/>
              </a:spcBef>
              <a:spcAft>
                <a:spcPts val="0"/>
              </a:spcAft>
              <a:buClr>
                <a:schemeClr val="dk2"/>
              </a:buClr>
              <a:buSzPts val="2400"/>
              <a:buChar char="●"/>
            </a:pPr>
            <a:r>
              <a:rPr lang="en-US" sz="2400">
                <a:solidFill>
                  <a:schemeClr val="dk2"/>
                </a:solidFill>
              </a:rPr>
              <a:t>understand the risks and benefits of proposed interventions </a:t>
            </a:r>
            <a:endParaRPr sz="2400">
              <a:solidFill>
                <a:schemeClr val="dk2"/>
              </a:solidFill>
            </a:endParaRPr>
          </a:p>
          <a:p>
            <a:pPr marL="457200" lvl="0" indent="-381000" algn="l" rtl="0">
              <a:lnSpc>
                <a:spcPct val="100000"/>
              </a:lnSpc>
              <a:spcBef>
                <a:spcPts val="0"/>
              </a:spcBef>
              <a:spcAft>
                <a:spcPts val="0"/>
              </a:spcAft>
              <a:buClr>
                <a:schemeClr val="dk2"/>
              </a:buClr>
              <a:buSzPts val="2400"/>
              <a:buChar char="●"/>
            </a:pPr>
            <a:r>
              <a:rPr lang="en-US" sz="2400">
                <a:solidFill>
                  <a:schemeClr val="dk2"/>
                </a:solidFill>
              </a:rPr>
              <a:t>can explain reasoning behind their decisions and communicate them </a:t>
            </a:r>
            <a:endParaRPr sz="2400">
              <a:solidFill>
                <a:srgbClr val="000000"/>
              </a:solidFill>
            </a:endParaRPr>
          </a:p>
          <a:p>
            <a:pPr marL="0" lvl="0" indent="0" algn="l" rtl="0">
              <a:lnSpc>
                <a:spcPct val="100000"/>
              </a:lnSpc>
              <a:spcBef>
                <a:spcPts val="0"/>
              </a:spcBef>
              <a:spcAft>
                <a:spcPts val="0"/>
              </a:spcAft>
              <a:buNone/>
            </a:pPr>
            <a:endParaRPr sz="2400">
              <a:solidFill>
                <a:schemeClr val="dk2"/>
              </a:solidFill>
            </a:endParaRPr>
          </a:p>
          <a:p>
            <a:pPr marL="0" lvl="0" indent="0" algn="l" rtl="0">
              <a:lnSpc>
                <a:spcPct val="100000"/>
              </a:lnSpc>
              <a:spcBef>
                <a:spcPts val="0"/>
              </a:spcBef>
              <a:spcAft>
                <a:spcPts val="0"/>
              </a:spcAft>
              <a:buClr>
                <a:srgbClr val="000000"/>
              </a:buClr>
              <a:buSzPts val="3480"/>
              <a:buFont typeface="Arial"/>
              <a:buNone/>
            </a:pPr>
            <a:endParaRPr sz="2400">
              <a:solidFill>
                <a:schemeClr val="dk2"/>
              </a:solidFill>
            </a:endParaRPr>
          </a:p>
          <a:p>
            <a:pPr marL="0" lvl="0" indent="0" algn="l" rtl="0">
              <a:lnSpc>
                <a:spcPct val="100000"/>
              </a:lnSpc>
              <a:spcBef>
                <a:spcPts val="0"/>
              </a:spcBef>
              <a:spcAft>
                <a:spcPts val="0"/>
              </a:spcAft>
              <a:buNone/>
            </a:pPr>
            <a:r>
              <a:rPr lang="en-US" sz="2400">
                <a:solidFill>
                  <a:schemeClr val="dk2"/>
                </a:solidFill>
              </a:rPr>
              <a:t>*informed consent must be voluntary</a:t>
            </a: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r>
              <a:rPr lang="en-US" sz="2400" i="1">
                <a:solidFill>
                  <a:schemeClr val="dk2"/>
                </a:solidFill>
              </a:rPr>
              <a:t>If a person cannot exercise their right to make decisions for themselves based on their own values and preferences, then they have the right to a surrogate to advocate on their behalf</a:t>
            </a:r>
            <a:endParaRPr sz="2400"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c9f9b6c153_0_580"/>
          <p:cNvSpPr txBox="1">
            <a:spLocks noGrp="1"/>
          </p:cNvSpPr>
          <p:nvPr>
            <p:ph type="title" idx="4294967295"/>
          </p:nvPr>
        </p:nvSpPr>
        <p:spPr>
          <a:xfrm>
            <a:off x="360250" y="851075"/>
            <a:ext cx="112587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dirty="0">
                <a:latin typeface="Lato"/>
                <a:ea typeface="Lato"/>
                <a:cs typeface="Lato"/>
                <a:sym typeface="Lato"/>
              </a:rPr>
              <a:t>“I would panic, totally, completely…” </a:t>
            </a:r>
            <a:r>
              <a:rPr lang="en-US" sz="1865" i="1" dirty="0">
                <a:latin typeface="Lato"/>
                <a:ea typeface="Lato"/>
                <a:cs typeface="Lato"/>
                <a:sym typeface="Lato"/>
              </a:rPr>
              <a:t> </a:t>
            </a:r>
            <a:endParaRPr sz="2800" dirty="0">
              <a:latin typeface="Lato"/>
              <a:ea typeface="Lato"/>
              <a:cs typeface="Lato"/>
              <a:sym typeface="Lato"/>
            </a:endParaRPr>
          </a:p>
          <a:p>
            <a:pPr marL="0" lvl="0" indent="0" algn="l" rtl="0">
              <a:spcBef>
                <a:spcPts val="0"/>
              </a:spcBef>
              <a:spcAft>
                <a:spcPts val="0"/>
              </a:spcAft>
              <a:buNone/>
            </a:pPr>
            <a:endParaRPr sz="2400" i="1" dirty="0">
              <a:latin typeface="Lato"/>
              <a:ea typeface="Lato"/>
              <a:cs typeface="Lato"/>
              <a:sym typeface="Lato"/>
            </a:endParaRPr>
          </a:p>
          <a:p>
            <a:pPr marL="0" lvl="0" indent="0" algn="l" rtl="0">
              <a:spcBef>
                <a:spcPts val="0"/>
              </a:spcBef>
              <a:spcAft>
                <a:spcPts val="0"/>
              </a:spcAft>
              <a:buNone/>
            </a:pPr>
            <a:endParaRPr sz="400" i="1" dirty="0">
              <a:latin typeface="Lato"/>
              <a:ea typeface="Lato"/>
              <a:cs typeface="Lato"/>
              <a:sym typeface="Lato"/>
            </a:endParaRPr>
          </a:p>
          <a:p>
            <a:pPr marL="0" lvl="0" indent="0" algn="l" rtl="0">
              <a:lnSpc>
                <a:spcPct val="150000"/>
              </a:lnSpc>
              <a:spcBef>
                <a:spcPts val="0"/>
              </a:spcBef>
              <a:spcAft>
                <a:spcPts val="0"/>
              </a:spcAft>
              <a:buNone/>
            </a:pPr>
            <a:r>
              <a:rPr lang="en-US" sz="2100" i="1" dirty="0">
                <a:latin typeface="Lato"/>
                <a:ea typeface="Lato"/>
                <a:cs typeface="Lato"/>
                <a:sym typeface="Lato"/>
              </a:rPr>
              <a:t>“...</a:t>
            </a:r>
            <a:r>
              <a:rPr lang="en-US" sz="2100" i="1" dirty="0">
                <a:solidFill>
                  <a:srgbClr val="000000"/>
                </a:solidFill>
                <a:latin typeface="Lato"/>
                <a:ea typeface="Lato"/>
                <a:cs typeface="Lato"/>
                <a:sym typeface="Lato"/>
              </a:rPr>
              <a:t>I have very few people that I would actually care enough to be panicked over, but the few people that I would if I like, I'm like my if my if interception I had to make end of life decisions for my wife and you ask me what would she want?</a:t>
            </a:r>
            <a:r>
              <a:rPr lang="en-US" sz="2100" i="1" dirty="0">
                <a:latin typeface="Lato"/>
                <a:ea typeface="Lato"/>
                <a:cs typeface="Lato"/>
                <a:sym typeface="Lato"/>
              </a:rPr>
              <a:t> </a:t>
            </a:r>
            <a:r>
              <a:rPr lang="en-US" sz="2100" i="1" dirty="0">
                <a:solidFill>
                  <a:srgbClr val="000000"/>
                </a:solidFill>
                <a:latin typeface="Lato"/>
                <a:ea typeface="Lato"/>
                <a:cs typeface="Lato"/>
                <a:sym typeface="Lato"/>
              </a:rPr>
              <a:t>I would think about every conversation we ever had and would give you all of the conflicting evidence to show you both sides of all the things that she said, show how inconsistent they were, and then be so riddled with the inability to make the right </a:t>
            </a:r>
            <a:r>
              <a:rPr lang="en-US" sz="2100" i="1" dirty="0" err="1">
                <a:solidFill>
                  <a:srgbClr val="000000"/>
                </a:solidFill>
                <a:latin typeface="Lato"/>
                <a:ea typeface="Lato"/>
                <a:cs typeface="Lato"/>
                <a:sym typeface="Lato"/>
              </a:rPr>
              <a:t>decision.That</a:t>
            </a:r>
            <a:r>
              <a:rPr lang="en-US" sz="2100" i="1" dirty="0">
                <a:solidFill>
                  <a:srgbClr val="000000"/>
                </a:solidFill>
                <a:latin typeface="Lato"/>
                <a:ea typeface="Lato"/>
                <a:cs typeface="Lato"/>
                <a:sym typeface="Lato"/>
              </a:rPr>
              <a:t> I don't think I could live with myself.</a:t>
            </a:r>
            <a:r>
              <a:rPr lang="en-US" sz="2100" i="1" dirty="0">
                <a:latin typeface="Lato"/>
                <a:ea typeface="Lato"/>
                <a:cs typeface="Lato"/>
                <a:sym typeface="Lato"/>
              </a:rPr>
              <a:t> </a:t>
            </a:r>
            <a:r>
              <a:rPr lang="en-US" sz="2100" i="1" dirty="0">
                <a:solidFill>
                  <a:srgbClr val="000000"/>
                </a:solidFill>
                <a:latin typeface="Lato"/>
                <a:ea typeface="Lato"/>
                <a:cs typeface="Lato"/>
                <a:sym typeface="Lato"/>
              </a:rPr>
              <a:t>I mean, it's something that like even just thinking that off the top of my head now I'm thinking to myself, like, I need to make sure that she writes that first off immediately because my life is hard enough and I don't need that extra.</a:t>
            </a:r>
            <a:r>
              <a:rPr lang="en-US" sz="2100" i="1" dirty="0">
                <a:latin typeface="Lato"/>
                <a:ea typeface="Lato"/>
                <a:cs typeface="Lato"/>
                <a:sym typeface="Lato"/>
              </a:rPr>
              <a:t> </a:t>
            </a:r>
            <a:r>
              <a:rPr lang="en-US" sz="2100" i="1" dirty="0">
                <a:solidFill>
                  <a:srgbClr val="000000"/>
                </a:solidFill>
                <a:latin typeface="Lato"/>
                <a:ea typeface="Lato"/>
                <a:cs typeface="Lato"/>
                <a:sym typeface="Lato"/>
              </a:rPr>
              <a:t>Because I could not navigate that. It would be so crippling that I honestly think I'd have to</a:t>
            </a:r>
            <a:r>
              <a:rPr lang="en-US" sz="2100" i="1" dirty="0">
                <a:latin typeface="Lato"/>
                <a:ea typeface="Lato"/>
                <a:cs typeface="Lato"/>
                <a:sym typeface="Lato"/>
              </a:rPr>
              <a:t> be </a:t>
            </a:r>
            <a:r>
              <a:rPr lang="en-US" sz="2100" i="1" dirty="0">
                <a:solidFill>
                  <a:srgbClr val="000000"/>
                </a:solidFill>
                <a:latin typeface="Lato"/>
                <a:ea typeface="Lato"/>
                <a:cs typeface="Lato"/>
                <a:sym typeface="Lato"/>
              </a:rPr>
              <a:t>hospitalized</a:t>
            </a:r>
            <a:r>
              <a:rPr lang="en-US" sz="2100" i="1" dirty="0">
                <a:latin typeface="Lato"/>
                <a:ea typeface="Lato"/>
                <a:cs typeface="Lato"/>
                <a:sym typeface="Lato"/>
              </a:rPr>
              <a:t>”</a:t>
            </a:r>
            <a:endParaRPr sz="2100" i="1" dirty="0">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c9f9b6c153_0_597"/>
          <p:cNvSpPr txBox="1">
            <a:spLocks noGrp="1"/>
          </p:cNvSpPr>
          <p:nvPr>
            <p:ph type="title"/>
          </p:nvPr>
        </p:nvSpPr>
        <p:spPr>
          <a:xfrm>
            <a:off x="360250" y="760375"/>
            <a:ext cx="62241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Summary of Outcomes</a:t>
            </a:r>
            <a:endParaRPr sz="2800">
              <a:latin typeface="Lato"/>
              <a:ea typeface="Lato"/>
              <a:cs typeface="Lato"/>
              <a:sym typeface="Lato"/>
            </a:endParaRPr>
          </a:p>
          <a:p>
            <a:pPr marL="0" lvl="0" indent="0" algn="l" rtl="0">
              <a:spcBef>
                <a:spcPts val="0"/>
              </a:spcBef>
              <a:spcAft>
                <a:spcPts val="0"/>
              </a:spcAft>
              <a:buNone/>
            </a:pPr>
            <a:endParaRPr sz="2400" i="1">
              <a:solidFill>
                <a:srgbClr val="000000"/>
              </a:solidFill>
              <a:latin typeface="Lato"/>
              <a:ea typeface="Lato"/>
              <a:cs typeface="Lato"/>
              <a:sym typeface="Lato"/>
            </a:endParaRPr>
          </a:p>
          <a:p>
            <a:pPr marL="0" lvl="0" indent="0" algn="l" rtl="0">
              <a:spcBef>
                <a:spcPts val="0"/>
              </a:spcBef>
              <a:spcAft>
                <a:spcPts val="0"/>
              </a:spcAft>
              <a:buNone/>
            </a:pPr>
            <a:endParaRPr sz="1000" i="1">
              <a:solidFill>
                <a:srgbClr val="000000"/>
              </a:solidFill>
              <a:latin typeface="Lato"/>
              <a:ea typeface="Lato"/>
              <a:cs typeface="Lato"/>
              <a:sym typeface="Lato"/>
            </a:endParaRPr>
          </a:p>
          <a:p>
            <a:pPr marL="457200" lvl="0" indent="-374650" algn="l" rtl="0">
              <a:spcBef>
                <a:spcPts val="0"/>
              </a:spcBef>
              <a:spcAft>
                <a:spcPts val="0"/>
              </a:spcAft>
              <a:buSzPts val="2300"/>
              <a:buFont typeface="Noto Sans Symbols"/>
              <a:buChar char="●"/>
            </a:pPr>
            <a:r>
              <a:rPr lang="en-US" sz="2300" b="0">
                <a:solidFill>
                  <a:srgbClr val="1A1A1A"/>
                </a:solidFill>
                <a:latin typeface="Lato"/>
                <a:ea typeface="Lato"/>
                <a:cs typeface="Lato"/>
                <a:sym typeface="Lato"/>
              </a:rPr>
              <a:t>History of being underestimated and misunderstood by providers</a:t>
            </a:r>
            <a:endParaRPr sz="2300" b="0">
              <a:solidFill>
                <a:srgbClr val="000000"/>
              </a:solidFill>
              <a:latin typeface="Lato"/>
              <a:ea typeface="Lato"/>
              <a:cs typeface="Lato"/>
              <a:sym typeface="Lato"/>
            </a:endParaRPr>
          </a:p>
          <a:p>
            <a:pPr marL="0" lvl="0" indent="0" algn="l" rtl="0">
              <a:spcBef>
                <a:spcPts val="0"/>
              </a:spcBef>
              <a:spcAft>
                <a:spcPts val="0"/>
              </a:spcAft>
              <a:buNone/>
            </a:pPr>
            <a:endParaRPr sz="1200" b="0">
              <a:solidFill>
                <a:srgbClr val="1A1A1A"/>
              </a:solidFill>
              <a:latin typeface="Lato"/>
              <a:ea typeface="Lato"/>
              <a:cs typeface="Lato"/>
              <a:sym typeface="Lato"/>
            </a:endParaRPr>
          </a:p>
          <a:p>
            <a:pPr marL="457200" lvl="0" indent="-374650" algn="l" rtl="0">
              <a:spcBef>
                <a:spcPts val="0"/>
              </a:spcBef>
              <a:spcAft>
                <a:spcPts val="0"/>
              </a:spcAft>
              <a:buSzPts val="2300"/>
              <a:buFont typeface="Noto Sans Symbols"/>
              <a:buChar char="●"/>
            </a:pPr>
            <a:r>
              <a:rPr lang="en-US" sz="2300" b="0">
                <a:solidFill>
                  <a:srgbClr val="1A1A1A"/>
                </a:solidFill>
                <a:latin typeface="Lato"/>
                <a:ea typeface="Lato"/>
                <a:cs typeface="Lato"/>
                <a:sym typeface="Lato"/>
              </a:rPr>
              <a:t>Anxiety of interacting with medical community</a:t>
            </a:r>
            <a:endParaRPr sz="2300" b="0">
              <a:solidFill>
                <a:srgbClr val="000000"/>
              </a:solidFill>
              <a:latin typeface="Lato"/>
              <a:ea typeface="Lato"/>
              <a:cs typeface="Lato"/>
              <a:sym typeface="Lato"/>
            </a:endParaRPr>
          </a:p>
          <a:p>
            <a:pPr marL="0" lvl="0" indent="0" algn="l" rtl="0">
              <a:spcBef>
                <a:spcPts val="0"/>
              </a:spcBef>
              <a:spcAft>
                <a:spcPts val="0"/>
              </a:spcAft>
              <a:buNone/>
            </a:pPr>
            <a:endParaRPr sz="1200" b="0">
              <a:solidFill>
                <a:srgbClr val="1A1A1A"/>
              </a:solidFill>
              <a:latin typeface="Lato"/>
              <a:ea typeface="Lato"/>
              <a:cs typeface="Lato"/>
              <a:sym typeface="Lato"/>
            </a:endParaRPr>
          </a:p>
          <a:p>
            <a:pPr marL="457200" lvl="0" indent="-374650" algn="l" rtl="0">
              <a:spcBef>
                <a:spcPts val="0"/>
              </a:spcBef>
              <a:spcAft>
                <a:spcPts val="0"/>
              </a:spcAft>
              <a:buSzPts val="2300"/>
              <a:buFont typeface="Noto Sans Symbols"/>
              <a:buChar char="●"/>
            </a:pPr>
            <a:r>
              <a:rPr lang="en-US" sz="2300" b="0">
                <a:solidFill>
                  <a:srgbClr val="1A1A1A"/>
                </a:solidFill>
                <a:latin typeface="Lato"/>
                <a:ea typeface="Lato"/>
                <a:cs typeface="Lato"/>
                <a:sym typeface="Lato"/>
              </a:rPr>
              <a:t>Needing time, straight forward language, and a calm environment to make decisions</a:t>
            </a:r>
            <a:endParaRPr sz="2300" b="0">
              <a:solidFill>
                <a:srgbClr val="000000"/>
              </a:solidFill>
              <a:latin typeface="Lato"/>
              <a:ea typeface="Lato"/>
              <a:cs typeface="Lato"/>
              <a:sym typeface="Lato"/>
            </a:endParaRPr>
          </a:p>
          <a:p>
            <a:pPr marL="285750" lvl="0" indent="-79502" algn="l" rtl="0">
              <a:spcBef>
                <a:spcPts val="0"/>
              </a:spcBef>
              <a:spcAft>
                <a:spcPts val="0"/>
              </a:spcAft>
              <a:buNone/>
            </a:pPr>
            <a:endParaRPr sz="1200" b="0">
              <a:solidFill>
                <a:srgbClr val="1A1A1A"/>
              </a:solidFill>
              <a:latin typeface="Lato"/>
              <a:ea typeface="Lato"/>
              <a:cs typeface="Lato"/>
              <a:sym typeface="Lato"/>
            </a:endParaRPr>
          </a:p>
          <a:p>
            <a:pPr marL="457200" lvl="0" indent="-374650" algn="l" rtl="0">
              <a:spcBef>
                <a:spcPts val="0"/>
              </a:spcBef>
              <a:spcAft>
                <a:spcPts val="0"/>
              </a:spcAft>
              <a:buSzPts val="2300"/>
              <a:buFont typeface="Noto Sans Symbols"/>
              <a:buChar char="●"/>
            </a:pPr>
            <a:r>
              <a:rPr lang="en-US" sz="2300" b="0">
                <a:solidFill>
                  <a:srgbClr val="1A1A1A"/>
                </a:solidFill>
                <a:latin typeface="Lato"/>
                <a:ea typeface="Lato"/>
                <a:cs typeface="Lato"/>
                <a:sym typeface="Lato"/>
              </a:rPr>
              <a:t>Access to support from trusted family, caregiver or PCP during medical situations/interactions</a:t>
            </a:r>
            <a:endParaRPr sz="2300" b="0">
              <a:solidFill>
                <a:srgbClr val="000000"/>
              </a:solidFill>
              <a:latin typeface="Lato"/>
              <a:ea typeface="Lato"/>
              <a:cs typeface="Lato"/>
              <a:sym typeface="Lato"/>
            </a:endParaRPr>
          </a:p>
          <a:p>
            <a:pPr marL="285750" lvl="0" indent="-79502" algn="l" rtl="0">
              <a:spcBef>
                <a:spcPts val="0"/>
              </a:spcBef>
              <a:spcAft>
                <a:spcPts val="0"/>
              </a:spcAft>
              <a:buNone/>
            </a:pPr>
            <a:endParaRPr sz="1200" b="0">
              <a:solidFill>
                <a:srgbClr val="1A1A1A"/>
              </a:solidFill>
              <a:latin typeface="Lato"/>
              <a:ea typeface="Lato"/>
              <a:cs typeface="Lato"/>
              <a:sym typeface="Lato"/>
            </a:endParaRPr>
          </a:p>
          <a:p>
            <a:pPr marL="457200" lvl="0" indent="-374650" algn="l" rtl="0">
              <a:spcBef>
                <a:spcPts val="0"/>
              </a:spcBef>
              <a:spcAft>
                <a:spcPts val="0"/>
              </a:spcAft>
              <a:buSzPts val="2300"/>
              <a:buFont typeface="Noto Sans Symbols"/>
              <a:buChar char="●"/>
            </a:pPr>
            <a:r>
              <a:rPr lang="en-US" sz="2300" b="0">
                <a:solidFill>
                  <a:srgbClr val="1A1A1A"/>
                </a:solidFill>
                <a:latin typeface="Lato"/>
                <a:ea typeface="Lato"/>
                <a:cs typeface="Lato"/>
                <a:sym typeface="Lato"/>
              </a:rPr>
              <a:t>If possible-provide advance information and time to process and ask questions</a:t>
            </a:r>
            <a:endParaRPr sz="2300" b="0">
              <a:solidFill>
                <a:srgbClr val="000000"/>
              </a:solidFill>
              <a:latin typeface="Lato"/>
              <a:ea typeface="Lato"/>
              <a:cs typeface="Lato"/>
              <a:sym typeface="Lato"/>
            </a:endParaRPr>
          </a:p>
        </p:txBody>
      </p:sp>
      <p:sp>
        <p:nvSpPr>
          <p:cNvPr id="418" name="Google Shape;418;g2c9f9b6c153_0_597"/>
          <p:cNvSpPr txBox="1">
            <a:spLocks noGrp="1"/>
          </p:cNvSpPr>
          <p:nvPr>
            <p:ph type="body" idx="1"/>
          </p:nvPr>
        </p:nvSpPr>
        <p:spPr>
          <a:xfrm>
            <a:off x="7990425" y="2419800"/>
            <a:ext cx="3923400" cy="20184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spcBef>
                <a:spcPts val="0"/>
              </a:spcBef>
              <a:spcAft>
                <a:spcPts val="0"/>
              </a:spcAft>
              <a:buSzPct val="145000"/>
              <a:buNone/>
            </a:pPr>
            <a:r>
              <a:rPr lang="en-US" sz="4800" b="1">
                <a:solidFill>
                  <a:srgbClr val="0070C0"/>
                </a:solidFill>
              </a:rPr>
              <a:t>A</a:t>
            </a:r>
            <a:r>
              <a:rPr lang="en-US" sz="4400"/>
              <a:t>ccommodations</a:t>
            </a:r>
            <a:endParaRPr/>
          </a:p>
          <a:p>
            <a:pPr marL="0" lvl="0" indent="0" algn="l" rtl="0">
              <a:spcBef>
                <a:spcPts val="1560"/>
              </a:spcBef>
              <a:spcAft>
                <a:spcPts val="0"/>
              </a:spcAft>
              <a:buSzPct val="145000"/>
              <a:buNone/>
            </a:pPr>
            <a:r>
              <a:rPr lang="en-US" sz="4800" b="1">
                <a:solidFill>
                  <a:srgbClr val="0070C0"/>
                </a:solidFill>
              </a:rPr>
              <a:t>S</a:t>
            </a:r>
            <a:r>
              <a:rPr lang="en-US" sz="4400"/>
              <a:t>low Down</a:t>
            </a:r>
            <a:endParaRPr/>
          </a:p>
          <a:p>
            <a:pPr marL="0" lvl="0" indent="0" algn="l" rtl="0">
              <a:spcBef>
                <a:spcPts val="1560"/>
              </a:spcBef>
              <a:spcAft>
                <a:spcPts val="0"/>
              </a:spcAft>
              <a:buSzPct val="145000"/>
              <a:buNone/>
            </a:pPr>
            <a:r>
              <a:rPr lang="en-US" sz="4800" b="1">
                <a:solidFill>
                  <a:srgbClr val="0070C0"/>
                </a:solidFill>
              </a:rPr>
              <a:t>D</a:t>
            </a:r>
            <a:r>
              <a:rPr lang="en-US" sz="4400"/>
              <a:t>eliberate</a:t>
            </a:r>
            <a:r>
              <a:rPr lang="en-US" sz="4400" b="1"/>
              <a:t> </a:t>
            </a:r>
            <a:r>
              <a:rPr lang="en-US" sz="4400"/>
              <a:t>Communication</a:t>
            </a:r>
            <a:endParaRPr sz="440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c9f9b6c153_0_585"/>
          <p:cNvSpPr txBox="1">
            <a:spLocks noGrp="1"/>
          </p:cNvSpPr>
          <p:nvPr>
            <p:ph type="title"/>
          </p:nvPr>
        </p:nvSpPr>
        <p:spPr>
          <a:xfrm>
            <a:off x="307475" y="1758200"/>
            <a:ext cx="53139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Lato"/>
                <a:ea typeface="Lato"/>
                <a:cs typeface="Lato"/>
                <a:sym typeface="Lato"/>
              </a:rPr>
              <a:t>Project Deliverables:</a:t>
            </a:r>
            <a:endParaRPr sz="3000">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US" sz="2400" i="1">
                <a:solidFill>
                  <a:schemeClr val="lt1"/>
                </a:solidFill>
                <a:latin typeface="Lato"/>
                <a:ea typeface="Lato"/>
                <a:cs typeface="Lato"/>
                <a:sym typeface="Lato"/>
              </a:rPr>
              <a:t>Bill of Rights</a:t>
            </a:r>
            <a:endParaRPr sz="2400" i="1">
              <a:solidFill>
                <a:schemeClr val="lt1"/>
              </a:solidFill>
              <a:latin typeface="Lato"/>
              <a:ea typeface="Lato"/>
              <a:cs typeface="Lato"/>
              <a:sym typeface="Lato"/>
            </a:endParaRPr>
          </a:p>
          <a:p>
            <a:pPr marL="0" lvl="0" indent="0" algn="ctr" rtl="0">
              <a:spcBef>
                <a:spcPts val="0"/>
              </a:spcBef>
              <a:spcAft>
                <a:spcPts val="0"/>
              </a:spcAft>
              <a:buNone/>
            </a:pPr>
            <a:endParaRPr sz="2400" i="1">
              <a:solidFill>
                <a:schemeClr val="lt1"/>
              </a:solidFill>
              <a:latin typeface="Lato"/>
              <a:ea typeface="Lato"/>
              <a:cs typeface="Lato"/>
              <a:sym typeface="Lato"/>
            </a:endParaRPr>
          </a:p>
          <a:p>
            <a:pPr marL="0" lvl="0" indent="0" algn="ctr" rtl="0">
              <a:spcBef>
                <a:spcPts val="0"/>
              </a:spcBef>
              <a:spcAft>
                <a:spcPts val="0"/>
              </a:spcAft>
              <a:buNone/>
            </a:pPr>
            <a:r>
              <a:rPr lang="en-US" sz="2400" i="1">
                <a:solidFill>
                  <a:schemeClr val="lt1"/>
                </a:solidFill>
                <a:latin typeface="Lato"/>
                <a:ea typeface="Lato"/>
                <a:cs typeface="Lato"/>
                <a:sym typeface="Lato"/>
              </a:rPr>
              <a:t>Clinician Communication Guidelines</a:t>
            </a:r>
            <a:endParaRPr sz="2400" i="1">
              <a:solidFill>
                <a:schemeClr val="lt1"/>
              </a:solidFill>
              <a:latin typeface="Lato"/>
              <a:ea typeface="Lato"/>
              <a:cs typeface="Lato"/>
              <a:sym typeface="Lato"/>
            </a:endParaRPr>
          </a:p>
          <a:p>
            <a:pPr marL="0" lvl="0" indent="0" algn="ctr" rtl="0">
              <a:spcBef>
                <a:spcPts val="0"/>
              </a:spcBef>
              <a:spcAft>
                <a:spcPts val="0"/>
              </a:spcAft>
              <a:buNone/>
            </a:pPr>
            <a:endParaRPr sz="2400" i="1">
              <a:solidFill>
                <a:schemeClr val="lt1"/>
              </a:solidFill>
              <a:latin typeface="Lato"/>
              <a:ea typeface="Lato"/>
              <a:cs typeface="Lato"/>
              <a:sym typeface="Lato"/>
            </a:endParaRPr>
          </a:p>
          <a:p>
            <a:pPr marL="0" lvl="0" indent="0" algn="ctr" rtl="0">
              <a:spcBef>
                <a:spcPts val="0"/>
              </a:spcBef>
              <a:spcAft>
                <a:spcPts val="0"/>
              </a:spcAft>
              <a:buNone/>
            </a:pPr>
            <a:r>
              <a:rPr lang="en-US" sz="2400" i="1">
                <a:solidFill>
                  <a:schemeClr val="lt1"/>
                </a:solidFill>
                <a:latin typeface="Lato"/>
                <a:ea typeface="Lato"/>
                <a:cs typeface="Lato"/>
                <a:sym typeface="Lato"/>
              </a:rPr>
              <a:t>Advanced Directives Tool</a:t>
            </a:r>
            <a:endParaRPr sz="2400" i="1">
              <a:solidFill>
                <a:schemeClr val="lt1"/>
              </a:solidFill>
              <a:latin typeface="Lato"/>
              <a:ea typeface="Lato"/>
              <a:cs typeface="Lato"/>
              <a:sym typeface="Lato"/>
            </a:endParaRPr>
          </a:p>
          <a:p>
            <a:pPr marL="0" lvl="0" indent="0" algn="ctr" rtl="0">
              <a:spcBef>
                <a:spcPts val="0"/>
              </a:spcBef>
              <a:spcAft>
                <a:spcPts val="0"/>
              </a:spcAft>
              <a:buNone/>
            </a:pPr>
            <a:endParaRPr sz="2400" i="1">
              <a:solidFill>
                <a:schemeClr val="lt1"/>
              </a:solidFill>
              <a:latin typeface="Lato"/>
              <a:ea typeface="Lato"/>
              <a:cs typeface="Lato"/>
              <a:sym typeface="Lato"/>
            </a:endParaRPr>
          </a:p>
          <a:p>
            <a:pPr marL="0" lvl="0" indent="0" algn="l" rtl="0">
              <a:spcBef>
                <a:spcPts val="1000"/>
              </a:spcBef>
              <a:spcAft>
                <a:spcPts val="0"/>
              </a:spcAft>
              <a:buNone/>
            </a:pPr>
            <a:endParaRPr sz="2000" b="0">
              <a:solidFill>
                <a:schemeClr val="lt1"/>
              </a:solidFill>
              <a:latin typeface="Lato"/>
              <a:ea typeface="Lato"/>
              <a:cs typeface="Lato"/>
              <a:sym typeface="Lato"/>
            </a:endParaRPr>
          </a:p>
          <a:p>
            <a:pPr marL="457200" lvl="0" indent="0" algn="l" rtl="0">
              <a:spcBef>
                <a:spcPts val="1000"/>
              </a:spcBef>
              <a:spcAft>
                <a:spcPts val="0"/>
              </a:spcAft>
              <a:buNone/>
            </a:pPr>
            <a:endParaRPr sz="2000" b="0">
              <a:solidFill>
                <a:schemeClr val="lt1"/>
              </a:solidFill>
              <a:latin typeface="Lato"/>
              <a:ea typeface="Lato"/>
              <a:cs typeface="Lato"/>
              <a:sym typeface="Lato"/>
            </a:endParaRPr>
          </a:p>
          <a:p>
            <a:pPr marL="457200" lvl="0" indent="0" algn="l" rtl="0">
              <a:spcBef>
                <a:spcPts val="100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endParaRPr/>
          </a:p>
          <a:p>
            <a:pPr marL="0" lvl="1" indent="0" algn="l" rtl="0">
              <a:spcBef>
                <a:spcPts val="0"/>
              </a:spcBef>
              <a:spcAft>
                <a:spcPts val="0"/>
              </a:spcAft>
              <a:buNone/>
            </a:pPr>
            <a:endParaRPr sz="1400" b="0">
              <a:solidFill>
                <a:schemeClr val="lt1"/>
              </a:solidFill>
              <a:latin typeface="Lato"/>
              <a:ea typeface="Lato"/>
              <a:cs typeface="Lato"/>
              <a:sym typeface="Lato"/>
            </a:endParaRPr>
          </a:p>
          <a:p>
            <a:pPr marL="0" lvl="0" indent="0" algn="l" rtl="0">
              <a:spcBef>
                <a:spcPts val="0"/>
              </a:spcBef>
              <a:spcAft>
                <a:spcPts val="0"/>
              </a:spcAft>
              <a:buNone/>
            </a:pPr>
            <a:endParaRPr sz="1800" b="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a:solidFill>
                <a:schemeClr val="lt1"/>
              </a:solidFill>
            </a:endParaRPr>
          </a:p>
        </p:txBody>
      </p:sp>
      <p:pic>
        <p:nvPicPr>
          <p:cNvPr id="424" name="Google Shape;424;g2c9f9b6c153_0_585"/>
          <p:cNvPicPr preferRelativeResize="0"/>
          <p:nvPr/>
        </p:nvPicPr>
        <p:blipFill rotWithShape="1">
          <a:blip r:embed="rId3">
            <a:alphaModFix/>
          </a:blip>
          <a:srcRect/>
          <a:stretch/>
        </p:blipFill>
        <p:spPr>
          <a:xfrm>
            <a:off x="6912425" y="792972"/>
            <a:ext cx="4411751" cy="5272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c9f9b6c153_0_603"/>
          <p:cNvSpPr txBox="1">
            <a:spLocks noGrp="1"/>
          </p:cNvSpPr>
          <p:nvPr>
            <p:ph type="title" idx="4294967295"/>
          </p:nvPr>
        </p:nvSpPr>
        <p:spPr>
          <a:xfrm>
            <a:off x="360250" y="851075"/>
            <a:ext cx="112587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a:latin typeface="Lato"/>
                <a:ea typeface="Lato"/>
                <a:cs typeface="Lato"/>
                <a:sym typeface="Lato"/>
              </a:rPr>
              <a:t>Bill of Rights</a:t>
            </a:r>
            <a:r>
              <a:rPr lang="en-US" sz="1865" i="1">
                <a:latin typeface="Lato"/>
                <a:ea typeface="Lato"/>
                <a:cs typeface="Lato"/>
                <a:sym typeface="Lato"/>
              </a:rPr>
              <a:t> </a:t>
            </a:r>
            <a:endParaRPr sz="2800">
              <a:latin typeface="Lato"/>
              <a:ea typeface="Lato"/>
              <a:cs typeface="Lato"/>
              <a:sym typeface="Lato"/>
            </a:endParaRPr>
          </a:p>
          <a:p>
            <a:pPr marL="0" lvl="0" indent="0" algn="l" rtl="0">
              <a:spcBef>
                <a:spcPts val="0"/>
              </a:spcBef>
              <a:spcAft>
                <a:spcPts val="0"/>
              </a:spcAft>
              <a:buNone/>
            </a:pPr>
            <a:endParaRPr sz="2400" i="1">
              <a:latin typeface="Lato"/>
              <a:ea typeface="Lato"/>
              <a:cs typeface="Lato"/>
              <a:sym typeface="Lato"/>
            </a:endParaRPr>
          </a:p>
          <a:p>
            <a:pPr marL="0" lvl="0" indent="0" algn="l" rtl="0">
              <a:spcBef>
                <a:spcPts val="0"/>
              </a:spcBef>
              <a:spcAft>
                <a:spcPts val="0"/>
              </a:spcAft>
              <a:buNone/>
            </a:pPr>
            <a:endParaRPr sz="400" i="1">
              <a:latin typeface="Lato"/>
              <a:ea typeface="Lato"/>
              <a:cs typeface="Lato"/>
              <a:sym typeface="Lato"/>
            </a:endParaRPr>
          </a:p>
          <a:p>
            <a:pPr marL="0" lvl="0" indent="0" algn="l" rtl="0">
              <a:lnSpc>
                <a:spcPct val="150000"/>
              </a:lnSpc>
              <a:spcBef>
                <a:spcPts val="0"/>
              </a:spcBef>
              <a:spcAft>
                <a:spcPts val="0"/>
              </a:spcAft>
              <a:buNone/>
            </a:pPr>
            <a:endParaRPr sz="2200" i="1">
              <a:solidFill>
                <a:srgbClr val="000000"/>
              </a:solidFill>
              <a:latin typeface="Lato"/>
              <a:ea typeface="Lato"/>
              <a:cs typeface="Lato"/>
              <a:sym typeface="Lato"/>
            </a:endParaRPr>
          </a:p>
        </p:txBody>
      </p:sp>
      <p:pic>
        <p:nvPicPr>
          <p:cNvPr id="430" name="Google Shape;430;g2c9f9b6c153_0_603"/>
          <p:cNvPicPr preferRelativeResize="0"/>
          <p:nvPr/>
        </p:nvPicPr>
        <p:blipFill rotWithShape="1">
          <a:blip r:embed="rId3">
            <a:alphaModFix/>
          </a:blip>
          <a:srcRect/>
          <a:stretch/>
        </p:blipFill>
        <p:spPr>
          <a:xfrm>
            <a:off x="3409650" y="218799"/>
            <a:ext cx="5372700" cy="64204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c9f9b6c153_0_608"/>
          <p:cNvSpPr txBox="1">
            <a:spLocks noGrp="1"/>
          </p:cNvSpPr>
          <p:nvPr>
            <p:ph type="title" idx="4294967295"/>
          </p:nvPr>
        </p:nvSpPr>
        <p:spPr>
          <a:xfrm>
            <a:off x="360250" y="851075"/>
            <a:ext cx="112587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a:latin typeface="Lato"/>
                <a:ea typeface="Lato"/>
                <a:cs typeface="Lato"/>
                <a:sym typeface="Lato"/>
              </a:rPr>
              <a:t>Communication Guidelines</a:t>
            </a:r>
            <a:r>
              <a:rPr lang="en-US" sz="1865" i="1">
                <a:latin typeface="Lato"/>
                <a:ea typeface="Lato"/>
                <a:cs typeface="Lato"/>
                <a:sym typeface="Lato"/>
              </a:rPr>
              <a:t> </a:t>
            </a:r>
            <a:endParaRPr sz="2800">
              <a:latin typeface="Lato"/>
              <a:ea typeface="Lato"/>
              <a:cs typeface="Lato"/>
              <a:sym typeface="Lato"/>
            </a:endParaRPr>
          </a:p>
          <a:p>
            <a:pPr marL="0" lvl="0" indent="0" algn="l" rtl="0">
              <a:spcBef>
                <a:spcPts val="0"/>
              </a:spcBef>
              <a:spcAft>
                <a:spcPts val="0"/>
              </a:spcAft>
              <a:buNone/>
            </a:pPr>
            <a:endParaRPr sz="2400" i="1">
              <a:latin typeface="Lato"/>
              <a:ea typeface="Lato"/>
              <a:cs typeface="Lato"/>
              <a:sym typeface="Lato"/>
            </a:endParaRPr>
          </a:p>
          <a:p>
            <a:pPr marL="0" lvl="0" indent="0" algn="l" rtl="0">
              <a:spcBef>
                <a:spcPts val="0"/>
              </a:spcBef>
              <a:spcAft>
                <a:spcPts val="0"/>
              </a:spcAft>
              <a:buNone/>
            </a:pPr>
            <a:endParaRPr sz="400" i="1">
              <a:latin typeface="Lato"/>
              <a:ea typeface="Lato"/>
              <a:cs typeface="Lato"/>
              <a:sym typeface="Lato"/>
            </a:endParaRPr>
          </a:p>
          <a:p>
            <a:pPr marL="0" lvl="0" indent="0" algn="l" rtl="0">
              <a:lnSpc>
                <a:spcPct val="150000"/>
              </a:lnSpc>
              <a:spcBef>
                <a:spcPts val="0"/>
              </a:spcBef>
              <a:spcAft>
                <a:spcPts val="0"/>
              </a:spcAft>
              <a:buNone/>
            </a:pPr>
            <a:endParaRPr sz="2200" i="1">
              <a:solidFill>
                <a:srgbClr val="000000"/>
              </a:solidFill>
              <a:latin typeface="Lato"/>
              <a:ea typeface="Lato"/>
              <a:cs typeface="Lato"/>
              <a:sym typeface="Lato"/>
            </a:endParaRPr>
          </a:p>
        </p:txBody>
      </p:sp>
      <p:pic>
        <p:nvPicPr>
          <p:cNvPr id="436" name="Google Shape;436;g2c9f9b6c153_0_608" descr="A paper with black text&#10;&#10;Description automatically generated"/>
          <p:cNvPicPr preferRelativeResize="0">
            <a:picLocks noGrp="1"/>
          </p:cNvPicPr>
          <p:nvPr>
            <p:ph type="body" idx="4294967295"/>
          </p:nvPr>
        </p:nvPicPr>
        <p:blipFill rotWithShape="1">
          <a:blip r:embed="rId3">
            <a:alphaModFix/>
          </a:blip>
          <a:srcRect/>
          <a:stretch/>
        </p:blipFill>
        <p:spPr>
          <a:xfrm>
            <a:off x="5226376" y="228599"/>
            <a:ext cx="6483300" cy="640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c9f9b6c153_0_614"/>
          <p:cNvSpPr txBox="1">
            <a:spLocks noGrp="1"/>
          </p:cNvSpPr>
          <p:nvPr>
            <p:ph type="title" idx="4294967295"/>
          </p:nvPr>
        </p:nvSpPr>
        <p:spPr>
          <a:xfrm>
            <a:off x="360250" y="851075"/>
            <a:ext cx="112587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a:latin typeface="Lato"/>
                <a:ea typeface="Lato"/>
                <a:cs typeface="Lato"/>
                <a:sym typeface="Lato"/>
              </a:rPr>
              <a:t>Communication Guidelines</a:t>
            </a:r>
            <a:r>
              <a:rPr lang="en-US" sz="1865" i="1">
                <a:latin typeface="Lato"/>
                <a:ea typeface="Lato"/>
                <a:cs typeface="Lato"/>
                <a:sym typeface="Lato"/>
              </a:rPr>
              <a:t> </a:t>
            </a:r>
            <a:endParaRPr sz="2800">
              <a:latin typeface="Lato"/>
              <a:ea typeface="Lato"/>
              <a:cs typeface="Lato"/>
              <a:sym typeface="Lato"/>
            </a:endParaRPr>
          </a:p>
          <a:p>
            <a:pPr marL="0" lvl="0" indent="0" algn="l" rtl="0">
              <a:spcBef>
                <a:spcPts val="0"/>
              </a:spcBef>
              <a:spcAft>
                <a:spcPts val="0"/>
              </a:spcAft>
              <a:buNone/>
            </a:pPr>
            <a:endParaRPr sz="2400" i="1">
              <a:latin typeface="Lato"/>
              <a:ea typeface="Lato"/>
              <a:cs typeface="Lato"/>
              <a:sym typeface="Lato"/>
            </a:endParaRPr>
          </a:p>
          <a:p>
            <a:pPr marL="0" lvl="0" indent="0" algn="l" rtl="0">
              <a:spcBef>
                <a:spcPts val="0"/>
              </a:spcBef>
              <a:spcAft>
                <a:spcPts val="0"/>
              </a:spcAft>
              <a:buNone/>
            </a:pPr>
            <a:endParaRPr sz="400" i="1">
              <a:latin typeface="Lato"/>
              <a:ea typeface="Lato"/>
              <a:cs typeface="Lato"/>
              <a:sym typeface="Lato"/>
            </a:endParaRPr>
          </a:p>
          <a:p>
            <a:pPr marL="0" lvl="0" indent="0" algn="l" rtl="0">
              <a:lnSpc>
                <a:spcPct val="150000"/>
              </a:lnSpc>
              <a:spcBef>
                <a:spcPts val="0"/>
              </a:spcBef>
              <a:spcAft>
                <a:spcPts val="0"/>
              </a:spcAft>
              <a:buNone/>
            </a:pPr>
            <a:endParaRPr sz="2200" i="1">
              <a:solidFill>
                <a:srgbClr val="000000"/>
              </a:solidFill>
              <a:latin typeface="Lato"/>
              <a:ea typeface="Lato"/>
              <a:cs typeface="Lato"/>
              <a:sym typeface="Lato"/>
            </a:endParaRPr>
          </a:p>
        </p:txBody>
      </p:sp>
      <p:pic>
        <p:nvPicPr>
          <p:cNvPr id="442" name="Google Shape;442;g2c9f9b6c153_0_614" descr="A close up of a paper"/>
          <p:cNvPicPr preferRelativeResize="0">
            <a:picLocks noGrp="1"/>
          </p:cNvPicPr>
          <p:nvPr>
            <p:ph type="body" idx="4294967295"/>
          </p:nvPr>
        </p:nvPicPr>
        <p:blipFill rotWithShape="1">
          <a:blip r:embed="rId3">
            <a:alphaModFix/>
          </a:blip>
          <a:srcRect/>
          <a:stretch/>
        </p:blipFill>
        <p:spPr>
          <a:xfrm>
            <a:off x="5172575" y="296700"/>
            <a:ext cx="6650400" cy="626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c9f9b6c153_0_164"/>
          <p:cNvSpPr txBox="1">
            <a:spLocks noGrp="1"/>
          </p:cNvSpPr>
          <p:nvPr>
            <p:ph type="title"/>
          </p:nvPr>
        </p:nvSpPr>
        <p:spPr>
          <a:xfrm>
            <a:off x="307475" y="1758200"/>
            <a:ext cx="53139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latin typeface="Lato"/>
                <a:ea typeface="Lato"/>
                <a:cs typeface="Lato"/>
                <a:sym typeface="Lato"/>
              </a:rPr>
              <a:t>Questions to Ponder</a:t>
            </a:r>
            <a:endParaRPr>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ctr" rtl="0">
              <a:lnSpc>
                <a:spcPct val="110000"/>
              </a:lnSpc>
              <a:spcBef>
                <a:spcPts val="0"/>
              </a:spcBef>
              <a:spcAft>
                <a:spcPts val="0"/>
              </a:spcAft>
              <a:buNone/>
            </a:pPr>
            <a:r>
              <a:rPr lang="en-US" sz="2300">
                <a:solidFill>
                  <a:schemeClr val="lt1"/>
                </a:solidFill>
                <a:latin typeface="Lato"/>
                <a:ea typeface="Lato"/>
                <a:cs typeface="Lato"/>
                <a:sym typeface="Lato"/>
              </a:rPr>
              <a:t>Due to the unique information processing and communication  behaviors of many capacitated adults with Autism Spectrum Disorder (ASD):</a:t>
            </a:r>
            <a:endParaRPr>
              <a:solidFill>
                <a:schemeClr val="lt1"/>
              </a:solidFill>
            </a:endParaRPr>
          </a:p>
        </p:txBody>
      </p:sp>
      <p:sp>
        <p:nvSpPr>
          <p:cNvPr id="290" name="Google Shape;290;g2c9f9b6c153_0_164"/>
          <p:cNvSpPr txBox="1">
            <a:spLocks noGrp="1"/>
          </p:cNvSpPr>
          <p:nvPr>
            <p:ph type="body" idx="2"/>
          </p:nvPr>
        </p:nvSpPr>
        <p:spPr>
          <a:xfrm>
            <a:off x="6102675" y="0"/>
            <a:ext cx="6089100" cy="6650700"/>
          </a:xfrm>
          <a:prstGeom prst="rect">
            <a:avLst/>
          </a:prstGeom>
        </p:spPr>
        <p:txBody>
          <a:bodyPr spcFirstLastPara="1" wrap="square" lIns="121900" tIns="121900" rIns="121900" bIns="121900" anchor="t" anchorCtr="0">
            <a:noAutofit/>
          </a:bodyPr>
          <a:lstStyle/>
          <a:p>
            <a:pPr marL="0" lvl="0" indent="0" algn="l" rtl="0">
              <a:lnSpc>
                <a:spcPct val="110000"/>
              </a:lnSpc>
              <a:spcBef>
                <a:spcPts val="1000"/>
              </a:spcBef>
              <a:spcAft>
                <a:spcPts val="0"/>
              </a:spcAft>
              <a:buNone/>
            </a:pPr>
            <a:endParaRPr sz="100"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Are they capable of engaging in advance care planning and/or acting as surrogate healthcare decision makers?</a:t>
            </a:r>
            <a:endParaRPr dirty="0">
              <a:solidFill>
                <a:schemeClr val="dk2"/>
              </a:solidFill>
            </a:endParaRPr>
          </a:p>
          <a:p>
            <a:pPr marL="457200" lvl="0" indent="0" algn="l" rtl="0">
              <a:lnSpc>
                <a:spcPct val="110000"/>
              </a:lnSpc>
              <a:spcBef>
                <a:spcPts val="1000"/>
              </a:spcBef>
              <a:spcAft>
                <a:spcPts val="0"/>
              </a:spcAft>
              <a:buNone/>
            </a:pPr>
            <a:endParaRPr sz="500"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Do clinicians feel comfortable identifying patients with ASD &amp; assessing their decision making capacity?</a:t>
            </a:r>
            <a:endParaRPr dirty="0">
              <a:solidFill>
                <a:schemeClr val="dk2"/>
              </a:solidFill>
            </a:endParaRPr>
          </a:p>
          <a:p>
            <a:pPr marL="457200" lvl="0" indent="0" algn="l" rtl="0">
              <a:lnSpc>
                <a:spcPct val="110000"/>
              </a:lnSpc>
              <a:spcBef>
                <a:spcPts val="1000"/>
              </a:spcBef>
              <a:spcAft>
                <a:spcPts val="0"/>
              </a:spcAft>
              <a:buNone/>
            </a:pPr>
            <a:endParaRPr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Do clinicians know how to effectively communicate with ASD individuals?</a:t>
            </a:r>
            <a:endParaRPr dirty="0">
              <a:solidFill>
                <a:schemeClr val="dk2"/>
              </a:solidFill>
            </a:endParaRPr>
          </a:p>
          <a:p>
            <a:pPr marL="457200" lvl="0" indent="0" algn="l" rtl="0">
              <a:lnSpc>
                <a:spcPct val="110000"/>
              </a:lnSpc>
              <a:spcBef>
                <a:spcPts val="1000"/>
              </a:spcBef>
              <a:spcAft>
                <a:spcPts val="0"/>
              </a:spcAft>
              <a:buNone/>
            </a:pPr>
            <a:endParaRPr sz="500"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Does  stigma and lack of education play in clinicians inattention to the inclusion of ASD patients and family members in advance care planning?</a:t>
            </a:r>
            <a:endParaRPr dirty="0">
              <a:solidFill>
                <a:schemeClr val="dk2"/>
              </a:solidFill>
            </a:endParaRPr>
          </a:p>
          <a:p>
            <a:pPr marL="457200" lvl="0" indent="0" algn="l" rtl="0">
              <a:lnSpc>
                <a:spcPct val="110000"/>
              </a:lnSpc>
              <a:spcBef>
                <a:spcPts val="1000"/>
              </a:spcBef>
              <a:spcAft>
                <a:spcPts val="0"/>
              </a:spcAft>
              <a:buNone/>
            </a:pPr>
            <a:endParaRPr sz="500"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What are the prior experiences of individuals on the spectrum when interacting with healthcare providers?</a:t>
            </a:r>
            <a:endParaRPr dirty="0">
              <a:solidFill>
                <a:schemeClr val="dk2"/>
              </a:solidFill>
            </a:endParaRPr>
          </a:p>
          <a:p>
            <a:pPr marL="457200" lvl="0" indent="0" algn="l" rtl="0">
              <a:lnSpc>
                <a:spcPct val="110000"/>
              </a:lnSpc>
              <a:spcBef>
                <a:spcPts val="1000"/>
              </a:spcBef>
              <a:spcAft>
                <a:spcPts val="0"/>
              </a:spcAft>
              <a:buNone/>
            </a:pPr>
            <a:endParaRPr sz="500" dirty="0">
              <a:solidFill>
                <a:schemeClr val="dk2"/>
              </a:solidFill>
            </a:endParaRPr>
          </a:p>
          <a:p>
            <a:pPr marL="457200" lvl="0" indent="-342900" algn="l" rtl="0">
              <a:lnSpc>
                <a:spcPct val="110000"/>
              </a:lnSpc>
              <a:spcBef>
                <a:spcPts val="1000"/>
              </a:spcBef>
              <a:spcAft>
                <a:spcPts val="0"/>
              </a:spcAft>
              <a:buClr>
                <a:schemeClr val="dk2"/>
              </a:buClr>
              <a:buSzPts val="1800"/>
              <a:buChar char="●"/>
            </a:pPr>
            <a:r>
              <a:rPr lang="en-US" dirty="0">
                <a:solidFill>
                  <a:schemeClr val="dk2"/>
                </a:solidFill>
              </a:rPr>
              <a:t>Might tools, visuals, and guides assist people with ASD in advance care planning for themselves and to act as surrogate for those they love?</a:t>
            </a:r>
            <a:endParaRPr dirty="0">
              <a:solidFill>
                <a:schemeClr val="dk2"/>
              </a:solidFill>
            </a:endParaRPr>
          </a:p>
          <a:p>
            <a:pPr marL="0" lvl="0" indent="0" algn="l" rtl="0">
              <a:lnSpc>
                <a:spcPct val="115000"/>
              </a:lnSpc>
              <a:spcBef>
                <a:spcPts val="0"/>
              </a:spcBef>
              <a:spcAft>
                <a:spcPts val="2100"/>
              </a:spcAft>
              <a:buNone/>
            </a:pP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c9f9b6c153_0_620"/>
          <p:cNvSpPr txBox="1">
            <a:spLocks noGrp="1"/>
          </p:cNvSpPr>
          <p:nvPr>
            <p:ph type="title" idx="4294967295"/>
          </p:nvPr>
        </p:nvSpPr>
        <p:spPr>
          <a:xfrm>
            <a:off x="360250" y="851075"/>
            <a:ext cx="56799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a:latin typeface="Lato"/>
                <a:ea typeface="Lato"/>
                <a:cs typeface="Lato"/>
                <a:sym typeface="Lato"/>
              </a:rPr>
              <a:t>Advanced Directives Tool</a:t>
            </a:r>
            <a:endParaRPr sz="2600" i="1">
              <a:latin typeface="Lato"/>
              <a:ea typeface="Lato"/>
              <a:cs typeface="Lato"/>
              <a:sym typeface="Lato"/>
            </a:endParaRPr>
          </a:p>
          <a:p>
            <a:pPr marL="0" lvl="0" indent="0" algn="l" rtl="0">
              <a:spcBef>
                <a:spcPts val="0"/>
              </a:spcBef>
              <a:spcAft>
                <a:spcPts val="0"/>
              </a:spcAft>
              <a:buNone/>
            </a:pPr>
            <a:endParaRPr sz="1865" i="1">
              <a:latin typeface="Lato"/>
              <a:ea typeface="Lato"/>
              <a:cs typeface="Lato"/>
              <a:sym typeface="Lato"/>
            </a:endParaRPr>
          </a:p>
          <a:p>
            <a:pPr marL="0" lvl="0" indent="0" algn="l" rtl="0">
              <a:spcBef>
                <a:spcPts val="0"/>
              </a:spcBef>
              <a:spcAft>
                <a:spcPts val="0"/>
              </a:spcAft>
              <a:buNone/>
            </a:pPr>
            <a:endParaRPr sz="1865" i="1">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r>
              <a:rPr lang="en-US" sz="2400" b="0">
                <a:latin typeface="Lato"/>
                <a:ea typeface="Lato"/>
                <a:cs typeface="Lato"/>
                <a:sym typeface="Lato"/>
              </a:rPr>
              <a:t>Built using feedback from the focus groups. </a:t>
            </a:r>
            <a:endParaRPr sz="2400" b="0">
              <a:latin typeface="Lato"/>
              <a:ea typeface="Lato"/>
              <a:cs typeface="Lato"/>
              <a:sym typeface="Lato"/>
            </a:endParaRPr>
          </a:p>
          <a:p>
            <a:pPr marL="0" lvl="0" indent="0" algn="l" rtl="0">
              <a:lnSpc>
                <a:spcPct val="100000"/>
              </a:lnSpc>
              <a:spcBef>
                <a:spcPts val="0"/>
              </a:spcBef>
              <a:spcAft>
                <a:spcPts val="0"/>
              </a:spcAft>
              <a:buNone/>
            </a:pPr>
            <a:endParaRPr sz="2200" i="1">
              <a:solidFill>
                <a:srgbClr val="000000"/>
              </a:solidFill>
              <a:latin typeface="Lato"/>
              <a:ea typeface="Lato"/>
              <a:cs typeface="Lato"/>
              <a:sym typeface="Lato"/>
            </a:endParaRPr>
          </a:p>
        </p:txBody>
      </p:sp>
      <p:pic>
        <p:nvPicPr>
          <p:cNvPr id="448" name="Google Shape;448;g2c9f9b6c153_0_620"/>
          <p:cNvPicPr preferRelativeResize="0"/>
          <p:nvPr/>
        </p:nvPicPr>
        <p:blipFill rotWithShape="1">
          <a:blip r:embed="rId3">
            <a:alphaModFix/>
          </a:blip>
          <a:srcRect t="747" b="2203"/>
          <a:stretch/>
        </p:blipFill>
        <p:spPr>
          <a:xfrm>
            <a:off x="6789100" y="201425"/>
            <a:ext cx="4920600" cy="64551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c9f9b6c153_0_626"/>
          <p:cNvSpPr txBox="1">
            <a:spLocks noGrp="1"/>
          </p:cNvSpPr>
          <p:nvPr>
            <p:ph type="title" idx="4294967295"/>
          </p:nvPr>
        </p:nvSpPr>
        <p:spPr>
          <a:xfrm>
            <a:off x="360250" y="851075"/>
            <a:ext cx="56799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600" i="1">
                <a:latin typeface="Lato"/>
                <a:ea typeface="Lato"/>
                <a:cs typeface="Lato"/>
                <a:sym typeface="Lato"/>
              </a:rPr>
              <a:t>Advanced Directives Tool</a:t>
            </a:r>
            <a:endParaRPr sz="2600" i="1">
              <a:latin typeface="Lato"/>
              <a:ea typeface="Lato"/>
              <a:cs typeface="Lato"/>
              <a:sym typeface="Lato"/>
            </a:endParaRPr>
          </a:p>
          <a:p>
            <a:pPr marL="0" lvl="0" indent="0" algn="l" rtl="0">
              <a:spcBef>
                <a:spcPts val="0"/>
              </a:spcBef>
              <a:spcAft>
                <a:spcPts val="0"/>
              </a:spcAft>
              <a:buNone/>
            </a:pPr>
            <a:endParaRPr sz="1865" i="1">
              <a:latin typeface="Lato"/>
              <a:ea typeface="Lato"/>
              <a:cs typeface="Lato"/>
              <a:sym typeface="Lato"/>
            </a:endParaRPr>
          </a:p>
          <a:p>
            <a:pPr marL="0" lvl="0" indent="0" algn="l" rtl="0">
              <a:spcBef>
                <a:spcPts val="0"/>
              </a:spcBef>
              <a:spcAft>
                <a:spcPts val="0"/>
              </a:spcAft>
              <a:buNone/>
            </a:pPr>
            <a:endParaRPr sz="1865" i="1">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endParaRPr sz="2400" b="0">
              <a:latin typeface="Lato"/>
              <a:ea typeface="Lato"/>
              <a:cs typeface="Lato"/>
              <a:sym typeface="Lato"/>
            </a:endParaRPr>
          </a:p>
          <a:p>
            <a:pPr marL="0" lvl="0" indent="0" algn="ctr" rtl="0">
              <a:lnSpc>
                <a:spcPct val="100000"/>
              </a:lnSpc>
              <a:spcBef>
                <a:spcPts val="0"/>
              </a:spcBef>
              <a:spcAft>
                <a:spcPts val="0"/>
              </a:spcAft>
              <a:buNone/>
            </a:pPr>
            <a:r>
              <a:rPr lang="en-US" sz="2400" b="0">
                <a:latin typeface="Lato"/>
                <a:ea typeface="Lato"/>
                <a:cs typeface="Lato"/>
                <a:sym typeface="Lato"/>
              </a:rPr>
              <a:t>Built using feedback from the focus groups. </a:t>
            </a:r>
            <a:endParaRPr sz="2400" b="0">
              <a:latin typeface="Lato"/>
              <a:ea typeface="Lato"/>
              <a:cs typeface="Lato"/>
              <a:sym typeface="Lato"/>
            </a:endParaRPr>
          </a:p>
          <a:p>
            <a:pPr marL="0" lvl="0" indent="0" algn="l" rtl="0">
              <a:lnSpc>
                <a:spcPct val="100000"/>
              </a:lnSpc>
              <a:spcBef>
                <a:spcPts val="0"/>
              </a:spcBef>
              <a:spcAft>
                <a:spcPts val="0"/>
              </a:spcAft>
              <a:buNone/>
            </a:pPr>
            <a:endParaRPr sz="2200" i="1">
              <a:solidFill>
                <a:srgbClr val="000000"/>
              </a:solidFill>
              <a:latin typeface="Lato"/>
              <a:ea typeface="Lato"/>
              <a:cs typeface="Lato"/>
              <a:sym typeface="Lato"/>
            </a:endParaRPr>
          </a:p>
        </p:txBody>
      </p:sp>
      <p:pic>
        <p:nvPicPr>
          <p:cNvPr id="454" name="Google Shape;454;g2c9f9b6c153_0_626"/>
          <p:cNvPicPr preferRelativeResize="0"/>
          <p:nvPr/>
        </p:nvPicPr>
        <p:blipFill rotWithShape="1">
          <a:blip r:embed="rId3">
            <a:alphaModFix/>
          </a:blip>
          <a:srcRect t="833"/>
          <a:stretch/>
        </p:blipFill>
        <p:spPr>
          <a:xfrm>
            <a:off x="6856575" y="253413"/>
            <a:ext cx="4921150" cy="635117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8"/>
        <p:cNvGrpSpPr/>
        <p:nvPr/>
      </p:nvGrpSpPr>
      <p:grpSpPr>
        <a:xfrm>
          <a:off x="0" y="0"/>
          <a:ext cx="0" cy="0"/>
          <a:chOff x="0" y="0"/>
          <a:chExt cx="0" cy="0"/>
        </a:xfrm>
      </p:grpSpPr>
      <p:sp>
        <p:nvSpPr>
          <p:cNvPr id="459" name="Google Shape;459;g2c9f9b6c153_0_169"/>
          <p:cNvSpPr txBox="1"/>
          <p:nvPr/>
        </p:nvSpPr>
        <p:spPr>
          <a:xfrm>
            <a:off x="2300235" y="2632668"/>
            <a:ext cx="75915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Lato"/>
                <a:ea typeface="Lato"/>
                <a:cs typeface="Lato"/>
                <a:sym typeface="Lato"/>
              </a:rPr>
              <a:t>Thank You!</a:t>
            </a:r>
            <a:endParaRPr sz="4000" b="1">
              <a:solidFill>
                <a:schemeClr val="lt1"/>
              </a:solidFill>
              <a:latin typeface="Lato"/>
              <a:ea typeface="Lato"/>
              <a:cs typeface="Lato"/>
              <a:sym typeface="Lato"/>
            </a:endParaRPr>
          </a:p>
          <a:p>
            <a:pPr marL="0" marR="0" lvl="0" indent="0" algn="ctr" rtl="0">
              <a:spcBef>
                <a:spcPts val="0"/>
              </a:spcBef>
              <a:spcAft>
                <a:spcPts val="0"/>
              </a:spcAft>
              <a:buNone/>
            </a:pPr>
            <a:endParaRPr sz="4000" b="1">
              <a:solidFill>
                <a:schemeClr val="lt1"/>
              </a:solidFill>
              <a:latin typeface="Lato"/>
              <a:ea typeface="Lato"/>
              <a:cs typeface="Lato"/>
              <a:sym typeface="Lato"/>
            </a:endParaRPr>
          </a:p>
          <a:p>
            <a:pPr marL="0" marR="0" lvl="0" indent="0" algn="ctr" rtl="0">
              <a:spcBef>
                <a:spcPts val="0"/>
              </a:spcBef>
              <a:spcAft>
                <a:spcPts val="0"/>
              </a:spcAft>
              <a:buNone/>
            </a:pPr>
            <a:r>
              <a:rPr lang="en-US" sz="4000" b="1">
                <a:solidFill>
                  <a:schemeClr val="lt1"/>
                </a:solidFill>
                <a:latin typeface="Lato"/>
                <a:ea typeface="Lato"/>
                <a:cs typeface="Lato"/>
                <a:sym typeface="Lato"/>
              </a:rPr>
              <a:t>Any Questions?</a:t>
            </a:r>
            <a:endParaRPr sz="4000" b="1">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c9f9b6c153_0_308"/>
          <p:cNvSpPr txBox="1">
            <a:spLocks noGrp="1"/>
          </p:cNvSpPr>
          <p:nvPr>
            <p:ph type="title"/>
          </p:nvPr>
        </p:nvSpPr>
        <p:spPr>
          <a:xfrm>
            <a:off x="972600" y="1758200"/>
            <a:ext cx="65136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solidFill>
                  <a:srgbClr val="000000"/>
                </a:solidFill>
                <a:latin typeface="Corbel"/>
                <a:ea typeface="Corbel"/>
                <a:cs typeface="Corbel"/>
                <a:sym typeface="Corbel"/>
              </a:rPr>
              <a:t>T</a:t>
            </a:r>
            <a:r>
              <a:rPr lang="en-US" sz="2800">
                <a:solidFill>
                  <a:srgbClr val="000000"/>
                </a:solidFill>
                <a:latin typeface="Lato"/>
                <a:ea typeface="Lato"/>
                <a:cs typeface="Lato"/>
                <a:sym typeface="Lato"/>
              </a:rPr>
              <a:t>o answer these questions, one must first examine the impact of “stigma” on:</a:t>
            </a:r>
            <a:endParaRPr sz="2800">
              <a:solidFill>
                <a:srgbClr val="000000"/>
              </a:solidFill>
              <a:latin typeface="Lato"/>
              <a:ea typeface="Lato"/>
              <a:cs typeface="Lato"/>
              <a:sym typeface="Lato"/>
            </a:endParaRPr>
          </a:p>
          <a:p>
            <a:pPr marL="0" lvl="0" indent="0" algn="l" rtl="0">
              <a:spcBef>
                <a:spcPts val="0"/>
              </a:spcBef>
              <a:spcAft>
                <a:spcPts val="0"/>
              </a:spcAft>
              <a:buNone/>
            </a:pPr>
            <a:endParaRPr sz="2800">
              <a:solidFill>
                <a:srgbClr val="000000"/>
              </a:solidFill>
              <a:latin typeface="Lato"/>
              <a:ea typeface="Lato"/>
              <a:cs typeface="Lato"/>
              <a:sym typeface="Lato"/>
            </a:endParaRPr>
          </a:p>
          <a:p>
            <a:pPr marL="457200" lvl="0" indent="-387350" algn="l" rtl="0">
              <a:spcBef>
                <a:spcPts val="1160"/>
              </a:spcBef>
              <a:spcAft>
                <a:spcPts val="0"/>
              </a:spcAft>
              <a:buClr>
                <a:srgbClr val="000000"/>
              </a:buClr>
              <a:buSzPts val="2500"/>
              <a:buFont typeface="Lato"/>
              <a:buChar char="●"/>
            </a:pPr>
            <a:r>
              <a:rPr lang="en-US" sz="2500" b="0">
                <a:solidFill>
                  <a:srgbClr val="000000"/>
                </a:solidFill>
                <a:latin typeface="Lato"/>
                <a:ea typeface="Lato"/>
                <a:cs typeface="Lato"/>
                <a:sym typeface="Lato"/>
              </a:rPr>
              <a:t>The behavioral responses of the individual on the spectrum</a:t>
            </a:r>
            <a:endParaRPr sz="1700" b="0">
              <a:solidFill>
                <a:srgbClr val="000000"/>
              </a:solidFill>
              <a:latin typeface="Lato"/>
              <a:ea typeface="Lato"/>
              <a:cs typeface="Lato"/>
              <a:sym typeface="Lato"/>
            </a:endParaRPr>
          </a:p>
          <a:p>
            <a:pPr marL="457200" lvl="0" indent="0" algn="l" rtl="0">
              <a:spcBef>
                <a:spcPts val="1160"/>
              </a:spcBef>
              <a:spcAft>
                <a:spcPts val="0"/>
              </a:spcAft>
              <a:buNone/>
            </a:pPr>
            <a:endParaRPr sz="1700" b="0">
              <a:solidFill>
                <a:srgbClr val="000000"/>
              </a:solidFill>
              <a:latin typeface="Lato"/>
              <a:ea typeface="Lato"/>
              <a:cs typeface="Lato"/>
              <a:sym typeface="Lato"/>
            </a:endParaRPr>
          </a:p>
          <a:p>
            <a:pPr marL="457200" lvl="0" indent="-387350" algn="l" rtl="0">
              <a:spcBef>
                <a:spcPts val="1160"/>
              </a:spcBef>
              <a:spcAft>
                <a:spcPts val="0"/>
              </a:spcAft>
              <a:buClr>
                <a:srgbClr val="000000"/>
              </a:buClr>
              <a:buSzPts val="2500"/>
              <a:buFont typeface="Lato"/>
              <a:buChar char="●"/>
            </a:pPr>
            <a:r>
              <a:rPr lang="en-US" sz="2500" b="0">
                <a:solidFill>
                  <a:srgbClr val="000000"/>
                </a:solidFill>
                <a:latin typeface="Lato"/>
                <a:ea typeface="Lato"/>
                <a:cs typeface="Lato"/>
                <a:sym typeface="Lato"/>
              </a:rPr>
              <a:t>The interactions and decisions made by healthcare providers</a:t>
            </a:r>
            <a:endParaRPr sz="2500">
              <a:latin typeface="Lato"/>
              <a:ea typeface="Lato"/>
              <a:cs typeface="Lato"/>
              <a:sym typeface="Lato"/>
            </a:endParaRPr>
          </a:p>
          <a:p>
            <a:pPr marL="0" lvl="0" indent="0" algn="l" rtl="0">
              <a:spcBef>
                <a:spcPts val="0"/>
              </a:spcBef>
              <a:spcAft>
                <a:spcPts val="0"/>
              </a:spcAft>
              <a:buNone/>
            </a:pPr>
            <a:endParaRPr sz="2800">
              <a:latin typeface="Lato"/>
              <a:ea typeface="Lato"/>
              <a:cs typeface="Lato"/>
              <a:sym typeface="Lato"/>
            </a:endParaRPr>
          </a:p>
          <a:p>
            <a:pPr marL="0" lvl="0" indent="0" algn="l" rtl="0">
              <a:spcBef>
                <a:spcPts val="0"/>
              </a:spcBef>
              <a:spcAft>
                <a:spcPts val="0"/>
              </a:spcAft>
              <a:buNone/>
            </a:pPr>
            <a:endParaRPr sz="2800">
              <a:latin typeface="Lato"/>
              <a:ea typeface="Lato"/>
              <a:cs typeface="Lato"/>
              <a:sym typeface="Lato"/>
            </a:endParaRPr>
          </a:p>
        </p:txBody>
      </p:sp>
      <p:pic>
        <p:nvPicPr>
          <p:cNvPr id="296" name="Google Shape;296;g2c9f9b6c153_0_308"/>
          <p:cNvPicPr preferRelativeResize="0"/>
          <p:nvPr/>
        </p:nvPicPr>
        <p:blipFill>
          <a:blip r:embed="rId3">
            <a:alphaModFix/>
          </a:blip>
          <a:stretch>
            <a:fillRect/>
          </a:stretch>
        </p:blipFill>
        <p:spPr>
          <a:xfrm>
            <a:off x="9019725" y="3059113"/>
            <a:ext cx="2276475" cy="2009775"/>
          </a:xfrm>
          <a:prstGeom prst="rect">
            <a:avLst/>
          </a:prstGeom>
          <a:noFill/>
          <a:ln>
            <a:noFill/>
          </a:ln>
          <a:effectLst>
            <a:reflection endPos="30000" dist="38100" dir="5400000" fadeDir="5400012"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c9f9b6c153_0_447"/>
          <p:cNvSpPr txBox="1">
            <a:spLocks noGrp="1"/>
          </p:cNvSpPr>
          <p:nvPr>
            <p:ph type="title"/>
          </p:nvPr>
        </p:nvSpPr>
        <p:spPr>
          <a:xfrm>
            <a:off x="1086600" y="1611025"/>
            <a:ext cx="3512100" cy="948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Corbel"/>
              <a:buNone/>
            </a:pPr>
            <a:r>
              <a:rPr lang="en-US" sz="3600">
                <a:latin typeface="Lato"/>
                <a:ea typeface="Lato"/>
                <a:cs typeface="Lato"/>
                <a:sym typeface="Lato"/>
              </a:rPr>
              <a:t>Stigma Defined</a:t>
            </a:r>
            <a:endParaRPr sz="3600">
              <a:latin typeface="Lato"/>
              <a:ea typeface="Lato"/>
              <a:cs typeface="Lato"/>
              <a:sym typeface="Lato"/>
            </a:endParaRPr>
          </a:p>
        </p:txBody>
      </p:sp>
      <p:sp>
        <p:nvSpPr>
          <p:cNvPr id="302" name="Google Shape;302;g2c9f9b6c153_0_447"/>
          <p:cNvSpPr txBox="1">
            <a:spLocks noGrp="1"/>
          </p:cNvSpPr>
          <p:nvPr>
            <p:ph type="body" idx="1"/>
          </p:nvPr>
        </p:nvSpPr>
        <p:spPr>
          <a:xfrm>
            <a:off x="1086610" y="3102943"/>
            <a:ext cx="10018800" cy="3610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4060"/>
              <a:buNone/>
            </a:pPr>
            <a:r>
              <a:rPr lang="en-US" sz="2800" i="0" u="none" strike="noStrike">
                <a:solidFill>
                  <a:srgbClr val="000000"/>
                </a:solidFill>
              </a:rPr>
              <a:t>n. </a:t>
            </a:r>
            <a:r>
              <a:rPr lang="en-US" sz="2800" i="1" u="none" strike="noStrike">
                <a:solidFill>
                  <a:srgbClr val="000000"/>
                </a:solidFill>
              </a:rPr>
              <a:t>the negative social attitude attached to a characteristic of an individual that may be regarded as a mental, physical, or social deficiency. A stigma implies social disapproval and can lead unfairly to discrimination against and exclusion of the individual</a:t>
            </a:r>
            <a:endParaRPr sz="2800"/>
          </a:p>
          <a:p>
            <a:pPr marL="0" lvl="0" indent="0" algn="ctr" rtl="0">
              <a:spcBef>
                <a:spcPts val="1000"/>
              </a:spcBef>
              <a:spcAft>
                <a:spcPts val="0"/>
              </a:spcAft>
              <a:buSzPts val="4060"/>
              <a:buNone/>
            </a:pPr>
            <a:br>
              <a:rPr lang="en-US" sz="2100"/>
            </a:br>
            <a:r>
              <a:rPr lang="en-US" sz="2100" i="0" u="none" strike="noStrike">
                <a:solidFill>
                  <a:srgbClr val="000000"/>
                </a:solidFill>
              </a:rPr>
              <a:t>American Psychological Association Definition</a:t>
            </a:r>
            <a:endParaRPr sz="2100"/>
          </a:p>
          <a:p>
            <a:pPr marL="0" lvl="0" indent="0" algn="l" rtl="0">
              <a:spcBef>
                <a:spcPts val="480"/>
              </a:spcBef>
              <a:spcAft>
                <a:spcPts val="0"/>
              </a:spcAft>
              <a:buSzPts val="3480"/>
              <a:buNone/>
            </a:pP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c9f9b6c153_0_453"/>
          <p:cNvSpPr txBox="1">
            <a:spLocks noGrp="1"/>
          </p:cNvSpPr>
          <p:nvPr>
            <p:ph type="title"/>
          </p:nvPr>
        </p:nvSpPr>
        <p:spPr>
          <a:xfrm>
            <a:off x="1086600" y="1611025"/>
            <a:ext cx="3512100" cy="948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000"/>
              <a:buFont typeface="Corbel"/>
              <a:buNone/>
            </a:pPr>
            <a:r>
              <a:rPr lang="en-US" sz="3600">
                <a:latin typeface="Lato"/>
                <a:ea typeface="Lato"/>
                <a:cs typeface="Lato"/>
                <a:sym typeface="Lato"/>
              </a:rPr>
              <a:t>Stigma Defined</a:t>
            </a:r>
            <a:endParaRPr sz="3600">
              <a:latin typeface="Lato"/>
              <a:ea typeface="Lato"/>
              <a:cs typeface="Lato"/>
              <a:sym typeface="Lato"/>
            </a:endParaRPr>
          </a:p>
        </p:txBody>
      </p:sp>
      <p:sp>
        <p:nvSpPr>
          <p:cNvPr id="308" name="Google Shape;308;g2c9f9b6c153_0_453"/>
          <p:cNvSpPr txBox="1">
            <a:spLocks noGrp="1"/>
          </p:cNvSpPr>
          <p:nvPr>
            <p:ph type="body" idx="1"/>
          </p:nvPr>
        </p:nvSpPr>
        <p:spPr>
          <a:xfrm>
            <a:off x="1086600" y="3544099"/>
            <a:ext cx="10018800" cy="2966400"/>
          </a:xfrm>
          <a:prstGeom prst="rect">
            <a:avLst/>
          </a:prstGeom>
          <a:noFill/>
          <a:ln>
            <a:noFill/>
          </a:ln>
        </p:spPr>
        <p:txBody>
          <a:bodyPr spcFirstLastPara="1" wrap="square" lIns="91425" tIns="45700" rIns="91425" bIns="45700" anchor="ctr" anchorCtr="0">
            <a:noAutofit/>
          </a:bodyPr>
          <a:lstStyle/>
          <a:p>
            <a:pPr marL="57150" lvl="0" indent="0" algn="l" rtl="0">
              <a:lnSpc>
                <a:spcPct val="100000"/>
              </a:lnSpc>
              <a:spcBef>
                <a:spcPts val="0"/>
              </a:spcBef>
              <a:spcAft>
                <a:spcPts val="0"/>
              </a:spcAft>
              <a:buSzPts val="3480"/>
              <a:buNone/>
            </a:pPr>
            <a:r>
              <a:rPr lang="en-US" sz="2400">
                <a:solidFill>
                  <a:srgbClr val="000000"/>
                </a:solidFill>
              </a:rPr>
              <a:t>“…maintaining moral status is dependent on meeting social obligations and norms.  Individuals with (or associated with) stigmatised conditions are de facto unable to meet these requirements.  Thus, stigma decays the ability to hold on to what matters most to ordinary people in a local world, such as wealth, relationships and life chances” </a:t>
            </a:r>
            <a:endParaRPr sz="2400">
              <a:solidFill>
                <a:srgbClr val="000000"/>
              </a:solidFill>
            </a:endParaRPr>
          </a:p>
          <a:p>
            <a:pPr marL="0" lvl="0" indent="0" algn="l" rtl="0">
              <a:lnSpc>
                <a:spcPct val="100000"/>
              </a:lnSpc>
              <a:spcBef>
                <a:spcPts val="480"/>
              </a:spcBef>
              <a:spcAft>
                <a:spcPts val="0"/>
              </a:spcAft>
              <a:buSzPts val="3480"/>
              <a:buNone/>
            </a:pPr>
            <a:endParaRPr sz="2000">
              <a:solidFill>
                <a:srgbClr val="000000"/>
              </a:solidFill>
            </a:endParaRPr>
          </a:p>
          <a:p>
            <a:pPr marL="0" lvl="0" indent="0" algn="l" rtl="0">
              <a:lnSpc>
                <a:spcPct val="100000"/>
              </a:lnSpc>
              <a:spcBef>
                <a:spcPts val="480"/>
              </a:spcBef>
              <a:spcAft>
                <a:spcPts val="0"/>
              </a:spcAft>
              <a:buSzPts val="3480"/>
              <a:buNone/>
            </a:pPr>
            <a:endParaRPr sz="2000">
              <a:solidFill>
                <a:srgbClr val="000000"/>
              </a:solidFill>
            </a:endParaRPr>
          </a:p>
          <a:p>
            <a:pPr marL="0" lvl="0" indent="0" algn="l" rtl="0">
              <a:lnSpc>
                <a:spcPct val="100000"/>
              </a:lnSpc>
              <a:spcBef>
                <a:spcPts val="480"/>
              </a:spcBef>
              <a:spcAft>
                <a:spcPts val="0"/>
              </a:spcAft>
              <a:buClr>
                <a:srgbClr val="000000"/>
              </a:buClr>
              <a:buSzPts val="3480"/>
              <a:buFont typeface="Arial"/>
              <a:buNone/>
            </a:pPr>
            <a:r>
              <a:rPr lang="en-US" sz="2000">
                <a:solidFill>
                  <a:srgbClr val="000000"/>
                </a:solidFill>
              </a:rPr>
              <a:t>Kleinman, A., Hall-Clifford, R. (2009). Stigma: a social, cultural and moral process, </a:t>
            </a:r>
            <a:r>
              <a:rPr lang="en-US" sz="2000" i="1">
                <a:solidFill>
                  <a:srgbClr val="000000"/>
                </a:solidFill>
              </a:rPr>
              <a:t>Journal of Epidemiological Health</a:t>
            </a:r>
            <a:r>
              <a:rPr lang="en-US" sz="2000">
                <a:solidFill>
                  <a:srgbClr val="000000"/>
                </a:solidFill>
              </a:rPr>
              <a:t>: 63(6), 418-419.</a:t>
            </a:r>
            <a:endParaRPr sz="2000">
              <a:solidFill>
                <a:srgbClr val="000000"/>
              </a:solidFill>
            </a:endParaRPr>
          </a:p>
          <a:p>
            <a:pPr marL="0" lvl="0" indent="0" algn="ctr" rtl="0">
              <a:spcBef>
                <a:spcPts val="1000"/>
              </a:spcBef>
              <a:spcAft>
                <a:spcPts val="0"/>
              </a:spcAft>
              <a:buSzPts val="4060"/>
              <a:buNone/>
            </a:pPr>
            <a:endParaRPr sz="2800">
              <a:solidFill>
                <a:srgbClr val="000000"/>
              </a:solidFill>
            </a:endParaRPr>
          </a:p>
          <a:p>
            <a:pPr marL="0" lvl="0" indent="0" algn="l" rtl="0">
              <a:spcBef>
                <a:spcPts val="480"/>
              </a:spcBef>
              <a:spcAft>
                <a:spcPts val="0"/>
              </a:spcAft>
              <a:buSzPts val="3480"/>
              <a:buNone/>
            </a:pP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c9f9b6c153_0_443"/>
          <p:cNvSpPr txBox="1">
            <a:spLocks noGrp="1"/>
          </p:cNvSpPr>
          <p:nvPr>
            <p:ph type="title"/>
          </p:nvPr>
        </p:nvSpPr>
        <p:spPr>
          <a:xfrm>
            <a:off x="881925" y="760325"/>
            <a:ext cx="5815800" cy="71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ato"/>
                <a:ea typeface="Lato"/>
                <a:cs typeface="Lato"/>
                <a:sym typeface="Lato"/>
              </a:rPr>
              <a:t>Framing Effect</a:t>
            </a:r>
            <a:endParaRPr sz="2800">
              <a:latin typeface="Lato"/>
              <a:ea typeface="Lato"/>
              <a:cs typeface="Lato"/>
              <a:sym typeface="Lato"/>
            </a:endParaRPr>
          </a:p>
          <a:p>
            <a:pPr marL="0" lvl="0" indent="0" algn="l" rtl="0">
              <a:spcBef>
                <a:spcPts val="0"/>
              </a:spcBef>
              <a:spcAft>
                <a:spcPts val="0"/>
              </a:spcAft>
              <a:buNone/>
            </a:pPr>
            <a:endParaRPr sz="2800">
              <a:latin typeface="Lato"/>
              <a:ea typeface="Lato"/>
              <a:cs typeface="Lato"/>
              <a:sym typeface="Lato"/>
            </a:endParaRPr>
          </a:p>
          <a:p>
            <a:pPr marL="0" lvl="0" indent="0" algn="l" rtl="0">
              <a:spcBef>
                <a:spcPts val="0"/>
              </a:spcBef>
              <a:spcAft>
                <a:spcPts val="0"/>
              </a:spcAft>
              <a:buNone/>
            </a:pPr>
            <a:endParaRPr sz="700" b="0">
              <a:solidFill>
                <a:srgbClr val="000000"/>
              </a:solidFill>
              <a:latin typeface="Lato"/>
              <a:ea typeface="Lato"/>
              <a:cs typeface="Lato"/>
              <a:sym typeface="Lato"/>
            </a:endParaRPr>
          </a:p>
          <a:p>
            <a:pPr marL="457200" lvl="0" indent="-374650" algn="l" rtl="0">
              <a:spcBef>
                <a:spcPts val="1160"/>
              </a:spcBef>
              <a:spcAft>
                <a:spcPts val="0"/>
              </a:spcAft>
              <a:buSzPts val="2300"/>
              <a:buFont typeface="Lato"/>
              <a:buChar char="●"/>
            </a:pPr>
            <a:r>
              <a:rPr lang="en-US" sz="2300" b="0">
                <a:latin typeface="Lato"/>
                <a:ea typeface="Lato"/>
                <a:cs typeface="Lato"/>
                <a:sym typeface="Lato"/>
              </a:rPr>
              <a:t>Cognitive bias</a:t>
            </a:r>
            <a:endParaRPr sz="2300" b="0">
              <a:latin typeface="Lato"/>
              <a:ea typeface="Lato"/>
              <a:cs typeface="Lato"/>
              <a:sym typeface="Lato"/>
            </a:endParaRPr>
          </a:p>
          <a:p>
            <a:pPr marL="457200" lvl="0" indent="0" algn="l" rtl="0">
              <a:spcBef>
                <a:spcPts val="1160"/>
              </a:spcBef>
              <a:spcAft>
                <a:spcPts val="0"/>
              </a:spcAft>
              <a:buNone/>
            </a:pPr>
            <a:endParaRPr sz="500" b="0">
              <a:latin typeface="Lato"/>
              <a:ea typeface="Lato"/>
              <a:cs typeface="Lato"/>
              <a:sym typeface="Lato"/>
            </a:endParaRPr>
          </a:p>
          <a:p>
            <a:pPr marL="457200" lvl="0" indent="-374650" algn="l" rtl="0">
              <a:spcBef>
                <a:spcPts val="1160"/>
              </a:spcBef>
              <a:spcAft>
                <a:spcPts val="0"/>
              </a:spcAft>
              <a:buSzPts val="2300"/>
              <a:buFont typeface="Lato"/>
              <a:buChar char="●"/>
            </a:pPr>
            <a:r>
              <a:rPr lang="en-US" sz="2300" b="0">
                <a:latin typeface="Lato"/>
                <a:ea typeface="Lato"/>
                <a:cs typeface="Lato"/>
                <a:sym typeface="Lato"/>
              </a:rPr>
              <a:t>Decision is based on whether the options are presented with positive or negative connotations</a:t>
            </a:r>
            <a:endParaRPr sz="2300" b="0">
              <a:latin typeface="Lato"/>
              <a:ea typeface="Lato"/>
              <a:cs typeface="Lato"/>
              <a:sym typeface="Lato"/>
            </a:endParaRPr>
          </a:p>
          <a:p>
            <a:pPr marL="457200" lvl="0" indent="0" algn="l" rtl="0">
              <a:spcBef>
                <a:spcPts val="1160"/>
              </a:spcBef>
              <a:spcAft>
                <a:spcPts val="0"/>
              </a:spcAft>
              <a:buNone/>
            </a:pPr>
            <a:endParaRPr sz="500" b="0">
              <a:latin typeface="Lato"/>
              <a:ea typeface="Lato"/>
              <a:cs typeface="Lato"/>
              <a:sym typeface="Lato"/>
            </a:endParaRPr>
          </a:p>
          <a:p>
            <a:pPr marL="457200" lvl="0" indent="-374650" algn="l" rtl="0">
              <a:spcBef>
                <a:spcPts val="1160"/>
              </a:spcBef>
              <a:spcAft>
                <a:spcPts val="0"/>
              </a:spcAft>
              <a:buSzPts val="2300"/>
              <a:buFont typeface="Lato"/>
              <a:buChar char="●"/>
            </a:pPr>
            <a:r>
              <a:rPr lang="en-US" sz="2300" b="0">
                <a:latin typeface="Lato"/>
                <a:ea typeface="Lato"/>
                <a:cs typeface="Lato"/>
                <a:sym typeface="Lato"/>
              </a:rPr>
              <a:t>Framing effects are associated with interoception and alexithymia in the neurotypical population</a:t>
            </a:r>
            <a:endParaRPr sz="2300" b="0">
              <a:latin typeface="Lato"/>
              <a:ea typeface="Lato"/>
              <a:cs typeface="Lato"/>
              <a:sym typeface="Lato"/>
            </a:endParaRPr>
          </a:p>
          <a:p>
            <a:pPr marL="457200" lvl="0" indent="0" algn="l" rtl="0">
              <a:spcBef>
                <a:spcPts val="1160"/>
              </a:spcBef>
              <a:spcAft>
                <a:spcPts val="0"/>
              </a:spcAft>
              <a:buNone/>
            </a:pPr>
            <a:endParaRPr sz="500" b="0">
              <a:latin typeface="Lato"/>
              <a:ea typeface="Lato"/>
              <a:cs typeface="Lato"/>
              <a:sym typeface="Lato"/>
            </a:endParaRPr>
          </a:p>
          <a:p>
            <a:pPr marL="457200" lvl="0" indent="-374650" algn="l" rtl="0">
              <a:spcBef>
                <a:spcPts val="1160"/>
              </a:spcBef>
              <a:spcAft>
                <a:spcPts val="0"/>
              </a:spcAft>
              <a:buSzPts val="2300"/>
              <a:buFont typeface="Lato"/>
              <a:buChar char="●"/>
            </a:pPr>
            <a:r>
              <a:rPr lang="en-US" sz="2300" b="0">
                <a:latin typeface="Lato"/>
                <a:ea typeface="Lato"/>
                <a:cs typeface="Lato"/>
                <a:sym typeface="Lato"/>
              </a:rPr>
              <a:t>Interoceptive signals have less influence on the decision-making process in ASD</a:t>
            </a:r>
            <a:endParaRPr sz="2300" b="0">
              <a:latin typeface="Lato"/>
              <a:ea typeface="Lato"/>
              <a:cs typeface="Lato"/>
              <a:sym typeface="Lato"/>
            </a:endParaRPr>
          </a:p>
        </p:txBody>
      </p:sp>
      <p:pic>
        <p:nvPicPr>
          <p:cNvPr id="314" name="Google Shape;314;g2c9f9b6c153_0_443"/>
          <p:cNvPicPr preferRelativeResize="0"/>
          <p:nvPr/>
        </p:nvPicPr>
        <p:blipFill>
          <a:blip r:embed="rId3">
            <a:alphaModFix/>
          </a:blip>
          <a:stretch>
            <a:fillRect/>
          </a:stretch>
        </p:blipFill>
        <p:spPr>
          <a:xfrm>
            <a:off x="7233951" y="3148717"/>
            <a:ext cx="3762703" cy="1878358"/>
          </a:xfrm>
          <a:prstGeom prst="rect">
            <a:avLst/>
          </a:prstGeom>
          <a:noFill/>
          <a:ln>
            <a:noFill/>
          </a:ln>
          <a:effectLst>
            <a:reflection endPos="30000" dist="38100" dir="5400000" fadeDir="5400012"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65746-1360-B8F5-E71C-8E0D508063B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640CED1-FFBF-03DB-04E6-9CF4AF5B9924}"/>
              </a:ext>
            </a:extLst>
          </p:cNvPr>
          <p:cNvPicPr>
            <a:picLocks noChangeAspect="1"/>
          </p:cNvPicPr>
          <p:nvPr/>
        </p:nvPicPr>
        <p:blipFill>
          <a:blip r:embed="rId2"/>
          <a:stretch>
            <a:fillRect/>
          </a:stretch>
        </p:blipFill>
        <p:spPr>
          <a:xfrm>
            <a:off x="6947338" y="2040556"/>
            <a:ext cx="5030646" cy="3886719"/>
          </a:xfrm>
          <a:prstGeom prst="rect">
            <a:avLst/>
          </a:prstGeom>
        </p:spPr>
      </p:pic>
      <p:sp>
        <p:nvSpPr>
          <p:cNvPr id="3" name="Text Placeholder 2">
            <a:extLst>
              <a:ext uri="{FF2B5EF4-FFF2-40B4-BE49-F238E27FC236}">
                <a16:creationId xmlns:a16="http://schemas.microsoft.com/office/drawing/2014/main" id="{EAB9D824-CCB3-D1C2-D5D1-23D972D46786}"/>
              </a:ext>
            </a:extLst>
          </p:cNvPr>
          <p:cNvSpPr>
            <a:spLocks noGrp="1"/>
          </p:cNvSpPr>
          <p:nvPr>
            <p:ph type="body" idx="1"/>
          </p:nvPr>
        </p:nvSpPr>
        <p:spPr>
          <a:xfrm>
            <a:off x="972600" y="2771833"/>
            <a:ext cx="5974738" cy="3014700"/>
          </a:xfrm>
        </p:spPr>
        <p:txBody>
          <a:bodyPr/>
          <a:lstStyle/>
          <a:p>
            <a:pPr marL="120650" indent="0">
              <a:buNone/>
            </a:pPr>
            <a:endParaRPr lang="en-US" dirty="0"/>
          </a:p>
        </p:txBody>
      </p:sp>
      <p:pic>
        <p:nvPicPr>
          <p:cNvPr id="9" name="Picture 8">
            <a:extLst>
              <a:ext uri="{FF2B5EF4-FFF2-40B4-BE49-F238E27FC236}">
                <a16:creationId xmlns:a16="http://schemas.microsoft.com/office/drawing/2014/main" id="{6442D0C4-7D61-95EC-769F-DFAB2BD2D1B5}"/>
              </a:ext>
            </a:extLst>
          </p:cNvPr>
          <p:cNvPicPr>
            <a:picLocks noChangeAspect="1"/>
          </p:cNvPicPr>
          <p:nvPr/>
        </p:nvPicPr>
        <p:blipFill>
          <a:blip r:embed="rId3"/>
          <a:stretch>
            <a:fillRect/>
          </a:stretch>
        </p:blipFill>
        <p:spPr>
          <a:xfrm>
            <a:off x="214016" y="3142282"/>
            <a:ext cx="7047587" cy="1066892"/>
          </a:xfrm>
          <a:prstGeom prst="rect">
            <a:avLst/>
          </a:prstGeom>
        </p:spPr>
      </p:pic>
    </p:spTree>
    <p:extLst>
      <p:ext uri="{BB962C8B-B14F-4D97-AF65-F5344CB8AC3E}">
        <p14:creationId xmlns:p14="http://schemas.microsoft.com/office/powerpoint/2010/main" val="110229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c9f9b6c153_0_471"/>
          <p:cNvSpPr txBox="1">
            <a:spLocks noGrp="1"/>
          </p:cNvSpPr>
          <p:nvPr>
            <p:ph type="title"/>
          </p:nvPr>
        </p:nvSpPr>
        <p:spPr>
          <a:xfrm>
            <a:off x="352825" y="1644800"/>
            <a:ext cx="5313900" cy="224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600" dirty="0">
                <a:latin typeface="Lato"/>
                <a:ea typeface="Lato"/>
                <a:cs typeface="Lato"/>
                <a:sym typeface="Lato"/>
              </a:rPr>
              <a:t>Clinician Comfort with EOL and ASD</a:t>
            </a:r>
            <a:endParaRPr sz="3600" dirty="0">
              <a:latin typeface="Lato"/>
              <a:ea typeface="Lato"/>
              <a:cs typeface="Lato"/>
              <a:sym typeface="Lato"/>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201168" lvl="1" indent="0" algn="l" rtl="0">
              <a:spcBef>
                <a:spcPts val="0"/>
              </a:spcBef>
              <a:spcAft>
                <a:spcPts val="0"/>
              </a:spcAft>
              <a:buNone/>
            </a:pPr>
            <a:r>
              <a:rPr lang="en-US" sz="1200" b="0" dirty="0" err="1">
                <a:latin typeface="Lato"/>
                <a:ea typeface="Lato"/>
                <a:cs typeface="Lato"/>
                <a:sym typeface="Lato"/>
              </a:rPr>
              <a:t>Zerbo</a:t>
            </a:r>
            <a:r>
              <a:rPr lang="en-US" sz="1200" b="0" dirty="0">
                <a:latin typeface="Lato"/>
                <a:ea typeface="Lato"/>
                <a:cs typeface="Lato"/>
                <a:sym typeface="Lato"/>
              </a:rPr>
              <a:t> O, </a:t>
            </a:r>
            <a:r>
              <a:rPr lang="en-US" sz="1200" b="0" dirty="0" err="1">
                <a:latin typeface="Lato"/>
                <a:ea typeface="Lato"/>
                <a:cs typeface="Lato"/>
                <a:sym typeface="Lato"/>
              </a:rPr>
              <a:t>Massolo</a:t>
            </a:r>
            <a:r>
              <a:rPr lang="en-US" sz="1200" b="0" dirty="0">
                <a:latin typeface="Lato"/>
                <a:ea typeface="Lato"/>
                <a:cs typeface="Lato"/>
                <a:sym typeface="Lato"/>
              </a:rPr>
              <a:t> ML, Qian Y, </a:t>
            </a:r>
            <a:r>
              <a:rPr lang="en-US" sz="1200" b="0" dirty="0" err="1">
                <a:latin typeface="Lato"/>
                <a:ea typeface="Lato"/>
                <a:cs typeface="Lato"/>
                <a:sym typeface="Lato"/>
              </a:rPr>
              <a:t>Croen</a:t>
            </a:r>
            <a:r>
              <a:rPr lang="en-US" sz="1200" b="0" dirty="0">
                <a:latin typeface="Lato"/>
                <a:ea typeface="Lato"/>
                <a:cs typeface="Lato"/>
                <a:sym typeface="Lato"/>
              </a:rPr>
              <a:t> LA. A study of physician knowledge and experience with autism in adults in a large integrated healthcare system. </a:t>
            </a:r>
            <a:r>
              <a:rPr lang="en-US" sz="1200" b="0" i="1" dirty="0">
                <a:latin typeface="Lato"/>
                <a:ea typeface="Lato"/>
                <a:cs typeface="Lato"/>
                <a:sym typeface="Lato"/>
              </a:rPr>
              <a:t>J Autism Dev </a:t>
            </a:r>
            <a:r>
              <a:rPr lang="en-US" sz="1200" b="0" i="1" dirty="0" err="1">
                <a:latin typeface="Lato"/>
                <a:ea typeface="Lato"/>
                <a:cs typeface="Lato"/>
                <a:sym typeface="Lato"/>
              </a:rPr>
              <a:t>Disord</a:t>
            </a:r>
            <a:r>
              <a:rPr lang="en-US" sz="1200" b="0" i="1" dirty="0">
                <a:latin typeface="Lato"/>
                <a:ea typeface="Lato"/>
                <a:cs typeface="Lato"/>
                <a:sym typeface="Lato"/>
              </a:rPr>
              <a:t>.</a:t>
            </a:r>
            <a:r>
              <a:rPr lang="en-US" sz="1200" b="0" dirty="0">
                <a:latin typeface="Lato"/>
                <a:ea typeface="Lato"/>
                <a:cs typeface="Lato"/>
                <a:sym typeface="Lato"/>
              </a:rPr>
              <a:t> 201545(12): 4002-4014. </a:t>
            </a:r>
            <a:r>
              <a:rPr lang="en-US" sz="1200" b="0" u="sng" dirty="0">
                <a:latin typeface="Lato"/>
                <a:ea typeface="Lato"/>
                <a:cs typeface="Lato"/>
                <a:sym typeface="Lato"/>
                <a:hlinkClick r:id="rId3"/>
              </a:rPr>
              <a:t>https://doi.org/10.1007/s10803-015-2579-2</a:t>
            </a:r>
            <a:r>
              <a:rPr lang="en-US" sz="1200" b="0" dirty="0">
                <a:latin typeface="Lato"/>
                <a:ea typeface="Lato"/>
                <a:cs typeface="Lato"/>
                <a:sym typeface="Lato"/>
              </a:rPr>
              <a:t>. Accessed July 3, 2019.</a:t>
            </a:r>
            <a:endParaRPr sz="1200" b="0" dirty="0">
              <a:latin typeface="Lato"/>
              <a:ea typeface="Lato"/>
              <a:cs typeface="Lato"/>
              <a:sym typeface="Lato"/>
            </a:endParaRPr>
          </a:p>
          <a:p>
            <a:pPr marL="0" lvl="0" indent="0" algn="l" rtl="0">
              <a:spcBef>
                <a:spcPts val="0"/>
              </a:spcBef>
              <a:spcAft>
                <a:spcPts val="0"/>
              </a:spcAft>
              <a:buNone/>
            </a:pPr>
            <a:endParaRPr sz="1800" b="0" dirty="0">
              <a:solidFill>
                <a:schemeClr val="lt1"/>
              </a:solidFill>
              <a:latin typeface="Lato"/>
              <a:ea typeface="Lato"/>
              <a:cs typeface="Lato"/>
              <a:sym typeface="Lato"/>
            </a:endParaRPr>
          </a:p>
          <a:p>
            <a:pPr marL="0" lvl="0" indent="0" algn="ctr" rtl="0">
              <a:lnSpc>
                <a:spcPct val="110000"/>
              </a:lnSpc>
              <a:spcBef>
                <a:spcPts val="0"/>
              </a:spcBef>
              <a:spcAft>
                <a:spcPts val="0"/>
              </a:spcAft>
              <a:buNone/>
            </a:pPr>
            <a:endParaRPr dirty="0">
              <a:solidFill>
                <a:schemeClr val="lt1"/>
              </a:solidFill>
            </a:endParaRPr>
          </a:p>
        </p:txBody>
      </p:sp>
      <p:sp>
        <p:nvSpPr>
          <p:cNvPr id="320" name="Google Shape;320;g2c9f9b6c153_0_471"/>
          <p:cNvSpPr txBox="1">
            <a:spLocks noGrp="1"/>
          </p:cNvSpPr>
          <p:nvPr>
            <p:ph type="body" idx="2"/>
          </p:nvPr>
        </p:nvSpPr>
        <p:spPr>
          <a:xfrm>
            <a:off x="6122725" y="0"/>
            <a:ext cx="6069300" cy="6650700"/>
          </a:xfrm>
          <a:prstGeom prst="rect">
            <a:avLst/>
          </a:prstGeom>
        </p:spPr>
        <p:txBody>
          <a:bodyPr spcFirstLastPara="1" wrap="square" lIns="121900" tIns="121900" rIns="121900" bIns="121900" anchor="t" anchorCtr="0">
            <a:noAutofit/>
          </a:bodyPr>
          <a:lstStyle/>
          <a:p>
            <a:pPr marL="0" lvl="0" indent="0" algn="l" rtl="0">
              <a:lnSpc>
                <a:spcPct val="120000"/>
              </a:lnSpc>
              <a:spcBef>
                <a:spcPts val="0"/>
              </a:spcBef>
              <a:spcAft>
                <a:spcPts val="0"/>
              </a:spcAft>
              <a:buNone/>
            </a:pPr>
            <a:r>
              <a:rPr lang="en-US" sz="2000" b="1">
                <a:solidFill>
                  <a:schemeClr val="dk2"/>
                </a:solidFill>
              </a:rPr>
              <a:t>2016 National Poll of physicians by The John A. Hartford Foundation</a:t>
            </a:r>
            <a:endParaRPr sz="1600" b="1">
              <a:solidFill>
                <a:schemeClr val="dk2"/>
              </a:solidFill>
            </a:endParaRPr>
          </a:p>
          <a:p>
            <a:pPr marL="457200" lvl="0" indent="-349250" algn="l" rtl="0">
              <a:lnSpc>
                <a:spcPct val="120000"/>
              </a:lnSpc>
              <a:spcBef>
                <a:spcPts val="1040"/>
              </a:spcBef>
              <a:spcAft>
                <a:spcPts val="0"/>
              </a:spcAft>
              <a:buClr>
                <a:schemeClr val="dk2"/>
              </a:buClr>
              <a:buSzPts val="1900"/>
              <a:buChar char="●"/>
            </a:pPr>
            <a:r>
              <a:rPr lang="en-US" sz="1900">
                <a:solidFill>
                  <a:schemeClr val="dk2"/>
                </a:solidFill>
              </a:rPr>
              <a:t>46 percent reported they frequently felt unsure of what to say during EOL conversations</a:t>
            </a:r>
            <a:endParaRPr sz="1500">
              <a:solidFill>
                <a:schemeClr val="dk2"/>
              </a:solidFill>
            </a:endParaRPr>
          </a:p>
          <a:p>
            <a:pPr marL="457200" lvl="0" indent="0" algn="l" rtl="0">
              <a:lnSpc>
                <a:spcPct val="120000"/>
              </a:lnSpc>
              <a:spcBef>
                <a:spcPts val="1040"/>
              </a:spcBef>
              <a:spcAft>
                <a:spcPts val="0"/>
              </a:spcAft>
              <a:buNone/>
            </a:pPr>
            <a:endParaRPr sz="100">
              <a:solidFill>
                <a:schemeClr val="dk2"/>
              </a:solidFill>
            </a:endParaRPr>
          </a:p>
          <a:p>
            <a:pPr marL="457200" lvl="0" indent="-349250" algn="l" rtl="0">
              <a:lnSpc>
                <a:spcPct val="120000"/>
              </a:lnSpc>
              <a:spcBef>
                <a:spcPts val="1040"/>
              </a:spcBef>
              <a:spcAft>
                <a:spcPts val="0"/>
              </a:spcAft>
              <a:buClr>
                <a:schemeClr val="dk2"/>
              </a:buClr>
              <a:buSzPts val="1900"/>
              <a:buChar char="●"/>
            </a:pPr>
            <a:r>
              <a:rPr lang="en-US" sz="1900">
                <a:solidFill>
                  <a:schemeClr val="dk2"/>
                </a:solidFill>
              </a:rPr>
              <a:t>29 percent reported having formal training on how to have an EOL conversation</a:t>
            </a:r>
            <a:endParaRPr sz="1500">
              <a:solidFill>
                <a:schemeClr val="dk2"/>
              </a:solidFill>
            </a:endParaRPr>
          </a:p>
          <a:p>
            <a:pPr marL="0" lvl="0" indent="0" algn="l" rtl="0">
              <a:lnSpc>
                <a:spcPct val="120000"/>
              </a:lnSpc>
              <a:spcBef>
                <a:spcPts val="1040"/>
              </a:spcBef>
              <a:spcAft>
                <a:spcPts val="0"/>
              </a:spcAft>
              <a:buNone/>
            </a:pPr>
            <a:endParaRPr sz="1100">
              <a:solidFill>
                <a:schemeClr val="dk2"/>
              </a:solidFill>
            </a:endParaRPr>
          </a:p>
          <a:p>
            <a:pPr marL="0" lvl="0" indent="0" algn="l" rtl="0">
              <a:lnSpc>
                <a:spcPct val="120000"/>
              </a:lnSpc>
              <a:spcBef>
                <a:spcPts val="1040"/>
              </a:spcBef>
              <a:spcAft>
                <a:spcPts val="0"/>
              </a:spcAft>
              <a:buNone/>
            </a:pPr>
            <a:r>
              <a:rPr lang="en-US" sz="2000" b="1">
                <a:solidFill>
                  <a:schemeClr val="dk2"/>
                </a:solidFill>
              </a:rPr>
              <a:t>A 2015 study of 922 healthcare providers found that most reported: </a:t>
            </a:r>
            <a:endParaRPr sz="1600" b="1">
              <a:solidFill>
                <a:schemeClr val="dk2"/>
              </a:solidFill>
            </a:endParaRPr>
          </a:p>
          <a:p>
            <a:pPr marL="457200" lvl="0" indent="-349250" algn="l" rtl="0">
              <a:lnSpc>
                <a:spcPct val="120000"/>
              </a:lnSpc>
              <a:spcBef>
                <a:spcPts val="1040"/>
              </a:spcBef>
              <a:spcAft>
                <a:spcPts val="0"/>
              </a:spcAft>
              <a:buClr>
                <a:schemeClr val="dk2"/>
              </a:buClr>
              <a:buSzPts val="1900"/>
              <a:buChar char="●"/>
            </a:pPr>
            <a:r>
              <a:rPr lang="en-US" sz="1900">
                <a:solidFill>
                  <a:schemeClr val="dk2"/>
                </a:solidFill>
              </a:rPr>
              <a:t>lacking the skills and the tools to provide care for the adult ASD population</a:t>
            </a:r>
            <a:endParaRPr sz="1500">
              <a:solidFill>
                <a:schemeClr val="dk2"/>
              </a:solidFill>
            </a:endParaRPr>
          </a:p>
          <a:p>
            <a:pPr marL="457200" lvl="0" indent="0" algn="l" rtl="0">
              <a:lnSpc>
                <a:spcPct val="120000"/>
              </a:lnSpc>
              <a:spcBef>
                <a:spcPts val="1040"/>
              </a:spcBef>
              <a:spcAft>
                <a:spcPts val="0"/>
              </a:spcAft>
              <a:buNone/>
            </a:pPr>
            <a:endParaRPr sz="100">
              <a:solidFill>
                <a:schemeClr val="dk2"/>
              </a:solidFill>
            </a:endParaRPr>
          </a:p>
          <a:p>
            <a:pPr marL="457200" lvl="0" indent="-349250" algn="l" rtl="0">
              <a:lnSpc>
                <a:spcPct val="120000"/>
              </a:lnSpc>
              <a:spcBef>
                <a:spcPts val="1040"/>
              </a:spcBef>
              <a:spcAft>
                <a:spcPts val="0"/>
              </a:spcAft>
              <a:buClr>
                <a:schemeClr val="dk2"/>
              </a:buClr>
              <a:buSzPts val="1900"/>
              <a:buChar char="●"/>
            </a:pPr>
            <a:r>
              <a:rPr lang="en-US" sz="1900">
                <a:solidFill>
                  <a:schemeClr val="dk2"/>
                </a:solidFill>
              </a:rPr>
              <a:t>gaps in their knowledge of ASD, and</a:t>
            </a:r>
            <a:endParaRPr sz="1500">
              <a:solidFill>
                <a:schemeClr val="dk2"/>
              </a:solidFill>
            </a:endParaRPr>
          </a:p>
          <a:p>
            <a:pPr marL="457200" lvl="0" indent="0" algn="l" rtl="0">
              <a:lnSpc>
                <a:spcPct val="120000"/>
              </a:lnSpc>
              <a:spcBef>
                <a:spcPts val="1040"/>
              </a:spcBef>
              <a:spcAft>
                <a:spcPts val="0"/>
              </a:spcAft>
              <a:buNone/>
            </a:pPr>
            <a:endParaRPr sz="100">
              <a:solidFill>
                <a:schemeClr val="dk2"/>
              </a:solidFill>
            </a:endParaRPr>
          </a:p>
          <a:p>
            <a:pPr marL="457200" lvl="0" indent="-349250" algn="l" rtl="0">
              <a:lnSpc>
                <a:spcPct val="120000"/>
              </a:lnSpc>
              <a:spcBef>
                <a:spcPts val="1040"/>
              </a:spcBef>
              <a:spcAft>
                <a:spcPts val="0"/>
              </a:spcAft>
              <a:buClr>
                <a:schemeClr val="dk2"/>
              </a:buClr>
              <a:buSzPts val="1900"/>
              <a:buChar char="●"/>
            </a:pPr>
            <a:r>
              <a:rPr lang="en-US" sz="1900">
                <a:solidFill>
                  <a:schemeClr val="dk2"/>
                </a:solidFill>
              </a:rPr>
              <a:t>adult providers were unaware that they had patients with ASD, despite reportedly having received some training in ASD</a:t>
            </a:r>
            <a:endParaRPr sz="1500">
              <a:solidFill>
                <a:schemeClr val="dk2"/>
              </a:solidFill>
            </a:endParaRPr>
          </a:p>
          <a:p>
            <a:pPr marL="0" lvl="0" indent="0" algn="l" rtl="0">
              <a:lnSpc>
                <a:spcPct val="110000"/>
              </a:lnSpc>
              <a:spcBef>
                <a:spcPts val="1000"/>
              </a:spcBef>
              <a:spcAft>
                <a:spcPts val="0"/>
              </a:spcAft>
              <a:buNone/>
            </a:pPr>
            <a:endParaRPr sz="1600">
              <a:solidFill>
                <a:schemeClr val="dk2"/>
              </a:solidFill>
            </a:endParaRPr>
          </a:p>
          <a:p>
            <a:pPr marL="0" lvl="0" indent="0" algn="l" rtl="0">
              <a:lnSpc>
                <a:spcPct val="115000"/>
              </a:lnSpc>
              <a:spcBef>
                <a:spcPts val="0"/>
              </a:spcBef>
              <a:spcAft>
                <a:spcPts val="2100"/>
              </a:spcAft>
              <a:buNone/>
            </a:pPr>
            <a:endParaRPr sz="1600"/>
          </a:p>
        </p:txBody>
      </p:sp>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1867</Words>
  <Application>Microsoft Office PowerPoint</Application>
  <PresentationFormat>Widescreen</PresentationFormat>
  <Paragraphs>278</Paragraphs>
  <Slides>32</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Lato</vt:lpstr>
      <vt:lpstr>Corbel</vt:lpstr>
      <vt:lpstr>Raleway</vt:lpstr>
      <vt:lpstr>Arial</vt:lpstr>
      <vt:lpstr>Calibri</vt:lpstr>
      <vt:lpstr>Noto Sans Symbols</vt:lpstr>
      <vt:lpstr>Parallax</vt:lpstr>
      <vt:lpstr>Streamline</vt:lpstr>
      <vt:lpstr>Ethics, Disability, and Healthcare 31st Annual Interprofessional Healthcare Ethics Conference April 12, 2024 Center for Bioethics &amp; Health Law | University of Pittsburgh </vt:lpstr>
      <vt:lpstr>“Human civilization will suffer irreparable loss if diversity is treated as a menace and cultures with all their treasures, including languages, literature, art, music, medicine, and moral visions, are restricted within narrow limits. Culture is broader than, and inclusive of, ethics. There can be no true respect for cultural diversity without accepting the possibility and reality of diverse moral worldviews; respect for cultural diversity means acknowledgment, appreciation and respect for diverse moral traditions. ”   (Chattopadhyay &amp; DeVries, 2013)</vt:lpstr>
      <vt:lpstr>Questions to Ponder  Due to the unique information processing and communication  behaviors of many capacitated adults with Autism Spectrum Disorder (ASD):</vt:lpstr>
      <vt:lpstr>To answer these questions, one must first examine the impact of “stigma” on:  The behavioral responses of the individual on the spectrum  The interactions and decisions made by healthcare providers  </vt:lpstr>
      <vt:lpstr>Stigma Defined</vt:lpstr>
      <vt:lpstr>Stigma Defined</vt:lpstr>
      <vt:lpstr>Framing Effect   Cognitive bias  Decision is based on whether the options are presented with positive or negative connotations  Framing effects are associated with interoception and alexithymia in the neurotypical population  Interoceptive signals have less influence on the decision-making process in ASD</vt:lpstr>
      <vt:lpstr>PowerPoint Presentation</vt:lpstr>
      <vt:lpstr>Clinician Comfort with EOL and ASD    Zerbo O, Massolo ML, Qian Y, Croen LA. A study of physician knowledge and experience with autism in adults in a large integrated healthcare system. J Autism Dev Disord. 201545(12): 4002-4014. https://doi.org/10.1007/s10803-015-2579-2. Accessed July 3, 2019.  </vt:lpstr>
      <vt:lpstr>Our Study:  Personal Perspectives of Adults on the Autism Spectrum: Shared Experiences Interacting with the Medical Community       </vt:lpstr>
      <vt:lpstr>Phase 1: Healthcare Experiences Themes   Communication Accomodations   Decision Making      </vt:lpstr>
      <vt:lpstr>Communication Themes  Communicating about Advanced Care Directives  May choose not to disclose their ASD  Advice to clinicians Be straightforward  Provide more accessible forms (visual, decision tree) Allow social supports and permission to talk with parents/team</vt:lpstr>
      <vt:lpstr>Accomodation Themes  Environmental  Move to a low stimulus environment Giving time and space to prepare  Communication Technology-email prior to discussion, portals Allow for alternative augmentative comm (AAC) Provide detailed procedures and instructions Trauma-informed care and communication  Advocates A Team of family, friends, service providers Often, the doctor is essential team member </vt:lpstr>
      <vt:lpstr>PowerPoint Presentation</vt:lpstr>
      <vt:lpstr>Decision Making Themes   Medical Decisions  Social supports Time to process and prepare Provide credible research resources  Competency Feel the need to exude competency Uncomfortable taking sole control of health decisions Negative experiences regarding perceived incompetence  Acting as Proxy Limited experience, yet assigned as guardian Communication is the key Emotional response varies</vt:lpstr>
      <vt:lpstr>PowerPoint Presentation</vt:lpstr>
      <vt:lpstr>Phase 2: Feedback on Tools Themes   Presentation Information   Format      </vt:lpstr>
      <vt:lpstr>Presentation Themes   Face and Body Language  Do not overly rely on cues, trust words May not show emotion or may display inappropriate emotion  Direct Communication - Time to Prepare Use guided prompts, empathetic listening Share materials/appt. expectations early for review  Online access via patient portal or email  Provide “bill of rights” that needs to be clear and accessible**  Advocates Importance of team of family, friends, providers Caution about over reliance on “expert”</vt:lpstr>
      <vt:lpstr>PowerPoint Presentation</vt:lpstr>
      <vt:lpstr>Information Themes   Terminology Terms like recovery, critically ill, etc.  Need for definitions and specificity    Choices Likelihood of outcomes Impact on Quality of Life Need for specificity</vt:lpstr>
      <vt:lpstr>PowerPoint Presentation</vt:lpstr>
      <vt:lpstr>Format Themes   Readability Spacing and minimizing text  Clear structure  Add glossary and definitions to the end   Visuals Color is important - black text on white can be a challenge Use color coding Incorporate clear and instructive graphics Embed reputable links</vt:lpstr>
      <vt:lpstr>Patient Competence  and  Self-Advocacy         </vt:lpstr>
      <vt:lpstr>“I would panic, totally, completely…”     “...I have very few people that I would actually care enough to be panicked over, but the few people that I would if I like, I'm like my if my if interception I had to make end of life decisions for my wife and you ask me what would she want? I would think about every conversation we ever had and would give you all of the conflicting evidence to show you both sides of all the things that she said, show how inconsistent they were, and then be so riddled with the inability to make the right decision.That I don't think I could live with myself. I mean, it's something that like even just thinking that off the top of my head now I'm thinking to myself, like, I need to make sure that she writes that first off immediately because my life is hard enough and I don't need that extra. Because I could not navigate that. It would be so crippling that I honestly think I'd have to be hospitalized”</vt:lpstr>
      <vt:lpstr>Summary of Outcomes   History of being underestimated and misunderstood by providers  Anxiety of interacting with medical community  Needing time, straight forward language, and a calm environment to make decisions  Access to support from trusted family, caregiver or PCP during medical situations/interactions  If possible-provide advance information and time to process and ask questions</vt:lpstr>
      <vt:lpstr>Project Deliverables:  Bill of Rights  Clinician Communication Guidelines  Advanced Directives Tool        </vt:lpstr>
      <vt:lpstr>Bill of Rights    </vt:lpstr>
      <vt:lpstr>Communication Guidelines    </vt:lpstr>
      <vt:lpstr>Communication Guidelines    </vt:lpstr>
      <vt:lpstr>Advanced Directives Tool      Built using feedback from the focus groups.  </vt:lpstr>
      <vt:lpstr>Advanced Directives Tool      Built using feedback from the focus groups.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Decision Making  on the  Autism Spectrum</dc:title>
  <dc:creator>Joann Migyanka</dc:creator>
  <cp:lastModifiedBy>Spinelli, Mia Lucia</cp:lastModifiedBy>
  <cp:revision>3</cp:revision>
  <dcterms:created xsi:type="dcterms:W3CDTF">2024-04-01T19:33:05Z</dcterms:created>
  <dcterms:modified xsi:type="dcterms:W3CDTF">2024-04-26T14:18:28Z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2024-04-04T13:33:50Z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9bfba50a-d9b8-48ba-b38d-d7933a536c3c</vt:lpwstr>
  </property>
  <property fmtid="{D5CDD505-2E9C-101B-9397-08002B2CF9AE}" pid="8" name="MSIP_Label_5e4b1be8-281e-475d-98b0-21c3457e5a46_ContentBits">
    <vt:lpwstr>0</vt:lpwstr>
  </property>
</Properties>
</file>