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4"/>
    <p:sldMasterId id="214748368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embeddedFontLst>
    <p:embeddedFont>
      <p:font typeface="Caveat"/>
      <p:regular r:id="rId36"/>
      <p:bold r:id="rId37"/>
    </p:embeddedFont>
    <p:embeddedFont>
      <p:font typeface="Roboto"/>
      <p:regular r:id="rId38"/>
      <p:bold r:id="rId39"/>
      <p:italic r:id="rId40"/>
      <p:boldItalic r:id="rId41"/>
    </p:embeddedFont>
    <p:embeddedFont>
      <p:font typeface="Lato"/>
      <p:regular r:id="rId42"/>
      <p:bold r:id="rId43"/>
      <p:italic r:id="rId44"/>
      <p:boldItalic r:id="rId45"/>
    </p:embeddedFont>
    <p:embeddedFont>
      <p:font typeface="Rock Salt"/>
      <p:regular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20" Type="http://schemas.openxmlformats.org/officeDocument/2006/relationships/slide" Target="slides/slide14.xml"/><Relationship Id="rId42" Type="http://schemas.openxmlformats.org/officeDocument/2006/relationships/font" Target="fonts/Lato-regular.fntdata"/><Relationship Id="rId41" Type="http://schemas.openxmlformats.org/officeDocument/2006/relationships/font" Target="fonts/Roboto-boldItalic.fntdata"/><Relationship Id="rId22" Type="http://schemas.openxmlformats.org/officeDocument/2006/relationships/slide" Target="slides/slide16.xml"/><Relationship Id="rId44" Type="http://schemas.openxmlformats.org/officeDocument/2006/relationships/font" Target="fonts/Lato-italic.fntdata"/><Relationship Id="rId21" Type="http://schemas.openxmlformats.org/officeDocument/2006/relationships/slide" Target="slides/slide15.xml"/><Relationship Id="rId43" Type="http://schemas.openxmlformats.org/officeDocument/2006/relationships/font" Target="fonts/Lato-bold.fntdata"/><Relationship Id="rId24" Type="http://schemas.openxmlformats.org/officeDocument/2006/relationships/slide" Target="slides/slide18.xml"/><Relationship Id="rId46" Type="http://schemas.openxmlformats.org/officeDocument/2006/relationships/font" Target="fonts/RockSalt-regular.fntdata"/><Relationship Id="rId23" Type="http://schemas.openxmlformats.org/officeDocument/2006/relationships/slide" Target="slides/slide17.xml"/><Relationship Id="rId45" Type="http://schemas.openxmlformats.org/officeDocument/2006/relationships/font" Target="fonts/La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Caveat-bold.fntdata"/><Relationship Id="rId14" Type="http://schemas.openxmlformats.org/officeDocument/2006/relationships/slide" Target="slides/slide8.xml"/><Relationship Id="rId36" Type="http://schemas.openxmlformats.org/officeDocument/2006/relationships/font" Target="fonts/Caveat-regular.fntdata"/><Relationship Id="rId17" Type="http://schemas.openxmlformats.org/officeDocument/2006/relationships/slide" Target="slides/slide11.xml"/><Relationship Id="rId39" Type="http://schemas.openxmlformats.org/officeDocument/2006/relationships/font" Target="fonts/Roboto-bold.fntdata"/><Relationship Id="rId16" Type="http://schemas.openxmlformats.org/officeDocument/2006/relationships/slide" Target="slides/slide10.xml"/><Relationship Id="rId38" Type="http://schemas.openxmlformats.org/officeDocument/2006/relationships/font" Target="fonts/Roboto-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anceinforma.com/2019/06/02/disability-arts-leader-laurel-lawson-is-dance-usa-artist-fellow/"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insinvalid.org/blog/10-principles-of-disability-justice"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9326772/#R14" TargetMode="External"/><Relationship Id="rId3" Type="http://schemas.openxmlformats.org/officeDocument/2006/relationships/hyperlink" Target="https://www.ncbi.nlm.nih.gov/pmc/articles/PMC9326772/#R19"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talk emerged from a few directions. Underlying all of this is my work and interest and commitment to disability studies and disability justice. One was being witness to conversations had by different specialities about patients with brain injuries, and seeing some very different interpretations of potential outcomes for these patients–with particular concerns about how this affected decision-making, for the patient or their surrogates.. The second was an article shared by our head of trauma with a number of people to consider if we should change anything in our approach (I’ll talk more about that in a minute). Third, I was asked to present for a Neuroscience Grand Rounds at Summa, and in advance had a talk with some of their providers, including Madihah Hepburn, one of the neurocritical care attendings, about some of what I’ve noticed and the intersection of issues and perceptions of disability. Those things became this talk, which I’ve adapted it here for the different audience. Lucky for me, my talk was the month following Dr. Hepburn’s talk titled “The Fallacy of Neuroprognostication: Pitfalls in Prognosticating Acute Brain Injury” – which meant no one needed my two cents on the complexities of neuroprognostication in itself.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Potentially unfortunately, you’ll get a little of my 2-cents here – so, on to neuroprognostication…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5b9890526b_0_18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25b9890526b_0_18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Self-fulfilling prophecy is </a:t>
            </a:r>
            <a:r>
              <a:rPr lang="en" sz="1400">
                <a:solidFill>
                  <a:schemeClr val="dk1"/>
                </a:solidFill>
                <a:latin typeface="Calibri"/>
                <a:ea typeface="Calibri"/>
                <a:cs typeface="Calibri"/>
                <a:sym typeface="Calibri"/>
              </a:rPr>
              <a:t>likely</a:t>
            </a:r>
            <a:r>
              <a:rPr lang="en" sz="1400">
                <a:solidFill>
                  <a:schemeClr val="dk1"/>
                </a:solidFill>
                <a:latin typeface="Calibri"/>
                <a:ea typeface="Calibri"/>
                <a:cs typeface="Calibri"/>
                <a:sym typeface="Calibri"/>
              </a:rPr>
              <a:t> not a new concept, but I like </a:t>
            </a:r>
            <a:r>
              <a:rPr lang="en" sz="1400">
                <a:solidFill>
                  <a:schemeClr val="dk1"/>
                </a:solidFill>
                <a:latin typeface="Calibri"/>
                <a:ea typeface="Calibri"/>
                <a:cs typeface="Calibri"/>
                <a:sym typeface="Calibri"/>
              </a:rPr>
              <a:t>Young et al’s definition: they claim it is a potentially performative act, creating the outcome that is being described as potential. They highlight here that the clinicians caring for patients with potential DoC (in critical care, or even just through the hospital course) don’t “bear witness to the clinical course of patient recovery during the neuro- rehabilitation phases, when care is directed by multidisciplinary teams including physiatrists, therapists and psychologists” (3299). </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Bias emerges from patterns we see and understand, right? So this makes sense – and I’ve heard providers say this. Some of you see patients at particularly dire moments, and if you do see them again in the future, it’s often because of continued (or new) direness – you don’t tend to see what recoveries look like at later points. Others of you do have longer trajectories, staying with and following patients for significant periods of time. Both have pros and cons in terms of prognostication and understanding of outcomes, and bear the weight of the difference between statistics and lived experience (or lived experience alongside those living through this particular experience).</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Mitigation of this bias can be somewhat controlled, in that this is an issue that will lie with providers–and </a:t>
            </a:r>
            <a:r>
              <a:rPr lang="en" sz="1400">
                <a:solidFill>
                  <a:schemeClr val="dk1"/>
                </a:solidFill>
                <a:latin typeface="Calibri"/>
                <a:ea typeface="Calibri"/>
                <a:cs typeface="Calibri"/>
                <a:sym typeface="Calibri"/>
              </a:rPr>
              <a:t>we just need to remain aware of where our biases lie. (“just”, as though that’s easy, but it is at least within the system, perhaps?). Patients and families can also be subject to self-fulfiling prophecy biases, but that would be faced more in the negotiation of decisions than in prognostication itself.</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5b9890526b_0_18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25b9890526b_0_18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libri"/>
                <a:ea typeface="Calibri"/>
                <a:cs typeface="Calibri"/>
                <a:sym typeface="Calibri"/>
              </a:rPr>
              <a:t>Bias number two – and, a good deal of time into this talk, the most significant area of interest for me: the disability paradox</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The disability paradox can be defined as [CLICK] the misalignment between how people with disabilities consider their quality of life vs how people without disabilities perceive the quality of life of people with disabilities. (spoiler alert - people with disabilities perceive their quality of life higher than others). It is problem throughout society, but also distinctly in medicine, do to a combination of factors - </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*historical beliefs about disability (including that it was a sign of </a:t>
            </a:r>
            <a:r>
              <a:rPr lang="en" sz="1800">
                <a:latin typeface="Calibri"/>
                <a:ea typeface="Calibri"/>
                <a:cs typeface="Calibri"/>
                <a:sym typeface="Calibri"/>
              </a:rPr>
              <a:t>possession</a:t>
            </a:r>
            <a:r>
              <a:rPr lang="en" sz="1800">
                <a:latin typeface="Calibri"/>
                <a:ea typeface="Calibri"/>
                <a:cs typeface="Calibri"/>
                <a:sym typeface="Calibri"/>
              </a:rPr>
              <a:t> by the devil or evil spirits, or punishment from god)</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*the so-called “medical model” of disability, which views disabilities (and other differences or “abnormalities”) as things that require fixing </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*conceptions of “normal” and “natural” shaped by unrealistic constructions of perfection (and influencing the idea that we should all fit particular norms)</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*lack of positive, complex models of disability (that extend beyond “inspiration porn” and stories of “overcoming”)</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*Enlightenment notions of </a:t>
            </a:r>
            <a:r>
              <a:rPr lang="en" sz="1800">
                <a:latin typeface="Calibri"/>
                <a:ea typeface="Calibri"/>
                <a:cs typeface="Calibri"/>
                <a:sym typeface="Calibri"/>
              </a:rPr>
              <a:t>independence, especially as codified in the US</a:t>
            </a:r>
            <a:r>
              <a:rPr lang="en" sz="1800">
                <a:latin typeface="Calibri"/>
                <a:ea typeface="Calibri"/>
                <a:cs typeface="Calibri"/>
                <a:sym typeface="Calibri"/>
              </a:rPr>
              <a:t> (and as opposed to interdependence, or godforbid dependence)</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*historical and continued inequities in education, resources, transport, finances, and other access issues (and particularly the ways these inequities can be explained as caused by disability, masking that the structures themselves create </a:t>
            </a:r>
            <a:r>
              <a:rPr lang="en" sz="1800">
                <a:latin typeface="Calibri"/>
                <a:ea typeface="Calibri"/>
                <a:cs typeface="Calibri"/>
                <a:sym typeface="Calibri"/>
              </a:rPr>
              <a:t>disabilities</a:t>
            </a:r>
            <a:r>
              <a:rPr lang="en" sz="1800">
                <a:latin typeface="Calibri"/>
                <a:ea typeface="Calibri"/>
                <a:cs typeface="Calibri"/>
                <a:sym typeface="Calibri"/>
              </a:rPr>
              <a:t> – this gets us closer to the “social model” of disability, where it’s not the individual physical </a:t>
            </a:r>
            <a:r>
              <a:rPr lang="en" sz="1800">
                <a:latin typeface="Calibri"/>
                <a:ea typeface="Calibri"/>
                <a:cs typeface="Calibri"/>
                <a:sym typeface="Calibri"/>
              </a:rPr>
              <a:t>differences</a:t>
            </a:r>
            <a:r>
              <a:rPr lang="en" sz="1800">
                <a:latin typeface="Calibri"/>
                <a:ea typeface="Calibri"/>
                <a:cs typeface="Calibri"/>
                <a:sym typeface="Calibri"/>
              </a:rPr>
              <a:t> that are disabling (such as being in a wheelchair), it’s the constructions (like curbs and staircases) that are disabling))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The disability paradox is also a function of ableism–bias towards ability and against anything that does not present as ultimately abled. Konerman-Sease articulates another aspect of the disability paradox and bias towards independence over all else. She states</a:t>
            </a:r>
            <a:r>
              <a:rPr lang="en" sz="1800">
                <a:solidFill>
                  <a:schemeClr val="dk1"/>
                </a:solidFill>
                <a:latin typeface="Calibri"/>
                <a:ea typeface="Calibri"/>
                <a:cs typeface="Calibri"/>
                <a:sym typeface="Calibri"/>
              </a:rPr>
              <a:t>, “</a:t>
            </a:r>
            <a:r>
              <a:rPr lang="en" sz="1400">
                <a:solidFill>
                  <a:schemeClr val="dk1"/>
                </a:solidFill>
                <a:latin typeface="Calibri"/>
                <a:ea typeface="Calibri"/>
                <a:cs typeface="Calibri"/>
                <a:sym typeface="Calibri"/>
              </a:rPr>
              <a:t>Disability reveals that our quality of life largely depends on caring and loving relationships - and is not reducible to how well our body systems function. The disability paradox shows us that physicians are not always able to imagine “good health” beyond the boundaries of medicine.”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86f5472f5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86f5472f5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DDDDDD"/>
                </a:solidFill>
                <a:highlight>
                  <a:srgbClr val="FFFFFF"/>
                </a:highlight>
                <a:latin typeface="Lato"/>
                <a:ea typeface="Lato"/>
                <a:cs typeface="Lato"/>
                <a:sym typeface="Lato"/>
              </a:rPr>
              <a:t>LAUREL LAWSON (TOP) IN 'DESCENT'. PHOTO BY JAY NEWMAN</a:t>
            </a:r>
            <a:endParaRPr sz="800">
              <a:solidFill>
                <a:srgbClr val="DDDDDD"/>
              </a:solidFill>
              <a:highlight>
                <a:srgbClr val="FFFFFF"/>
              </a:highlight>
              <a:latin typeface="Lato"/>
              <a:ea typeface="Lato"/>
              <a:cs typeface="Lato"/>
              <a:sym typeface="Lato"/>
            </a:endParaRPr>
          </a:p>
          <a:p>
            <a:pPr indent="0" lvl="0" marL="0" rtl="0" algn="l">
              <a:spcBef>
                <a:spcPts val="0"/>
              </a:spcBef>
              <a:spcAft>
                <a:spcPts val="0"/>
              </a:spcAft>
              <a:buNone/>
            </a:pPr>
            <a:r>
              <a:rPr lang="en" u="sng">
                <a:solidFill>
                  <a:schemeClr val="hlink"/>
                </a:solidFill>
                <a:hlinkClick r:id="rId2"/>
              </a:rPr>
              <a:t>https://www.danceinforma.com/2019/06/02/disability-arts-leader-laurel-lawson-is-dance-usa-artist-fellow/</a:t>
            </a:r>
            <a:endParaRPr sz="800">
              <a:solidFill>
                <a:srgbClr val="DDDDDD"/>
              </a:solidFill>
              <a:highlight>
                <a:srgbClr val="FFFFFF"/>
              </a:highlight>
              <a:latin typeface="Lato"/>
              <a:ea typeface="Lato"/>
              <a:cs typeface="Lato"/>
              <a:sym typeface="Lato"/>
            </a:endParaRPr>
          </a:p>
          <a:p>
            <a:pPr indent="0" lvl="0" marL="0" rtl="0" algn="l">
              <a:spcBef>
                <a:spcPts val="0"/>
              </a:spcBef>
              <a:spcAft>
                <a:spcPts val="0"/>
              </a:spcAft>
              <a:buNone/>
            </a:pPr>
            <a:r>
              <a:t/>
            </a:r>
            <a:endParaRPr sz="800">
              <a:solidFill>
                <a:srgbClr val="DDDDDD"/>
              </a:solidFill>
              <a:highlight>
                <a:srgbClr val="FFFFFF"/>
              </a:highlight>
              <a:latin typeface="Lato"/>
              <a:ea typeface="Lato"/>
              <a:cs typeface="Lato"/>
              <a:sym typeface="Lato"/>
            </a:endParaRPr>
          </a:p>
          <a:p>
            <a:pPr indent="0" lvl="0" marL="0" rtl="0" algn="l">
              <a:spcBef>
                <a:spcPts val="0"/>
              </a:spcBef>
              <a:spcAft>
                <a:spcPts val="0"/>
              </a:spcAft>
              <a:buNone/>
            </a:pPr>
            <a:r>
              <a:rPr lang="en" sz="1800">
                <a:solidFill>
                  <a:schemeClr val="dk1"/>
                </a:solidFill>
                <a:latin typeface="Calibri"/>
                <a:ea typeface="Calibri"/>
                <a:cs typeface="Calibri"/>
                <a:sym typeface="Calibri"/>
              </a:rPr>
              <a:t>We might be tempted to think, with “advancements in society” and such, that the disability paradox would not </a:t>
            </a:r>
            <a:r>
              <a:rPr i="1" lang="en" sz="1800">
                <a:solidFill>
                  <a:schemeClr val="dk1"/>
                </a:solidFill>
                <a:latin typeface="Calibri"/>
                <a:ea typeface="Calibri"/>
                <a:cs typeface="Calibri"/>
                <a:sym typeface="Calibri"/>
              </a:rPr>
              <a:t>still</a:t>
            </a:r>
            <a:r>
              <a:rPr lang="en" sz="1800">
                <a:solidFill>
                  <a:schemeClr val="dk1"/>
                </a:solidFill>
                <a:latin typeface="Calibri"/>
                <a:ea typeface="Calibri"/>
                <a:cs typeface="Calibri"/>
                <a:sym typeface="Calibri"/>
              </a:rPr>
              <a:t> be an issue today, but unfortunately, recent research suggests that it is still quite significant.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[CLICK] A 2021 article by Iezzoni et al studied how the “physicians perceptions of people with disabilities” might cause/affect the healthcare disparities faced by people with disabilities. The results were unsettling: “</a:t>
            </a:r>
            <a:r>
              <a:rPr lang="en" sz="1350">
                <a:solidFill>
                  <a:srgbClr val="404042"/>
                </a:solidFill>
                <a:highlight>
                  <a:schemeClr val="lt1"/>
                </a:highlight>
                <a:latin typeface="Roboto"/>
                <a:ea typeface="Roboto"/>
                <a:cs typeface="Roboto"/>
                <a:sym typeface="Roboto"/>
              </a:rPr>
              <a:t>714 practicing US physicians nationwide, </a:t>
            </a:r>
            <a:endParaRPr sz="1350">
              <a:solidFill>
                <a:srgbClr val="404042"/>
              </a:solidFill>
              <a:highlight>
                <a:schemeClr val="lt1"/>
              </a:highlight>
              <a:latin typeface="Roboto"/>
              <a:ea typeface="Roboto"/>
              <a:cs typeface="Roboto"/>
              <a:sym typeface="Roboto"/>
            </a:endParaRPr>
          </a:p>
          <a:p>
            <a:pPr indent="0" lvl="0" marL="0" rtl="0" algn="l">
              <a:spcBef>
                <a:spcPts val="0"/>
              </a:spcBef>
              <a:spcAft>
                <a:spcPts val="0"/>
              </a:spcAft>
              <a:buNone/>
            </a:pPr>
            <a:r>
              <a:rPr lang="en" sz="1350">
                <a:solidFill>
                  <a:srgbClr val="404042"/>
                </a:solidFill>
                <a:highlight>
                  <a:schemeClr val="lt1"/>
                </a:highlight>
                <a:latin typeface="Roboto"/>
                <a:ea typeface="Roboto"/>
                <a:cs typeface="Roboto"/>
                <a:sym typeface="Roboto"/>
              </a:rPr>
              <a:t>82.4 percent reported that people with significant disability have worse quality of life than nondisabled people. </a:t>
            </a:r>
            <a:endParaRPr sz="1350">
              <a:solidFill>
                <a:srgbClr val="404042"/>
              </a:solidFill>
              <a:highlight>
                <a:schemeClr val="lt1"/>
              </a:highlight>
              <a:latin typeface="Roboto"/>
              <a:ea typeface="Roboto"/>
              <a:cs typeface="Roboto"/>
              <a:sym typeface="Roboto"/>
            </a:endParaRPr>
          </a:p>
          <a:p>
            <a:pPr indent="0" lvl="0" marL="0" rtl="0" algn="l">
              <a:spcBef>
                <a:spcPts val="0"/>
              </a:spcBef>
              <a:spcAft>
                <a:spcPts val="0"/>
              </a:spcAft>
              <a:buNone/>
            </a:pPr>
            <a:r>
              <a:rPr lang="en" sz="1350">
                <a:solidFill>
                  <a:srgbClr val="404042"/>
                </a:solidFill>
                <a:highlight>
                  <a:schemeClr val="lt1"/>
                </a:highlight>
                <a:latin typeface="Roboto"/>
                <a:ea typeface="Roboto"/>
                <a:cs typeface="Roboto"/>
                <a:sym typeface="Roboto"/>
              </a:rPr>
              <a:t>Only 40.7 percent of physicians were very confident about their ability to provide the same quality of care to patients with disability, just</a:t>
            </a:r>
            <a:endParaRPr sz="1350">
              <a:solidFill>
                <a:srgbClr val="404042"/>
              </a:solidFill>
              <a:highlight>
                <a:schemeClr val="lt1"/>
              </a:highlight>
              <a:latin typeface="Roboto"/>
              <a:ea typeface="Roboto"/>
              <a:cs typeface="Roboto"/>
              <a:sym typeface="Roboto"/>
            </a:endParaRPr>
          </a:p>
          <a:p>
            <a:pPr indent="0" lvl="0" marL="0" rtl="0" algn="l">
              <a:spcBef>
                <a:spcPts val="0"/>
              </a:spcBef>
              <a:spcAft>
                <a:spcPts val="0"/>
              </a:spcAft>
              <a:buNone/>
            </a:pPr>
            <a:r>
              <a:rPr lang="en" sz="1350">
                <a:solidFill>
                  <a:srgbClr val="404042"/>
                </a:solidFill>
                <a:highlight>
                  <a:schemeClr val="lt1"/>
                </a:highlight>
                <a:latin typeface="Roboto"/>
                <a:ea typeface="Roboto"/>
                <a:cs typeface="Roboto"/>
                <a:sym typeface="Roboto"/>
              </a:rPr>
              <a:t> 56.5 percent strongly agreed that they welcomed patients with disability into their practices, </a:t>
            </a:r>
            <a:endParaRPr sz="1350">
              <a:solidFill>
                <a:srgbClr val="404042"/>
              </a:solidFill>
              <a:highlight>
                <a:schemeClr val="lt1"/>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350">
                <a:solidFill>
                  <a:srgbClr val="404042"/>
                </a:solidFill>
                <a:highlight>
                  <a:schemeClr val="lt1"/>
                </a:highlight>
                <a:latin typeface="Roboto"/>
                <a:ea typeface="Roboto"/>
                <a:cs typeface="Roboto"/>
                <a:sym typeface="Roboto"/>
              </a:rPr>
              <a:t>and 18.1 percent strongly agreed that the health care system often treats these patients unfairly. “</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This can loop us back to the ethical concern of pessimism/nihilism in prognostication that Young et al describe–the disability paradox itself contributes to nihilism, as one’s sense of what “meaningful recovery” means would certainly be shaped by one’s sense of the connection between “meaningful” and “abled.”</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rPr lang="en" sz="1800">
                <a:solidFill>
                  <a:schemeClr val="dk1"/>
                </a:solidFill>
                <a:latin typeface="Calibri"/>
                <a:ea typeface="Calibri"/>
                <a:cs typeface="Calibri"/>
                <a:sym typeface="Calibri"/>
              </a:rPr>
              <a:t>[CLICK] Jaime Konerman-Sease ties the disability paradox to issues of moral distress, considering how our own understandings of what suffering means cause us legitimate distress when caring for, or even observing, patients with disabilities. Our senses of meaningful use of resources, or what aspects of treatment might be non-beneficial, are also shaped by what could be a fundamental misunderstanding of the meaningfulness of a disabled life.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These challenges extend beyond just neuroprognostication, of course, but they are particularly relevant here, as timelines for outcomes from neurologic injuries can extend from weeks to months to even years. Progress in healing and reaching a new baseline can be excruciatingly slow. </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The disability paradox is further complicated because it can affect everyone – clearly not just practitioners. Patients and families carry their own perceptions of disability and suffering, and this clearly influences their decisions. </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I want to come back to this – in considering shared decision-making and communication – but want to touch on Young et al’s third ethical concern first…</a:t>
            </a:r>
            <a:endParaRPr sz="18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800">
              <a:solidFill>
                <a:srgbClr val="DDDDDD"/>
              </a:solidFill>
              <a:highlight>
                <a:srgbClr val="FFFFFF"/>
              </a:highlight>
              <a:latin typeface="Lato"/>
              <a:ea typeface="Lato"/>
              <a:cs typeface="Lato"/>
              <a:sym typeface="La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6e408c236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6e408c236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5b9890526b_0_18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25b9890526b_0_18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libri"/>
                <a:ea typeface="Calibri"/>
                <a:cs typeface="Calibri"/>
                <a:sym typeface="Calibri"/>
              </a:rPr>
              <a:t>T</a:t>
            </a:r>
            <a:r>
              <a:rPr lang="en" sz="1800">
                <a:solidFill>
                  <a:schemeClr val="dk1"/>
                </a:solidFill>
                <a:latin typeface="Calibri"/>
                <a:ea typeface="Calibri"/>
                <a:cs typeface="Calibri"/>
                <a:sym typeface="Calibri"/>
              </a:rPr>
              <a:t>he third concern of bias regards “clarity about the value of consciousness for patients and families.” For the authors, this ties into their thesis about clarity of terminology and conceptions of consciousness, with their helpful articulation of consciousness as </a:t>
            </a:r>
            <a:r>
              <a:rPr lang="en" sz="1800">
                <a:latin typeface="Calibri"/>
                <a:ea typeface="Calibri"/>
                <a:cs typeface="Calibri"/>
                <a:sym typeface="Calibri"/>
              </a:rPr>
              <a:t>“not a unitary state” but a cluster with “interdigitated ingredients” And then the multi-page overview of theories of consciousness. So, yes, a cluster, for sure.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But further, this clarity (or lack thereof) also remains tied to the </a:t>
            </a:r>
            <a:r>
              <a:rPr lang="en" sz="1800">
                <a:latin typeface="Calibri"/>
                <a:ea typeface="Calibri"/>
                <a:cs typeface="Calibri"/>
                <a:sym typeface="Calibri"/>
              </a:rPr>
              <a:t>disability</a:t>
            </a:r>
            <a:r>
              <a:rPr lang="en" sz="1800">
                <a:latin typeface="Calibri"/>
                <a:ea typeface="Calibri"/>
                <a:cs typeface="Calibri"/>
                <a:sym typeface="Calibri"/>
              </a:rPr>
              <a:t> paradox, as well as our presumptions of, or that, what we value will remain consistent in the face of significant change.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Relatedly, then, I want to add a fourth ethical concern for neuroprognostication – trauma itself.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5b9890526b_0_1344:notes"/>
          <p:cNvSpPr/>
          <p:nvPr>
            <p:ph idx="2" type="sldImg"/>
          </p:nvPr>
        </p:nvSpPr>
        <p:spPr>
          <a:xfrm>
            <a:off x="332568" y="687049"/>
            <a:ext cx="61944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25b9890526b_0_1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Calibri"/>
                <a:ea typeface="Calibri"/>
                <a:cs typeface="Calibri"/>
                <a:sym typeface="Calibri"/>
              </a:rPr>
              <a:t>A patient’s capacity for decision-making during trauma can be impacted by the </a:t>
            </a:r>
            <a:r>
              <a:rPr lang="en" sz="1400">
                <a:latin typeface="Calibri"/>
                <a:ea typeface="Calibri"/>
                <a:cs typeface="Calibri"/>
                <a:sym typeface="Calibri"/>
              </a:rPr>
              <a:t>elements</a:t>
            </a:r>
            <a:r>
              <a:rPr lang="en" sz="1400">
                <a:latin typeface="Calibri"/>
                <a:ea typeface="Calibri"/>
                <a:cs typeface="Calibri"/>
                <a:sym typeface="Calibri"/>
              </a:rPr>
              <a:t> of trauma itself – the emotional responses, pain and medication, as well as physiological problems. Again - probably completely obvious in the moment of trauma, and particularly if someone’s </a:t>
            </a:r>
            <a:r>
              <a:rPr lang="en" sz="1400">
                <a:latin typeface="Calibri"/>
                <a:ea typeface="Calibri"/>
                <a:cs typeface="Calibri"/>
                <a:sym typeface="Calibri"/>
              </a:rPr>
              <a:t>consciousness</a:t>
            </a:r>
            <a:r>
              <a:rPr lang="en" sz="1400">
                <a:latin typeface="Calibri"/>
                <a:ea typeface="Calibri"/>
                <a:cs typeface="Calibri"/>
                <a:sym typeface="Calibri"/>
              </a:rPr>
              <a:t> is altered. But how long does this persist? </a:t>
            </a:r>
            <a:endParaRPr sz="1400">
              <a:latin typeface="Calibri"/>
              <a:ea typeface="Calibri"/>
              <a:cs typeface="Calibri"/>
              <a:sym typeface="Calibri"/>
            </a:endParaRPr>
          </a:p>
        </p:txBody>
      </p:sp>
      <p:sp>
        <p:nvSpPr>
          <p:cNvPr id="350" name="Google Shape;350;g25b9890526b_0_1344: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5b9890526b_0_1351:notes"/>
          <p:cNvSpPr/>
          <p:nvPr>
            <p:ph idx="2" type="sldImg"/>
          </p:nvPr>
        </p:nvSpPr>
        <p:spPr>
          <a:xfrm>
            <a:off x="332568" y="687049"/>
            <a:ext cx="61944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25b9890526b_0_1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Calibri"/>
                <a:ea typeface="Calibri"/>
                <a:cs typeface="Calibri"/>
                <a:sym typeface="Calibri"/>
              </a:rPr>
              <a:t>You may be familiar with the famous burn patient named Dax Cowart (or not) – here’s the two-cent version: Dax was in a terrible car accident with severe burns as a teenager in 1973. During his recovery, he frequently begged to be allowed to die, and said </a:t>
            </a:r>
            <a:r>
              <a:rPr lang="en" sz="1500">
                <a:solidFill>
                  <a:srgbClr val="414042"/>
                </a:solidFill>
                <a:highlight>
                  <a:srgbClr val="FFFFFF"/>
                </a:highlight>
              </a:rPr>
              <a:t>that he did not want to live “as a blind and crippled person.” </a:t>
            </a:r>
            <a:r>
              <a:rPr lang="en" sz="1400">
                <a:latin typeface="Calibri"/>
                <a:ea typeface="Calibri"/>
                <a:cs typeface="Calibri"/>
                <a:sym typeface="Calibri"/>
              </a:rPr>
              <a:t>Years later, he became a lawyer and sued for wrongful life, and became an avid advocate for patient’s rights to die and against medical paternalism. Dax was THE story of burn recovery, particularly in ethics, for a long time. </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In 2014, Andrea Rubin, a 49yo woman, was also in a car fire. She also suffered severe injuries, but was not conscious – she was sedated for about 2 months to promote healing. During that time, her friends advocated that Andrea would not want to live after this accident with her injuries, disabilities, and disfigurement. However, Andrea’s family were legal NOK and consented to treatment. </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Andrea, still alive and well now, was very glad that the doctors did NOT listen to her friends, and to her own prior expressed wishes. Unlike Dax, her view, in retrospect, aligns with the </a:t>
            </a:r>
            <a:r>
              <a:rPr lang="en" sz="1400">
                <a:latin typeface="Calibri"/>
                <a:ea typeface="Calibri"/>
                <a:cs typeface="Calibri"/>
                <a:sym typeface="Calibri"/>
              </a:rPr>
              <a:t>disability</a:t>
            </a:r>
            <a:r>
              <a:rPr lang="en" sz="1400">
                <a:latin typeface="Calibri"/>
                <a:ea typeface="Calibri"/>
                <a:cs typeface="Calibri"/>
                <a:sym typeface="Calibri"/>
              </a:rPr>
              <a:t> paradox and the idea that we often cannot comprehend what we can and would find to be an acceptable life until we are living it. Between the sedation and injuries, and the shift in mentality, Andrea “maintains that she could not have made informed, autonomous decisions until weeks after the sedation was lifted.”  </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And again, as you heard if you attended Andrea’s bioethics @noon talk recently, this shift in mentality was </a:t>
            </a:r>
            <a:r>
              <a:rPr lang="en" sz="1400">
                <a:latin typeface="Calibri"/>
                <a:ea typeface="Calibri"/>
                <a:cs typeface="Calibri"/>
                <a:sym typeface="Calibri"/>
              </a:rPr>
              <a:t>significant</a:t>
            </a:r>
            <a:r>
              <a:rPr lang="en" sz="1400">
                <a:latin typeface="Calibri"/>
                <a:ea typeface="Calibri"/>
                <a:cs typeface="Calibri"/>
                <a:sym typeface="Calibri"/>
              </a:rPr>
              <a:t> and hard earned–</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
        <p:nvSpPr>
          <p:cNvPr id="358" name="Google Shape;358;g25b9890526b_0_1351: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5b9890526b_0_1358:notes"/>
          <p:cNvSpPr/>
          <p:nvPr>
            <p:ph idx="2" type="sldImg"/>
          </p:nvPr>
        </p:nvSpPr>
        <p:spPr>
          <a:xfrm>
            <a:off x="332568" y="687049"/>
            <a:ext cx="61944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25b9890526b_0_1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libri"/>
                <a:ea typeface="Calibri"/>
                <a:cs typeface="Calibri"/>
                <a:sym typeface="Calibri"/>
              </a:rPr>
              <a:t>In her article, Monica Gerrek cites </a:t>
            </a:r>
            <a:r>
              <a:rPr lang="en" sz="1500">
                <a:solidFill>
                  <a:srgbClr val="414042"/>
                </a:solidFill>
                <a:highlight>
                  <a:srgbClr val="FFFFFF"/>
                </a:highlight>
              </a:rPr>
              <a:t>Brewster et al.s 2006 study in which patients were interviewed two to nine years after suffering flame injuries with a mean TBSA of 61%. </a:t>
            </a:r>
            <a:endParaRPr sz="1500">
              <a:solidFill>
                <a:srgbClr val="414042"/>
              </a:solidFill>
              <a:highlight>
                <a:srgbClr val="FFFFFF"/>
              </a:highlight>
            </a:endParaRPr>
          </a:p>
          <a:p>
            <a:pPr indent="0" lvl="0" marL="0" rtl="0" algn="l">
              <a:spcBef>
                <a:spcPts val="0"/>
              </a:spcBef>
              <a:spcAft>
                <a:spcPts val="0"/>
              </a:spcAft>
              <a:buNone/>
            </a:pPr>
            <a:r>
              <a:t/>
            </a:r>
            <a:endParaRPr sz="1500">
              <a:solidFill>
                <a:srgbClr val="414042"/>
              </a:solidFill>
              <a:highlight>
                <a:srgbClr val="FFFFFF"/>
              </a:highlight>
            </a:endParaRPr>
          </a:p>
          <a:p>
            <a:pPr indent="0" lvl="0" marL="0" rtl="0" algn="l">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This prior research supports the claims Andrea herself made, and remains important to keep in mind for patients in any traumatic circumstances</a:t>
            </a:r>
            <a:endParaRPr sz="1500">
              <a:solidFill>
                <a:srgbClr val="414042"/>
              </a:solidFill>
              <a:highlight>
                <a:srgbClr val="FFFFFF"/>
              </a:highlight>
            </a:endParaRPr>
          </a:p>
        </p:txBody>
      </p:sp>
      <p:sp>
        <p:nvSpPr>
          <p:cNvPr id="365" name="Google Shape;365;g25b9890526b_0_1358: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5b9890526b_0_788:notes"/>
          <p:cNvSpPr/>
          <p:nvPr>
            <p:ph idx="2" type="sldImg"/>
          </p:nvPr>
        </p:nvSpPr>
        <p:spPr>
          <a:xfrm>
            <a:off x="332568" y="687049"/>
            <a:ext cx="61944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g25b9890526b_0_788:notes"/>
          <p:cNvSpPr txBox="1"/>
          <p:nvPr>
            <p:ph idx="1" type="body"/>
          </p:nvPr>
        </p:nvSpPr>
        <p:spPr>
          <a:xfrm>
            <a:off x="685800" y="4343400"/>
            <a:ext cx="5486400" cy="4114800"/>
          </a:xfrm>
          <a:prstGeom prst="rect">
            <a:avLst/>
          </a:prstGeom>
          <a:noFill/>
          <a:ln>
            <a:noFill/>
          </a:ln>
        </p:spPr>
        <p:txBody>
          <a:bodyPr anchorCtr="0" anchor="t" bIns="46150" lIns="92300" spcFirstLastPara="1" rIns="92300" wrap="square" tIns="46150">
            <a:noAutofit/>
          </a:bodyPr>
          <a:lstStyle/>
          <a:p>
            <a:pPr indent="0" lvl="0" marL="0" rtl="0" algn="l">
              <a:spcBef>
                <a:spcPts val="0"/>
              </a:spcBef>
              <a:spcAft>
                <a:spcPts val="0"/>
              </a:spcAft>
              <a:buNone/>
            </a:pPr>
            <a:r>
              <a:rPr lang="en" sz="1800">
                <a:latin typeface="Calibri"/>
                <a:ea typeface="Calibri"/>
                <a:cs typeface="Calibri"/>
                <a:sym typeface="Calibri"/>
              </a:rPr>
              <a:t>If we determine patients do lack capacity for certain medical decisions, then we must rely on surrogates, family, and/or friends to participate in medical decisions on the patient’s behalf, or even in coordination with the patient, to the extent that the patient can also participate (capacitated or not). So - again, not new information, but can be helpful to remember what the role of the surrogate is, and what standards ought to be used during participation</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Again, though, surrogates themselves are subject to these biases, as well as to the stress of trauma – while perhaps not physically, surrogates are also facing sudden, unexpected, even </a:t>
            </a:r>
            <a:r>
              <a:rPr lang="en" sz="1800">
                <a:latin typeface="Calibri"/>
                <a:ea typeface="Calibri"/>
                <a:cs typeface="Calibri"/>
                <a:sym typeface="Calibri"/>
              </a:rPr>
              <a:t>incomprehensible</a:t>
            </a:r>
            <a:r>
              <a:rPr lang="en" sz="1800">
                <a:latin typeface="Calibri"/>
                <a:ea typeface="Calibri"/>
                <a:cs typeface="Calibri"/>
                <a:sym typeface="Calibri"/>
              </a:rPr>
              <a:t> changes for their loved one and themselves. The stress of being a surrogate can also be substantial, as the weight of representing what their loved one might have wanted, under circumstances that they may have never contemplated or discussed, with levels of medical complexity that surpass most non-medical people’s medical literacy – this situation is incredibly fraught. </a:t>
            </a:r>
            <a:endParaRPr sz="1800">
              <a:latin typeface="Calibri"/>
              <a:ea typeface="Calibri"/>
              <a:cs typeface="Calibri"/>
              <a:sym typeface="Calibri"/>
            </a:endParaRPr>
          </a:p>
        </p:txBody>
      </p:sp>
      <p:sp>
        <p:nvSpPr>
          <p:cNvPr id="372" name="Google Shape;372;g25b9890526b_0_788:notes"/>
          <p:cNvSpPr txBox="1"/>
          <p:nvPr>
            <p:ph idx="12" type="sldNum"/>
          </p:nvPr>
        </p:nvSpPr>
        <p:spPr>
          <a:xfrm>
            <a:off x="3884613" y="8685213"/>
            <a:ext cx="2971800" cy="457200"/>
          </a:xfrm>
          <a:prstGeom prst="rect">
            <a:avLst/>
          </a:prstGeom>
          <a:noFill/>
          <a:ln>
            <a:noFill/>
          </a:ln>
        </p:spPr>
        <p:txBody>
          <a:bodyPr anchorCtr="0" anchor="b" bIns="46150" lIns="92300" spcFirstLastPara="1" rIns="92300" wrap="square" tIns="4615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5b9890526b_0_18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5b9890526b_0_18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libri"/>
                <a:ea typeface="Calibri"/>
                <a:cs typeface="Calibri"/>
                <a:sym typeface="Calibri"/>
              </a:rPr>
              <a:t>Let’s throw another wrench in here–while we might contest outcomes influenced by the disability paradox, there are also real and significant challenges in decisions for treatment, therapy, and any sort of recovery, for the patient as well as for their family and friends.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First [CLICK], potential impacts for patients</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And [CLICK] for families and loved ones</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While at least several of these impacts are structural and societal (e.g. insurance coverage, cost and availability of </a:t>
            </a:r>
            <a:r>
              <a:rPr i="1" lang="en" sz="1800">
                <a:latin typeface="Calibri"/>
                <a:ea typeface="Calibri"/>
                <a:cs typeface="Calibri"/>
                <a:sym typeface="Calibri"/>
              </a:rPr>
              <a:t>good</a:t>
            </a:r>
            <a:r>
              <a:rPr lang="en" sz="1800">
                <a:latin typeface="Calibri"/>
                <a:ea typeface="Calibri"/>
                <a:cs typeface="Calibri"/>
                <a:sym typeface="Calibri"/>
              </a:rPr>
              <a:t> 24/7 care), the weight is borne by individuals. So, I can argue all day for structural change, but unless/until that happens, these are some of the realities patients and families face.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Disabilty paradox vs reality of resources</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Disability</a:t>
            </a:r>
            <a:r>
              <a:rPr lang="en" sz="1800">
                <a:latin typeface="Calibri"/>
                <a:ea typeface="Calibri"/>
                <a:cs typeface="Calibri"/>
                <a:sym typeface="Calibri"/>
              </a:rPr>
              <a:t> visibility </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New issues – until 1960s – we have the means </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Reality vs painting an overly bleak picture </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Interdependence</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Moral distress </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Decisions are FOREVER!!!!! </a:t>
            </a:r>
            <a:endParaRPr sz="18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6e408c2369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6e408c2369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5b9890526b_0_18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25b9890526b_0_18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Calibri"/>
                <a:ea typeface="Calibri"/>
                <a:cs typeface="Calibri"/>
                <a:sym typeface="Calibri"/>
              </a:rPr>
              <a:t>So – where are we? </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We have biases, including issues of the disability paradox, as clinicians. </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We have patients and families likely holding those same biases. </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We have complex brain situations that may not have clear resolution for 3-24 months.</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We have limitations of care and resources, financial and time, and the extensive support needed for recovery under any circumstances.</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We have decisions that need to be made.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 sz="1800">
                <a:latin typeface="Calibri"/>
                <a:ea typeface="Calibri"/>
                <a:cs typeface="Calibri"/>
                <a:sym typeface="Calibri"/>
              </a:rPr>
              <a:t>How do we negotiate all of this? </a:t>
            </a:r>
            <a:endParaRPr sz="1800">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86f5472f5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86f5472f5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of course, no easy answers. This is a bioethics talk – I hope you didn’t expect clear answers. And primarily, I’d like us to </a:t>
            </a:r>
            <a:r>
              <a:rPr lang="en"/>
              <a:t>discuss</a:t>
            </a:r>
            <a:r>
              <a:rPr lang="en"/>
              <a:t> what we think might lead to answers, or options.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I’ll give you a few areas that might offer some direction.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first is awareness – [CLICK] and this irritates me, as it feels potentially trite and empty. But we can’t confront our biases unless we become aware of our biases, so it is a legitimate space to start – just not the only action to be taken. Hopefully, developing awareness of biases (like ableism) will lead to some questioning of how we might embody those biases, and how that might affect our beliefs and behaviors, not only personally but professionally, in our medical settings. If we wish to mitigate maleficence, we have to consider how we might unknowingly be contributing to it.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86f5472f5d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86f5472f5d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is education – we have to learn more, we have to teach more, both as individuals and in our respective fields. How do we combat the disability paradox? By listening to people with disabilities. By hearing/reading/seeking out more voices, and blasting the singular narrative of ablelism. Disability Visibility is one place to start –  a great book of essays. Eli Clare’s Brilliant Imperfection: Grappling with Cure  is another – a beautiful collection of prose, history, theory, and poetry of Clare reflecting on their own experience with disability and the concept (and practice) of “cure.”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Alice Wong, editor of Disability Visibility, is an outstanding disability advocate, with Disablity Visibility Project as one of her major projects–I’ve added the web address to this screenshot of the websites landing page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Rosemarie Garland-Thomson, an esteemed scholar of english, bioethics, and disabilty, argues for specific education in what she calls “disability cultural competence” in her 2017 article in the Kennedy Institute of Ethics Journal titled “Disability Bioethics: From Theory to Practice.” This article is her argument for an operationalization of disability theory that could be brought into study in med school, residencies, bioethics, nursing, and other related fields.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She writes, “</a:t>
            </a:r>
            <a:r>
              <a:rPr lang="en"/>
              <a:t>Disability cultural competence involves five interconnected elements: 1) biomedical decision-making, 2) disability culture and history, 3) accessible technology and design, 4) disability legislation and social justice, and 5) disability cultural competence research.”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just a smattering – but we have to reach for knowledge beyond the inspiration porn news stories focused on overcoming. Seeing a paralyzed person “walk” with an expensive exoskeleton is pretty neat, but it is not the goal or desire of all people with paralysis.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could potentially be kinds of resources offered to patients and families for </a:t>
            </a:r>
            <a:r>
              <a:rPr i="1" lang="en"/>
              <a:t>their</a:t>
            </a:r>
            <a:r>
              <a:rPr lang="en"/>
              <a:t> education, but mid-trauma might not be the right time. What might be helpful, though, would be integration of advocates like Andrea for burn patients – patients and families who have made different choices in similar circumstances who could be available to answer questions for patients and families facing these decisions.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86f5472f5d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86f5472f5d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last incredibly broad area is communication – and here I’m thinking most specifically of how we communicate with families about neuroprognostication, potential outcomes, and decisions, in such a way as to promote justice (equity, access, anti-bias) and respect autonomy, through eliciting complicated perspectives of the patient’s wishes, values, and goals.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Young et al offer a perspective of what counseling with patients and families should achieve – good goals, but not very explicit. Fischer et al, however, do provide what to me was a useful 2-part articulation of goals of care. Their whole article in fact is a heuristic for neuroprognostication that is pretty interesting, including some formulas and math (while also acknowledging that neuroprognostication can’t be reduced to numbers). They include a table (2.1) with some sample language…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884bd03af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884bd03af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884bd03af6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884bd03af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5b9890526b_0_19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25b9890526b_0_19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 that’s a smattering of ideas. I’d like to have a stronger take-away than a smattering, but my basic purpose here is this: </a:t>
            </a:r>
            <a:endParaRPr/>
          </a:p>
          <a:p>
            <a:pPr indent="-298450" lvl="0" marL="457200" rtl="0" algn="l">
              <a:spcBef>
                <a:spcPts val="0"/>
              </a:spcBef>
              <a:spcAft>
                <a:spcPts val="0"/>
              </a:spcAft>
              <a:buSzPts val="1100"/>
              <a:buAutoNum type="arabicParenR"/>
            </a:pPr>
            <a:r>
              <a:rPr lang="en"/>
              <a:t>Neuroprognostication is challenging, as is other prognostication, but also in ways particular to these injuries</a:t>
            </a:r>
            <a:endParaRPr/>
          </a:p>
          <a:p>
            <a:pPr indent="-298450" lvl="0" marL="457200" rtl="0" algn="l">
              <a:spcBef>
                <a:spcPts val="0"/>
              </a:spcBef>
              <a:spcAft>
                <a:spcPts val="0"/>
              </a:spcAft>
              <a:buSzPts val="1100"/>
              <a:buAutoNum type="arabicParenR"/>
            </a:pPr>
            <a:r>
              <a:rPr lang="en"/>
              <a:t>Consciousness is complicated</a:t>
            </a:r>
            <a:endParaRPr/>
          </a:p>
          <a:p>
            <a:pPr indent="-298450" lvl="0" marL="457200" rtl="0" algn="l">
              <a:spcBef>
                <a:spcPts val="0"/>
              </a:spcBef>
              <a:spcAft>
                <a:spcPts val="0"/>
              </a:spcAft>
              <a:buSzPts val="1100"/>
              <a:buAutoNum type="arabicParenR"/>
            </a:pPr>
            <a:r>
              <a:rPr lang="en"/>
              <a:t>Bias, particularly in relation to the disability paradox, adds further complications for providers, patients, and families</a:t>
            </a:r>
            <a:endParaRPr/>
          </a:p>
          <a:p>
            <a:pPr indent="-298450" lvl="0" marL="457200" rtl="0" algn="l">
              <a:spcBef>
                <a:spcPts val="0"/>
              </a:spcBef>
              <a:spcAft>
                <a:spcPts val="0"/>
              </a:spcAft>
              <a:buSzPts val="1100"/>
              <a:buAutoNum type="arabicParenR"/>
            </a:pPr>
            <a:r>
              <a:rPr lang="en"/>
              <a:t>There is no singularly correct ethical choice here, but I think an ethical path through must include recognizing and questioning our own biases; helping </a:t>
            </a:r>
            <a:r>
              <a:rPr lang="en"/>
              <a:t>patients</a:t>
            </a:r>
            <a:r>
              <a:rPr lang="en"/>
              <a:t> and families navigate through their own values and goals </a:t>
            </a:r>
            <a:r>
              <a:rPr i="1" lang="en"/>
              <a:t>and</a:t>
            </a:r>
            <a:r>
              <a:rPr lang="en"/>
              <a:t> (gently) biases; being transparent about what complications may emerge in any path forward;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5b9890526b_0_1610:notes"/>
          <p:cNvSpPr/>
          <p:nvPr>
            <p:ph idx="2" type="sldImg"/>
          </p:nvPr>
        </p:nvSpPr>
        <p:spPr>
          <a:xfrm>
            <a:off x="332568" y="687049"/>
            <a:ext cx="61944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25b9890526b_0_1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lt1"/>
              </a:solidFill>
              <a:latin typeface="Calibri"/>
              <a:ea typeface="Calibri"/>
              <a:cs typeface="Calibri"/>
              <a:sym typeface="Calibri"/>
            </a:endParaRPr>
          </a:p>
        </p:txBody>
      </p:sp>
      <p:sp>
        <p:nvSpPr>
          <p:cNvPr id="433" name="Google Shape;433;g25b9890526b_0_1610: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87b6446255_0_210:notes"/>
          <p:cNvSpPr/>
          <p:nvPr>
            <p:ph idx="2" type="sldImg"/>
          </p:nvPr>
        </p:nvSpPr>
        <p:spPr>
          <a:xfrm>
            <a:off x="332568" y="687049"/>
            <a:ext cx="61944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287b6446255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87b6446255_0_210: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5b9890526b_0_18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25b9890526b_0_18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6e408c236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6e408c236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center image is from the organization Sins Invalid (</a:t>
            </a:r>
            <a:r>
              <a:rPr lang="en" u="sng">
                <a:solidFill>
                  <a:schemeClr val="hlink"/>
                </a:solidFill>
                <a:hlinkClick r:id="rId2"/>
              </a:rPr>
              <a:t>https://www.sinsinvalid.org/blog/10-principles-of-disability-justice</a:t>
            </a:r>
            <a:r>
              <a:rPr lang="en">
                <a:solidFill>
                  <a:schemeClr val="dk1"/>
                </a:solidFill>
              </a:rPr>
              <a:t>), and is a stylized version of their “10 Principles for Disability Justice”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87b6446255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87b6446255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Fischer</a:t>
            </a:r>
            <a:r>
              <a:rPr lang="en"/>
              <a:t> et. al, in their 2022 article “Neuroprognostication: A conceptual framework” define neuroprognostication as [CLICK]  “t</a:t>
            </a:r>
            <a:r>
              <a:rPr lang="en" sz="1500">
                <a:solidFill>
                  <a:srgbClr val="212121"/>
                </a:solidFill>
                <a:highlight>
                  <a:srgbClr val="FFFFFF"/>
                </a:highlight>
                <a:latin typeface="Cambria"/>
                <a:ea typeface="Cambria"/>
                <a:cs typeface="Cambria"/>
                <a:sym typeface="Cambria"/>
              </a:rPr>
              <a:t>he prediction of recovery from disorders of consciousness caused by severe brain injury.” </a:t>
            </a:r>
            <a:endParaRPr sz="1500">
              <a:solidFill>
                <a:srgbClr val="212121"/>
              </a:solidFill>
              <a:highlight>
                <a:srgbClr val="FFFFFF"/>
              </a:highlight>
              <a:latin typeface="Cambria"/>
              <a:ea typeface="Cambria"/>
              <a:cs typeface="Cambria"/>
              <a:sym typeface="Cambria"/>
            </a:endParaRPr>
          </a:p>
          <a:p>
            <a:pPr indent="0" lvl="0" marL="0" rtl="0" algn="l">
              <a:spcBef>
                <a:spcPts val="0"/>
              </a:spcBef>
              <a:spcAft>
                <a:spcPts val="0"/>
              </a:spcAft>
              <a:buNone/>
            </a:pPr>
            <a:r>
              <a:rPr lang="en">
                <a:solidFill>
                  <a:schemeClr val="dk1"/>
                </a:solidFill>
              </a:rPr>
              <a:t>They continue to contextualize, writing that neuroprognostication </a:t>
            </a:r>
            <a:r>
              <a:rPr lang="en" sz="1500">
                <a:solidFill>
                  <a:srgbClr val="212121"/>
                </a:solidFill>
                <a:highlight>
                  <a:srgbClr val="FFFFFF"/>
                </a:highlight>
                <a:latin typeface="Cambria"/>
                <a:ea typeface="Cambria"/>
                <a:cs typeface="Cambria"/>
                <a:sym typeface="Cambria"/>
              </a:rPr>
              <a:t>“</a:t>
            </a:r>
            <a:r>
              <a:rPr b="1" lang="en" sz="1500">
                <a:solidFill>
                  <a:srgbClr val="212121"/>
                </a:solidFill>
                <a:highlight>
                  <a:srgbClr val="FFFFFF"/>
                </a:highlight>
                <a:latin typeface="Cambria"/>
                <a:ea typeface="Cambria"/>
                <a:cs typeface="Cambria"/>
                <a:sym typeface="Cambria"/>
              </a:rPr>
              <a:t>is as critical as it is complex</a:t>
            </a:r>
            <a:r>
              <a:rPr lang="en" sz="1500">
                <a:solidFill>
                  <a:srgbClr val="212121"/>
                </a:solidFill>
                <a:highlight>
                  <a:srgbClr val="FFFFFF"/>
                </a:highlight>
                <a:latin typeface="Cambria"/>
                <a:ea typeface="Cambria"/>
                <a:cs typeface="Cambria"/>
                <a:sym typeface="Cambria"/>
              </a:rPr>
              <a:t>.” It has “</a:t>
            </a:r>
            <a:r>
              <a:rPr b="1" lang="en" sz="1500">
                <a:solidFill>
                  <a:srgbClr val="212121"/>
                </a:solidFill>
                <a:highlight>
                  <a:srgbClr val="FFFFFF"/>
                </a:highlight>
                <a:latin typeface="Cambria"/>
                <a:ea typeface="Cambria"/>
                <a:cs typeface="Cambria"/>
                <a:sym typeface="Cambria"/>
              </a:rPr>
              <a:t>profound implications for mortality and quality of life” </a:t>
            </a:r>
            <a:r>
              <a:rPr lang="en" sz="1500">
                <a:solidFill>
                  <a:srgbClr val="212121"/>
                </a:solidFill>
                <a:highlight>
                  <a:srgbClr val="FFFFFF"/>
                </a:highlight>
                <a:latin typeface="Cambria"/>
                <a:ea typeface="Cambria"/>
                <a:cs typeface="Cambria"/>
                <a:sym typeface="Cambria"/>
              </a:rPr>
              <a:t>and “</a:t>
            </a:r>
            <a:r>
              <a:rPr b="1" lang="en" sz="1500">
                <a:solidFill>
                  <a:srgbClr val="212121"/>
                </a:solidFill>
                <a:highlight>
                  <a:srgbClr val="FFFFFF"/>
                </a:highlight>
                <a:latin typeface="Cambria"/>
                <a:ea typeface="Cambria"/>
                <a:cs typeface="Cambria"/>
                <a:sym typeface="Cambria"/>
              </a:rPr>
              <a:t>draws upon an intricate set of biomedical, probabilistic, psychosocial and ethical factors.</a:t>
            </a:r>
            <a:r>
              <a:rPr lang="en" sz="1500">
                <a:solidFill>
                  <a:srgbClr val="212121"/>
                </a:solidFill>
                <a:highlight>
                  <a:srgbClr val="FFFFFF"/>
                </a:highlight>
                <a:latin typeface="Cambria"/>
                <a:ea typeface="Cambria"/>
                <a:cs typeface="Cambria"/>
                <a:sym typeface="Cambria"/>
              </a:rPr>
              <a:t>” (emphasis mine)</a:t>
            </a:r>
            <a:endParaRPr sz="1500">
              <a:solidFill>
                <a:srgbClr val="212121"/>
              </a:solidFill>
              <a:highlight>
                <a:srgbClr val="FFFFFF"/>
              </a:highlight>
              <a:latin typeface="Cambria"/>
              <a:ea typeface="Cambria"/>
              <a:cs typeface="Cambria"/>
              <a:sym typeface="Cambria"/>
            </a:endParaRPr>
          </a:p>
          <a:p>
            <a:pPr indent="0" lvl="0" marL="0" rtl="0" algn="l">
              <a:spcBef>
                <a:spcPts val="0"/>
              </a:spcBef>
              <a:spcAft>
                <a:spcPts val="0"/>
              </a:spcAft>
              <a:buNone/>
            </a:pPr>
            <a:r>
              <a:t/>
            </a:r>
            <a:endParaRPr sz="1300">
              <a:solidFill>
                <a:srgbClr val="212121"/>
              </a:solidFill>
              <a:highlight>
                <a:srgbClr val="FFFFFF"/>
              </a:highlight>
            </a:endParaRPr>
          </a:p>
          <a:p>
            <a:pPr indent="0" lvl="0" marL="0" rtl="0" algn="l">
              <a:spcBef>
                <a:spcPts val="0"/>
              </a:spcBef>
              <a:spcAft>
                <a:spcPts val="0"/>
              </a:spcAft>
              <a:buNone/>
            </a:pPr>
            <a:r>
              <a:rPr lang="en" sz="1300">
                <a:solidFill>
                  <a:srgbClr val="212121"/>
                </a:solidFill>
              </a:rPr>
              <a:t>They also suggest how </a:t>
            </a:r>
            <a:r>
              <a:rPr i="1" lang="en" sz="1300">
                <a:solidFill>
                  <a:srgbClr val="212121"/>
                </a:solidFill>
              </a:rPr>
              <a:t>neuro</a:t>
            </a:r>
            <a:r>
              <a:rPr lang="en" sz="1300">
                <a:solidFill>
                  <a:srgbClr val="212121"/>
                </a:solidFill>
              </a:rPr>
              <a:t> prognostication is different from general medical prognostication, noting that for many conditions, someone presents at a baseline, and the “</a:t>
            </a:r>
            <a:r>
              <a:rPr lang="en" sz="1500">
                <a:solidFill>
                  <a:srgbClr val="212121"/>
                </a:solidFill>
                <a:highlight>
                  <a:srgbClr val="FFFFFF"/>
                </a:highlight>
                <a:latin typeface="Cambria"/>
                <a:ea typeface="Cambria"/>
                <a:cs typeface="Cambria"/>
                <a:sym typeface="Cambria"/>
              </a:rPr>
              <a:t>task of the clinician is to predict the severity of future disease”. </a:t>
            </a:r>
            <a:r>
              <a:rPr lang="en" sz="1300">
                <a:solidFill>
                  <a:srgbClr val="212121"/>
                </a:solidFill>
              </a:rPr>
              <a:t>However, neuroprognostication [CLICK] “ </a:t>
            </a:r>
            <a:r>
              <a:rPr lang="en" sz="1500">
                <a:solidFill>
                  <a:srgbClr val="212121"/>
                </a:solidFill>
                <a:highlight>
                  <a:srgbClr val="FFFFFF"/>
                </a:highlight>
                <a:latin typeface="Cambria"/>
                <a:ea typeface="Cambria"/>
                <a:cs typeface="Cambria"/>
                <a:sym typeface="Cambria"/>
              </a:rPr>
              <a:t>operates in reverse.” </a:t>
            </a:r>
            <a:r>
              <a:rPr lang="en" sz="1200">
                <a:solidFill>
                  <a:srgbClr val="212121"/>
                </a:solidFill>
              </a:rPr>
              <a:t>Noting that </a:t>
            </a:r>
            <a:endParaRPr sz="1200">
              <a:solidFill>
                <a:srgbClr val="212121"/>
              </a:solidFill>
            </a:endParaRPr>
          </a:p>
          <a:p>
            <a:pPr indent="0" lvl="0" marL="0" rtl="0" algn="l">
              <a:spcBef>
                <a:spcPts val="0"/>
              </a:spcBef>
              <a:spcAft>
                <a:spcPts val="0"/>
              </a:spcAft>
              <a:buNone/>
            </a:pPr>
            <a:r>
              <a:rPr lang="en" sz="1500">
                <a:solidFill>
                  <a:srgbClr val="212121"/>
                </a:solidFill>
                <a:highlight>
                  <a:srgbClr val="FFFFFF"/>
                </a:highlight>
                <a:latin typeface="Cambria"/>
                <a:ea typeface="Cambria"/>
                <a:cs typeface="Cambria"/>
                <a:sym typeface="Cambria"/>
              </a:rPr>
              <a:t>“</a:t>
            </a:r>
            <a:r>
              <a:rPr b="1" lang="en" sz="1500">
                <a:solidFill>
                  <a:srgbClr val="212121"/>
                </a:solidFill>
                <a:highlight>
                  <a:srgbClr val="FFFFFF"/>
                </a:highlight>
                <a:latin typeface="Cambria"/>
                <a:ea typeface="Cambria"/>
                <a:cs typeface="Cambria"/>
                <a:sym typeface="Cambria"/>
              </a:rPr>
              <a:t>The causes of severe brain injury</a:t>
            </a:r>
            <a:r>
              <a:rPr lang="en" sz="1500">
                <a:solidFill>
                  <a:srgbClr val="212121"/>
                </a:solidFill>
                <a:highlight>
                  <a:srgbClr val="FFFFFF"/>
                </a:highlight>
                <a:latin typeface="Cambria"/>
                <a:ea typeface="Cambria"/>
                <a:cs typeface="Cambria"/>
                <a:sym typeface="Cambria"/>
              </a:rPr>
              <a:t> — such as trauma, hypoxia, ischaemia and haemorrhage —</a:t>
            </a:r>
            <a:r>
              <a:rPr b="1" lang="en" sz="1500">
                <a:solidFill>
                  <a:srgbClr val="212121"/>
                </a:solidFill>
                <a:highlight>
                  <a:srgbClr val="FFFFFF"/>
                </a:highlight>
                <a:latin typeface="Cambria"/>
                <a:ea typeface="Cambria"/>
                <a:cs typeface="Cambria"/>
                <a:sym typeface="Cambria"/>
              </a:rPr>
              <a:t> typically occur acutely”</a:t>
            </a:r>
            <a:r>
              <a:rPr lang="en" sz="1200">
                <a:solidFill>
                  <a:srgbClr val="212121"/>
                </a:solidFill>
              </a:rPr>
              <a:t>, and providers are working to</a:t>
            </a:r>
            <a:r>
              <a:rPr lang="en" sz="1500">
                <a:solidFill>
                  <a:srgbClr val="212121"/>
                </a:solidFill>
                <a:highlight>
                  <a:srgbClr val="FFFFFF"/>
                </a:highlight>
                <a:latin typeface="Cambria"/>
                <a:ea typeface="Cambria"/>
                <a:cs typeface="Cambria"/>
                <a:sym typeface="Cambria"/>
              </a:rPr>
              <a:t> “</a:t>
            </a:r>
            <a:r>
              <a:rPr b="1" lang="en" sz="1500">
                <a:solidFill>
                  <a:srgbClr val="212121"/>
                </a:solidFill>
                <a:highlight>
                  <a:srgbClr val="FFFFFF"/>
                </a:highlight>
                <a:latin typeface="Cambria"/>
                <a:ea typeface="Cambria"/>
                <a:cs typeface="Cambria"/>
                <a:sym typeface="Cambria"/>
              </a:rPr>
              <a:t>determine the likelihood of improvement”</a:t>
            </a:r>
            <a:r>
              <a:rPr lang="en" sz="1500">
                <a:solidFill>
                  <a:srgbClr val="212121"/>
                </a:solidFill>
                <a:highlight>
                  <a:srgbClr val="FFFFFF"/>
                </a:highlight>
                <a:latin typeface="Cambria"/>
                <a:ea typeface="Cambria"/>
                <a:cs typeface="Cambria"/>
                <a:sym typeface="Cambria"/>
              </a:rPr>
              <a:t>. </a:t>
            </a:r>
            <a:endParaRPr sz="1500">
              <a:solidFill>
                <a:srgbClr val="212121"/>
              </a:solidFill>
              <a:highlight>
                <a:srgbClr val="FFFFFF"/>
              </a:highlight>
              <a:latin typeface="Cambria"/>
              <a:ea typeface="Cambria"/>
              <a:cs typeface="Cambria"/>
              <a:sym typeface="Cambria"/>
            </a:endParaRPr>
          </a:p>
          <a:p>
            <a:pPr indent="0" lvl="0" marL="0" rtl="0" algn="l">
              <a:spcBef>
                <a:spcPts val="0"/>
              </a:spcBef>
              <a:spcAft>
                <a:spcPts val="0"/>
              </a:spcAft>
              <a:buNone/>
            </a:pPr>
            <a:r>
              <a:t/>
            </a:r>
            <a:endParaRPr sz="1500">
              <a:solidFill>
                <a:srgbClr val="212121"/>
              </a:solidFill>
              <a:highlight>
                <a:srgbClr val="FFFFFF"/>
              </a:highlight>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lang="en">
                <a:solidFill>
                  <a:schemeClr val="dk1"/>
                </a:solidFill>
              </a:rPr>
              <a:t>Fischer et. al highlight </a:t>
            </a:r>
            <a:endParaRPr sz="1500">
              <a:solidFill>
                <a:srgbClr val="212121"/>
              </a:solidFill>
              <a:highlight>
                <a:srgbClr val="FFFFFF"/>
              </a:highlight>
              <a:latin typeface="Cambria"/>
              <a:ea typeface="Cambria"/>
              <a:cs typeface="Cambria"/>
              <a:sym typeface="Cambria"/>
            </a:endParaRPr>
          </a:p>
          <a:p>
            <a:pPr indent="0" lvl="0" marL="0" rtl="0" algn="l">
              <a:spcBef>
                <a:spcPts val="0"/>
              </a:spcBef>
              <a:spcAft>
                <a:spcPts val="0"/>
              </a:spcAft>
              <a:buNone/>
            </a:pPr>
            <a:r>
              <a:rPr lang="en" sz="1500">
                <a:solidFill>
                  <a:srgbClr val="212121"/>
                </a:solidFill>
                <a:highlight>
                  <a:srgbClr val="FFFFFF"/>
                </a:highlight>
                <a:latin typeface="Cambria"/>
                <a:ea typeface="Cambria"/>
                <a:cs typeface="Cambria"/>
                <a:sym typeface="Cambria"/>
              </a:rPr>
              <a:t>The </a:t>
            </a:r>
            <a:r>
              <a:rPr b="1" lang="en" sz="1500">
                <a:solidFill>
                  <a:srgbClr val="212121"/>
                </a:solidFill>
                <a:highlight>
                  <a:srgbClr val="FFFFFF"/>
                </a:highlight>
                <a:latin typeface="Cambria"/>
                <a:ea typeface="Cambria"/>
                <a:cs typeface="Cambria"/>
                <a:sym typeface="Cambria"/>
              </a:rPr>
              <a:t>sudden, unpredictable and severe nature of such injury” </a:t>
            </a:r>
            <a:r>
              <a:rPr lang="en">
                <a:solidFill>
                  <a:schemeClr val="dk1"/>
                </a:solidFill>
              </a:rPr>
              <a:t> and how this nature </a:t>
            </a:r>
            <a:r>
              <a:rPr lang="en" sz="1500">
                <a:solidFill>
                  <a:srgbClr val="212121"/>
                </a:solidFill>
                <a:highlight>
                  <a:srgbClr val="FFFFFF"/>
                </a:highlight>
                <a:latin typeface="Cambria"/>
                <a:ea typeface="Cambria"/>
                <a:cs typeface="Cambria"/>
                <a:sym typeface="Cambria"/>
              </a:rPr>
              <a:t>“</a:t>
            </a:r>
            <a:r>
              <a:rPr b="1" lang="en" sz="1500">
                <a:solidFill>
                  <a:srgbClr val="212121"/>
                </a:solidFill>
                <a:highlight>
                  <a:srgbClr val="FFFFFF"/>
                </a:highlight>
                <a:latin typeface="Cambria"/>
                <a:ea typeface="Cambria"/>
                <a:cs typeface="Cambria"/>
                <a:sym typeface="Cambria"/>
              </a:rPr>
              <a:t>presents unique challenges</a:t>
            </a:r>
            <a:r>
              <a:rPr lang="en" sz="1500">
                <a:solidFill>
                  <a:srgbClr val="212121"/>
                </a:solidFill>
                <a:highlight>
                  <a:srgbClr val="FFFFFF"/>
                </a:highlight>
                <a:latin typeface="Cambria"/>
                <a:ea typeface="Cambria"/>
                <a:cs typeface="Cambria"/>
                <a:sym typeface="Cambria"/>
              </a:rPr>
              <a:t>, as </a:t>
            </a:r>
            <a:r>
              <a:rPr b="1" lang="en" sz="1500">
                <a:solidFill>
                  <a:srgbClr val="212121"/>
                </a:solidFill>
                <a:highlight>
                  <a:srgbClr val="FFFFFF"/>
                </a:highlight>
                <a:latin typeface="Cambria"/>
                <a:ea typeface="Cambria"/>
                <a:cs typeface="Cambria"/>
                <a:sym typeface="Cambria"/>
              </a:rPr>
              <a:t>critical clinical decisions must often be made rapidly</a:t>
            </a:r>
            <a:r>
              <a:rPr lang="en" sz="1500">
                <a:solidFill>
                  <a:srgbClr val="212121"/>
                </a:solidFill>
                <a:highlight>
                  <a:srgbClr val="FFFFFF"/>
                </a:highlight>
                <a:latin typeface="Cambria"/>
                <a:ea typeface="Cambria"/>
                <a:cs typeface="Cambria"/>
                <a:sym typeface="Cambria"/>
              </a:rPr>
              <a:t>, and </a:t>
            </a:r>
            <a:r>
              <a:rPr b="1" lang="en" sz="1500">
                <a:solidFill>
                  <a:srgbClr val="212121"/>
                </a:solidFill>
                <a:highlight>
                  <a:srgbClr val="FFFFFF"/>
                </a:highlight>
                <a:latin typeface="Cambria"/>
                <a:ea typeface="Cambria"/>
                <a:cs typeface="Cambria"/>
                <a:sym typeface="Cambria"/>
              </a:rPr>
              <a:t>patients typically cannot express their wishes or participate in those decisions</a:t>
            </a:r>
            <a:r>
              <a:rPr lang="en" sz="1500">
                <a:solidFill>
                  <a:srgbClr val="212121"/>
                </a:solidFill>
                <a:highlight>
                  <a:srgbClr val="FFFFFF"/>
                </a:highlight>
                <a:latin typeface="Cambria"/>
                <a:ea typeface="Cambria"/>
                <a:cs typeface="Cambria"/>
                <a:sym typeface="Cambria"/>
              </a:rPr>
              <a:t>”</a:t>
            </a:r>
            <a:r>
              <a:rPr lang="en">
                <a:solidFill>
                  <a:schemeClr val="dk1"/>
                </a:solidFill>
              </a:rPr>
              <a:t> (we’re getting close to ethics here!)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 want to highlight one last element of their definition here, and this is the four questions that neuroprognostication is attempting to address: [CLICK]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sz="1500">
                <a:solidFill>
                  <a:srgbClr val="212121"/>
                </a:solidFill>
                <a:highlight>
                  <a:srgbClr val="FFFFFF"/>
                </a:highlight>
                <a:latin typeface="Cambria"/>
                <a:ea typeface="Cambria"/>
                <a:cs typeface="Cambria"/>
                <a:sym typeface="Cambria"/>
              </a:rPr>
              <a:t>First, what level of consciousness and functionality (both physical and cognitive) is the patient likely to regain? </a:t>
            </a:r>
            <a:endParaRPr sz="1500">
              <a:solidFill>
                <a:srgbClr val="212121"/>
              </a:solidFill>
              <a:highlight>
                <a:srgbClr val="FFFFFF"/>
              </a:highlight>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lang="en">
                <a:solidFill>
                  <a:schemeClr val="dk1"/>
                </a:solidFill>
              </a:rPr>
              <a:t>[CLICK] </a:t>
            </a:r>
            <a:endParaRPr sz="1500">
              <a:solidFill>
                <a:srgbClr val="212121"/>
              </a:solidFill>
              <a:highlight>
                <a:srgbClr val="FFFFFF"/>
              </a:highlight>
              <a:latin typeface="Cambria"/>
              <a:ea typeface="Cambria"/>
              <a:cs typeface="Cambria"/>
              <a:sym typeface="Cambria"/>
            </a:endParaRPr>
          </a:p>
          <a:p>
            <a:pPr indent="0" lvl="0" marL="0" rtl="0" algn="l">
              <a:spcBef>
                <a:spcPts val="0"/>
              </a:spcBef>
              <a:spcAft>
                <a:spcPts val="0"/>
              </a:spcAft>
              <a:buNone/>
            </a:pPr>
            <a:r>
              <a:rPr lang="en" sz="1500">
                <a:solidFill>
                  <a:srgbClr val="212121"/>
                </a:solidFill>
                <a:highlight>
                  <a:srgbClr val="FFFFFF"/>
                </a:highlight>
                <a:latin typeface="Cambria"/>
                <a:ea typeface="Cambria"/>
                <a:cs typeface="Cambria"/>
                <a:sym typeface="Cambria"/>
              </a:rPr>
              <a:t>Second, what is the likely time frame for recovery? </a:t>
            </a:r>
            <a:endParaRPr sz="1500">
              <a:solidFill>
                <a:srgbClr val="212121"/>
              </a:solidFill>
              <a:highlight>
                <a:srgbClr val="FFFFFF"/>
              </a:highlight>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lang="en">
                <a:solidFill>
                  <a:schemeClr val="dk1"/>
                </a:solidFill>
              </a:rPr>
              <a:t>[CLICK] </a:t>
            </a:r>
            <a:endParaRPr sz="1500">
              <a:solidFill>
                <a:srgbClr val="212121"/>
              </a:solidFill>
              <a:highlight>
                <a:srgbClr val="FFFFFF"/>
              </a:highlight>
              <a:latin typeface="Cambria"/>
              <a:ea typeface="Cambria"/>
              <a:cs typeface="Cambria"/>
              <a:sym typeface="Cambria"/>
            </a:endParaRPr>
          </a:p>
          <a:p>
            <a:pPr indent="0" lvl="0" marL="0" rtl="0" algn="l">
              <a:spcBef>
                <a:spcPts val="0"/>
              </a:spcBef>
              <a:spcAft>
                <a:spcPts val="0"/>
              </a:spcAft>
              <a:buNone/>
            </a:pPr>
            <a:r>
              <a:rPr lang="en" sz="1500">
                <a:solidFill>
                  <a:srgbClr val="212121"/>
                </a:solidFill>
                <a:highlight>
                  <a:srgbClr val="FFFFFF"/>
                </a:highlight>
                <a:latin typeface="Cambria"/>
                <a:ea typeface="Cambria"/>
                <a:cs typeface="Cambria"/>
                <a:sym typeface="Cambria"/>
              </a:rPr>
              <a:t>Third, considering the patient’s values, what quality of life would such a recovery be likely to yield? </a:t>
            </a:r>
            <a:endParaRPr sz="1500">
              <a:solidFill>
                <a:srgbClr val="212121"/>
              </a:solidFill>
              <a:highlight>
                <a:srgbClr val="FFFFFF"/>
              </a:highlight>
              <a:latin typeface="Cambria"/>
              <a:ea typeface="Cambria"/>
              <a:cs typeface="Cambria"/>
              <a:sym typeface="Cambria"/>
            </a:endParaRPr>
          </a:p>
          <a:p>
            <a:pPr indent="0" lvl="0" marL="0" rtl="0" algn="l">
              <a:spcBef>
                <a:spcPts val="0"/>
              </a:spcBef>
              <a:spcAft>
                <a:spcPts val="0"/>
              </a:spcAft>
              <a:buClr>
                <a:schemeClr val="dk1"/>
              </a:buClr>
              <a:buSzPts val="1100"/>
              <a:buFont typeface="Arial"/>
              <a:buNone/>
            </a:pPr>
            <a:r>
              <a:rPr lang="en">
                <a:solidFill>
                  <a:schemeClr val="dk1"/>
                </a:solidFill>
              </a:rPr>
              <a:t>[CLICK] </a:t>
            </a:r>
            <a:endParaRPr sz="1500">
              <a:solidFill>
                <a:srgbClr val="212121"/>
              </a:solidFill>
              <a:highlight>
                <a:srgbClr val="FFFFFF"/>
              </a:highlight>
              <a:latin typeface="Cambria"/>
              <a:ea typeface="Cambria"/>
              <a:cs typeface="Cambria"/>
              <a:sym typeface="Cambria"/>
            </a:endParaRPr>
          </a:p>
          <a:p>
            <a:pPr indent="0" lvl="0" marL="0" rtl="0" algn="l">
              <a:spcBef>
                <a:spcPts val="0"/>
              </a:spcBef>
              <a:spcAft>
                <a:spcPts val="0"/>
              </a:spcAft>
              <a:buNone/>
            </a:pPr>
            <a:r>
              <a:rPr lang="en" sz="1500">
                <a:solidFill>
                  <a:srgbClr val="212121"/>
                </a:solidFill>
                <a:highlight>
                  <a:srgbClr val="FFFFFF"/>
                </a:highlight>
                <a:latin typeface="Cambria"/>
                <a:ea typeface="Cambria"/>
                <a:cs typeface="Cambria"/>
                <a:sym typeface="Cambria"/>
              </a:rPr>
              <a:t>Last, what level of confidence is associated with each prediction?</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 this brings us to the crux of this conversation: neuroprognostication is quite complex, not only clinically. There are inherent intersections with complex issues of decision-making, capacity, and patient/family values. There are also inherent intersections with </a:t>
            </a:r>
            <a:r>
              <a:rPr lang="en"/>
              <a:t>disability–</a:t>
            </a:r>
            <a:r>
              <a:rPr lang="en"/>
              <a:t>medically, socially, individually, </a:t>
            </a:r>
            <a:r>
              <a:rPr lang="en"/>
              <a:t>financially</a:t>
            </a:r>
            <a:r>
              <a:rPr lang="en"/>
              <a:t>, and otherwise. The questions I want to explore today, then, are how do we attend to these complexities? And what might we do in light of these intersections, particularly in supporting patients and surrogates (and teams) in the decisions that face them?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5b9890526b_0_17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5b9890526b_0_17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600">
                <a:solidFill>
                  <a:schemeClr val="dk1"/>
                </a:solidFill>
                <a:latin typeface="Calibri"/>
                <a:ea typeface="Calibri"/>
                <a:cs typeface="Calibri"/>
                <a:sym typeface="Calibri"/>
              </a:rPr>
              <a:t>Work by Young et. al, a 2021, article titled</a:t>
            </a:r>
            <a:r>
              <a:rPr i="1" lang="en" sz="1600">
                <a:solidFill>
                  <a:schemeClr val="dk1"/>
                </a:solidFill>
                <a:latin typeface="Calibri"/>
                <a:ea typeface="Calibri"/>
                <a:cs typeface="Calibri"/>
                <a:sym typeface="Calibri"/>
              </a:rPr>
              <a:t> “The neuroethics of disorders of consciousness: a brief history of evolving ideas</a:t>
            </a:r>
            <a:r>
              <a:rPr lang="en" sz="1600">
                <a:solidFill>
                  <a:schemeClr val="dk1"/>
                </a:solidFill>
                <a:latin typeface="Calibri"/>
                <a:ea typeface="Calibri"/>
                <a:cs typeface="Calibri"/>
                <a:sym typeface="Calibri"/>
              </a:rPr>
              <a:t>” in </a:t>
            </a:r>
            <a:r>
              <a:rPr i="1" lang="en" sz="1600">
                <a:solidFill>
                  <a:schemeClr val="dk1"/>
                </a:solidFill>
                <a:latin typeface="Calibri"/>
                <a:ea typeface="Calibri"/>
                <a:cs typeface="Calibri"/>
                <a:sym typeface="Calibri"/>
              </a:rPr>
              <a:t>Brain</a:t>
            </a:r>
            <a:r>
              <a:rPr lang="en" sz="1600">
                <a:solidFill>
                  <a:schemeClr val="dk1"/>
                </a:solidFill>
                <a:latin typeface="Calibri"/>
                <a:ea typeface="Calibri"/>
                <a:cs typeface="Calibri"/>
                <a:sym typeface="Calibri"/>
              </a:rPr>
              <a:t>, helps provide some further framing for where and how ethics intersects with neuroscience</a:t>
            </a:r>
            <a:endParaRPr sz="16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 sz="1600">
                <a:solidFill>
                  <a:schemeClr val="dk1"/>
                </a:solidFill>
                <a:latin typeface="Calibri"/>
                <a:ea typeface="Calibri"/>
                <a:cs typeface="Calibri"/>
                <a:sym typeface="Calibri"/>
              </a:rPr>
              <a:t>The article is interesting in its intertwining of philosophy and neuroscience and the authors are particularly interested in the question of consciousness (and relatedly disorders of consciousness, or DoC):</a:t>
            </a:r>
            <a:r>
              <a:rPr lang="en" sz="1400">
                <a:latin typeface="Calibri"/>
                <a:ea typeface="Calibri"/>
                <a:cs typeface="Calibri"/>
                <a:sym typeface="Calibri"/>
              </a:rPr>
              <a:t> what consciousness is, and what value it holds, is fundamental to any understanding of outcomes. This is also evident in Fischer, et. al, as part of the fundamental questions of neuroprognostication (and my understanding is that different levels of consciousness have different recovery </a:t>
            </a:r>
            <a:r>
              <a:rPr lang="en" sz="1400">
                <a:latin typeface="Calibri"/>
                <a:ea typeface="Calibri"/>
                <a:cs typeface="Calibri"/>
                <a:sym typeface="Calibri"/>
              </a:rPr>
              <a:t>predictions</a:t>
            </a:r>
            <a:r>
              <a:rPr lang="en" sz="1400">
                <a:latin typeface="Calibri"/>
                <a:ea typeface="Calibri"/>
                <a:cs typeface="Calibri"/>
                <a:sym typeface="Calibri"/>
              </a:rPr>
              <a:t>). </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I’m not going to delve too deeply here into how we define consciousness (though it tickles my rhetorical brain), except to highlight this quote. </a:t>
            </a:r>
            <a:endParaRPr sz="1400">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lnSpc>
                <a:spcPct val="130000"/>
              </a:lnSpc>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a:t>
            </a:r>
            <a:r>
              <a:rPr b="1" lang="en" sz="1800">
                <a:solidFill>
                  <a:schemeClr val="dk1"/>
                </a:solidFill>
                <a:latin typeface="Calibri"/>
                <a:ea typeface="Calibri"/>
                <a:cs typeface="Calibri"/>
                <a:sym typeface="Calibri"/>
              </a:rPr>
              <a:t>consciousness</a:t>
            </a:r>
            <a:r>
              <a:rPr lang="en" sz="1800">
                <a:solidFill>
                  <a:schemeClr val="dk1"/>
                </a:solidFill>
                <a:latin typeface="Calibri"/>
                <a:ea typeface="Calibri"/>
                <a:cs typeface="Calibri"/>
                <a:sym typeface="Calibri"/>
              </a:rPr>
              <a:t>]</a:t>
            </a:r>
            <a:r>
              <a:rPr b="1" lang="en" sz="1800">
                <a:solidFill>
                  <a:schemeClr val="dk1"/>
                </a:solidFill>
                <a:latin typeface="Calibri"/>
                <a:ea typeface="Calibri"/>
                <a:cs typeface="Calibri"/>
                <a:sym typeface="Calibri"/>
              </a:rPr>
              <a:t> is not a unitary state but rather a cluster concept that includes a number of interdigitated ingredients</a:t>
            </a:r>
            <a:r>
              <a:rPr lang="en" sz="1800">
                <a:solidFill>
                  <a:schemeClr val="dk1"/>
                </a:solidFill>
                <a:latin typeface="Calibri"/>
                <a:ea typeface="Calibri"/>
                <a:cs typeface="Calibri"/>
                <a:sym typeface="Calibri"/>
              </a:rPr>
              <a:t>;…in isolation, each is not sufficient but when vari- ably combined produce a range of states that fall on a spectrum of what we call consciousness, and each of which might be variably disordered across the spectrum of conditions that neurologists are called upon to evaluate…</a:t>
            </a:r>
            <a:endParaRPr sz="1800">
              <a:solidFill>
                <a:schemeClr val="dk1"/>
              </a:solidFill>
              <a:latin typeface="Calibri"/>
              <a:ea typeface="Calibri"/>
              <a:cs typeface="Calibri"/>
              <a:sym typeface="Calibri"/>
            </a:endParaRPr>
          </a:p>
          <a:p>
            <a:pPr indent="0" lvl="0" marL="0" rtl="0" algn="l">
              <a:lnSpc>
                <a:spcPct val="130000"/>
              </a:lnSpc>
              <a:spcBef>
                <a:spcPts val="0"/>
              </a:spcBef>
              <a:spcAft>
                <a:spcPts val="0"/>
              </a:spcAft>
              <a:buClr>
                <a:schemeClr val="dk1"/>
              </a:buClr>
              <a:buSzPts val="1100"/>
              <a:buFont typeface="Arial"/>
              <a:buNone/>
            </a:pPr>
            <a:r>
              <a:t/>
            </a:r>
            <a:endParaRPr sz="1800">
              <a:solidFill>
                <a:schemeClr val="dk1"/>
              </a:solidFill>
              <a:latin typeface="Calibri"/>
              <a:ea typeface="Calibri"/>
              <a:cs typeface="Calibri"/>
              <a:sym typeface="Calibri"/>
            </a:endParaRPr>
          </a:p>
          <a:p>
            <a:pPr indent="0" lvl="0" marL="0" rtl="0" algn="l">
              <a:lnSpc>
                <a:spcPct val="130000"/>
              </a:lnSpc>
              <a:spcBef>
                <a:spcPts val="0"/>
              </a:spcBef>
              <a:spcAft>
                <a:spcPts val="0"/>
              </a:spcAft>
              <a:buClr>
                <a:schemeClr val="dk1"/>
              </a:buClr>
              <a:buSzPts val="1100"/>
              <a:buFont typeface="Arial"/>
              <a:buNone/>
            </a:pPr>
            <a:r>
              <a:rPr lang="en" sz="1800">
                <a:solidFill>
                  <a:schemeClr val="dk1"/>
                </a:solidFill>
                <a:latin typeface="Calibri"/>
                <a:ea typeface="Calibri"/>
                <a:cs typeface="Calibri"/>
                <a:sym typeface="Calibri"/>
              </a:rPr>
              <a:t>…Across definitions, consciousness appears to be subjective, related to experience and serves as a grounds for the possibility of other capacities. (3293)</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It’s notable to me both in its accuracy and it’s potential incomprehensibility (interdigitation?), were we to take this directly into conversation with patients and families.</a:t>
            </a:r>
            <a:endParaRPr sz="1400">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5b9890526b_0_18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5b9890526b_0_18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Calibri"/>
                <a:ea typeface="Calibri"/>
                <a:cs typeface="Calibri"/>
                <a:sym typeface="Calibri"/>
              </a:rPr>
              <a:t>In case you for any reason were uncertain about the breadth of philosophical views of consciousness, I’ve included this very ugly slide which contains three screenshots of their “</a:t>
            </a:r>
            <a:r>
              <a:rPr b="1" lang="en" sz="1400">
                <a:solidFill>
                  <a:schemeClr val="dk1"/>
                </a:solidFill>
                <a:latin typeface="Calibri"/>
                <a:ea typeface="Calibri"/>
                <a:cs typeface="Calibri"/>
                <a:sym typeface="Calibri"/>
              </a:rPr>
              <a:t>Supplemenary Table 1 Selected theoretical approaches to consciousness, presented chronologically” </a:t>
            </a:r>
            <a:r>
              <a:rPr lang="en" sz="1400">
                <a:solidFill>
                  <a:schemeClr val="dk1"/>
                </a:solidFill>
                <a:latin typeface="Calibri"/>
                <a:ea typeface="Calibri"/>
                <a:cs typeface="Calibri"/>
                <a:sym typeface="Calibri"/>
              </a:rPr>
              <a:t>, beginning with Hippocrates (460 BCE) and ending with Dahaene (2014). [And here, this could be an entirely different talk, but I’ll avoid that with a brief representation of a few ideas here).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I want to highlight a few: </a:t>
            </a:r>
            <a:endParaRPr sz="1400">
              <a:latin typeface="Calibri"/>
              <a:ea typeface="Calibri"/>
              <a:cs typeface="Calibri"/>
              <a:sym typeface="Calibri"/>
            </a:endParaRPr>
          </a:p>
          <a:p>
            <a:pPr indent="0" lvl="0" marL="0" rtl="0" algn="l">
              <a:spcBef>
                <a:spcPts val="0"/>
              </a:spcBef>
              <a:spcAft>
                <a:spcPts val="0"/>
              </a:spcAft>
              <a:buNone/>
            </a:pPr>
            <a:r>
              <a:rPr lang="en" sz="1400">
                <a:solidFill>
                  <a:schemeClr val="dk1"/>
                </a:solidFill>
                <a:latin typeface="Calibri"/>
                <a:ea typeface="Calibri"/>
                <a:cs typeface="Calibri"/>
                <a:sym typeface="Calibri"/>
              </a:rPr>
              <a:t>[CLICK]</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Majihima Nikaya</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(Buddhist scripture), ~450BCE</a:t>
            </a:r>
            <a:endParaRPr sz="900">
              <a:solidFill>
                <a:schemeClr val="dk1"/>
              </a:solidFill>
            </a:endParaRPr>
          </a:p>
          <a:p>
            <a:pPr indent="0" lvl="0" marL="0" rtl="0" algn="l">
              <a:spcBef>
                <a:spcPts val="0"/>
              </a:spcBef>
              <a:spcAft>
                <a:spcPts val="0"/>
              </a:spcAft>
              <a:buNone/>
            </a:pPr>
            <a:r>
              <a:rPr lang="en" sz="1400">
                <a:latin typeface="Calibri"/>
                <a:ea typeface="Calibri"/>
                <a:cs typeface="Calibri"/>
                <a:sym typeface="Calibri"/>
              </a:rPr>
              <a:t>“</a:t>
            </a:r>
            <a:r>
              <a:rPr lang="en" sz="900">
                <a:solidFill>
                  <a:schemeClr val="dk1"/>
                </a:solidFill>
              </a:rPr>
              <a:t>"And what is consciousness, what is the origin of consciousness, what is the cessation of consciousness, what is the way leading to the cessation of consciousness? There are these six classes of consciousness: eye-consciousness, ear-consciousness, nose-consciousness, tongue-consciousness, body-consciousness, mind-consciousness. With the arising of formations there is the arising of consciousness. With the cessation of formations there is the cessation of consciousness...consciousness is reckoned by the particular condition dependent upon which it arises.”</a:t>
            </a:r>
            <a:endParaRPr sz="900">
              <a:solidFill>
                <a:schemeClr val="dk1"/>
              </a:solidFill>
            </a:endParaRPr>
          </a:p>
          <a:p>
            <a:pPr indent="0" lvl="0" marL="0" rtl="0" algn="l">
              <a:spcBef>
                <a:spcPts val="0"/>
              </a:spcBef>
              <a:spcAft>
                <a:spcPts val="0"/>
              </a:spcAft>
              <a:buNone/>
            </a:pPr>
            <a:r>
              <a:t/>
            </a:r>
            <a:endParaRPr sz="9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[CLICK]</a:t>
            </a:r>
            <a:endParaRPr sz="900">
              <a:solidFill>
                <a:schemeClr val="dk1"/>
              </a:solidFill>
            </a:endParaRPr>
          </a:p>
          <a:p>
            <a:pPr indent="0" lvl="0" marL="0" rtl="0" algn="l">
              <a:spcBef>
                <a:spcPts val="0"/>
              </a:spcBef>
              <a:spcAft>
                <a:spcPts val="0"/>
              </a:spcAft>
              <a:buNone/>
            </a:pPr>
            <a:r>
              <a:rPr lang="en" sz="900">
                <a:solidFill>
                  <a:schemeClr val="dk1"/>
                </a:solidFill>
              </a:rPr>
              <a:t>Galen, 175</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..the nerves receive the psychic power (faculty) from the brain... The usefulness of the nerves, then, would lie in conveying the power of sensation and motion from its source to the several parts"</a:t>
            </a:r>
            <a:endParaRPr sz="900">
              <a:solidFill>
                <a:schemeClr val="dk1"/>
              </a:solidFill>
            </a:endParaRPr>
          </a:p>
          <a:p>
            <a:pPr indent="0" lvl="0" marL="0" rtl="0" algn="l">
              <a:spcBef>
                <a:spcPts val="0"/>
              </a:spcBef>
              <a:spcAft>
                <a:spcPts val="0"/>
              </a:spcAft>
              <a:buNone/>
            </a:pPr>
            <a:r>
              <a:t/>
            </a:r>
            <a:endParaRPr sz="900">
              <a:solidFill>
                <a:schemeClr val="dk1"/>
              </a:solidFill>
            </a:endParaRPr>
          </a:p>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[CLICK]</a:t>
            </a:r>
            <a:endParaRPr sz="900">
              <a:solidFill>
                <a:schemeClr val="dk1"/>
              </a:solidFill>
            </a:endParaRPr>
          </a:p>
          <a:p>
            <a:pPr indent="0" lvl="0" marL="0" rtl="0" algn="l">
              <a:spcBef>
                <a:spcPts val="0"/>
              </a:spcBef>
              <a:spcAft>
                <a:spcPts val="0"/>
              </a:spcAft>
              <a:buNone/>
            </a:pPr>
            <a:r>
              <a:rPr lang="en" sz="900">
                <a:solidFill>
                  <a:schemeClr val="dk1"/>
                </a:solidFill>
              </a:rPr>
              <a:t>Maimonides</a:t>
            </a:r>
            <a:r>
              <a:rPr lang="en" sz="900">
                <a:solidFill>
                  <a:schemeClr val="dk1"/>
                </a:solidFill>
              </a:rPr>
              <a:t>, 1479</a:t>
            </a:r>
            <a:endParaRPr sz="900">
              <a:solidFill>
                <a:schemeClr val="dk1"/>
              </a:solidFill>
            </a:endParaRPr>
          </a:p>
          <a:p>
            <a:pPr indent="0" lvl="0" marL="0" rtl="0" algn="l">
              <a:lnSpc>
                <a:spcPct val="115000"/>
              </a:lnSpc>
              <a:spcBef>
                <a:spcPts val="0"/>
              </a:spcBef>
              <a:spcAft>
                <a:spcPts val="0"/>
              </a:spcAft>
              <a:buNone/>
            </a:pPr>
            <a:r>
              <a:rPr lang="en" sz="900">
                <a:solidFill>
                  <a:schemeClr val="dk1"/>
                </a:solidFill>
              </a:rPr>
              <a:t>Comprised of "five faculties; the nutritive/vegetative, the sensitive, the imaginative, the appetitive, and the rational... which is a unit, and may be compared to matter in that it likewise has a form. which is reason."</a:t>
            </a:r>
            <a:endParaRPr sz="900">
              <a:solidFill>
                <a:schemeClr val="dk1"/>
              </a:solidFill>
            </a:endParaRPr>
          </a:p>
          <a:p>
            <a:pPr indent="0" lvl="0" marL="0" rtl="0" algn="l">
              <a:lnSpc>
                <a:spcPct val="115000"/>
              </a:lnSpc>
              <a:spcBef>
                <a:spcPts val="0"/>
              </a:spcBef>
              <a:spcAft>
                <a:spcPts val="0"/>
              </a:spcAft>
              <a:buNone/>
            </a:pPr>
            <a:r>
              <a:t/>
            </a:r>
            <a:endParaRPr sz="900">
              <a:solidFill>
                <a:schemeClr val="dk1"/>
              </a:solidFill>
            </a:endParaRPr>
          </a:p>
          <a:p>
            <a:pPr indent="0" lvl="0" marL="0" rtl="0" algn="l">
              <a:spcBef>
                <a:spcPts val="0"/>
              </a:spcBef>
              <a:spcAft>
                <a:spcPts val="0"/>
              </a:spcAft>
              <a:buNone/>
            </a:pPr>
            <a:r>
              <a:rPr lang="en" sz="1400">
                <a:solidFill>
                  <a:schemeClr val="dk1"/>
                </a:solidFill>
                <a:latin typeface="Calibri"/>
                <a:ea typeface="Calibri"/>
                <a:cs typeface="Calibri"/>
                <a:sym typeface="Calibri"/>
              </a:rPr>
              <a:t>[CLICK]</a:t>
            </a:r>
            <a:endParaRPr sz="900">
              <a:solidFill>
                <a:schemeClr val="dk1"/>
              </a:solidFill>
            </a:endParaRPr>
          </a:p>
          <a:p>
            <a:pPr indent="0" lvl="0" marL="0" rtl="0" algn="l">
              <a:lnSpc>
                <a:spcPct val="115000"/>
              </a:lnSpc>
              <a:spcBef>
                <a:spcPts val="0"/>
              </a:spcBef>
              <a:spcAft>
                <a:spcPts val="0"/>
              </a:spcAft>
              <a:buNone/>
            </a:pPr>
            <a:r>
              <a:rPr lang="en" sz="900">
                <a:solidFill>
                  <a:schemeClr val="dk1"/>
                </a:solidFill>
              </a:rPr>
              <a:t>Husserl, 1930</a:t>
            </a:r>
            <a:endParaRPr sz="900">
              <a:solidFill>
                <a:schemeClr val="dk1"/>
              </a:solidFill>
            </a:endParaRPr>
          </a:p>
          <a:p>
            <a:pPr indent="0" lvl="0" marL="0" rtl="0" algn="l">
              <a:lnSpc>
                <a:spcPct val="115000"/>
              </a:lnSpc>
              <a:spcBef>
                <a:spcPts val="0"/>
              </a:spcBef>
              <a:spcAft>
                <a:spcPts val="0"/>
              </a:spcAft>
              <a:buNone/>
            </a:pPr>
            <a:r>
              <a:rPr lang="en" sz="900">
                <a:solidFill>
                  <a:schemeClr val="dk1"/>
                </a:solidFill>
              </a:rPr>
              <a:t>"All consciousness is consciousness of something.”</a:t>
            </a:r>
            <a:endParaRPr sz="900">
              <a:solidFill>
                <a:schemeClr val="dk1"/>
              </a:solidFill>
            </a:endParaRPr>
          </a:p>
          <a:p>
            <a:pPr indent="0" lvl="0" marL="0" rtl="0" algn="l">
              <a:lnSpc>
                <a:spcPct val="115000"/>
              </a:lnSpc>
              <a:spcBef>
                <a:spcPts val="0"/>
              </a:spcBef>
              <a:spcAft>
                <a:spcPts val="0"/>
              </a:spcAft>
              <a:buNone/>
            </a:pPr>
            <a:r>
              <a:t/>
            </a:r>
            <a:endParaRPr sz="900">
              <a:solidFill>
                <a:schemeClr val="dk1"/>
              </a:solidFill>
            </a:endParaRPr>
          </a:p>
          <a:p>
            <a:pPr indent="0" lvl="0" marL="0" rtl="0" algn="l">
              <a:spcBef>
                <a:spcPts val="0"/>
              </a:spcBef>
              <a:spcAft>
                <a:spcPts val="0"/>
              </a:spcAft>
              <a:buNone/>
            </a:pPr>
            <a:r>
              <a:rPr lang="en" sz="1400">
                <a:solidFill>
                  <a:schemeClr val="dk1"/>
                </a:solidFill>
                <a:latin typeface="Calibri"/>
                <a:ea typeface="Calibri"/>
                <a:cs typeface="Calibri"/>
                <a:sym typeface="Calibri"/>
              </a:rPr>
              <a:t>[CLICK]</a:t>
            </a:r>
            <a:endParaRPr sz="900">
              <a:solidFill>
                <a:schemeClr val="dk1"/>
              </a:solidFill>
            </a:endParaRPr>
          </a:p>
          <a:p>
            <a:pPr indent="0" lvl="0" marL="0" rtl="0" algn="l">
              <a:lnSpc>
                <a:spcPct val="115000"/>
              </a:lnSpc>
              <a:spcBef>
                <a:spcPts val="0"/>
              </a:spcBef>
              <a:spcAft>
                <a:spcPts val="0"/>
              </a:spcAft>
              <a:buNone/>
            </a:pPr>
            <a:r>
              <a:rPr lang="en" sz="900">
                <a:solidFill>
                  <a:schemeClr val="dk1"/>
                </a:solidFill>
              </a:rPr>
              <a:t>Searle, 1998</a:t>
            </a:r>
            <a:endParaRPr sz="900">
              <a:solidFill>
                <a:schemeClr val="dk1"/>
              </a:solidFill>
            </a:endParaRPr>
          </a:p>
          <a:p>
            <a:pPr indent="0" lvl="0" marL="0" rtl="0" algn="l">
              <a:lnSpc>
                <a:spcPct val="115000"/>
              </a:lnSpc>
              <a:spcBef>
                <a:spcPts val="0"/>
              </a:spcBef>
              <a:spcAft>
                <a:spcPts val="0"/>
              </a:spcAft>
              <a:buNone/>
            </a:pPr>
            <a:r>
              <a:rPr lang="en" sz="900">
                <a:solidFill>
                  <a:schemeClr val="dk1"/>
                </a:solidFill>
              </a:rPr>
              <a:t>"It is not possible to give a definition of "consciousness"</a:t>
            </a:r>
            <a:endParaRPr sz="900">
              <a:solidFill>
                <a:schemeClr val="dk1"/>
              </a:solidFill>
            </a:endParaRPr>
          </a:p>
          <a:p>
            <a:pPr indent="0" lvl="0" marL="0" rtl="0" algn="l">
              <a:lnSpc>
                <a:spcPct val="115000"/>
              </a:lnSpc>
              <a:spcBef>
                <a:spcPts val="0"/>
              </a:spcBef>
              <a:spcAft>
                <a:spcPts val="0"/>
              </a:spcAft>
              <a:buNone/>
            </a:pPr>
            <a:r>
              <a:rPr lang="en" sz="900">
                <a:solidFill>
                  <a:schemeClr val="dk1"/>
                </a:solidFill>
              </a:rPr>
              <a:t>.. What I mean by "consciousness" can best be illustrated by examples</a:t>
            </a:r>
            <a:endParaRPr sz="900">
              <a:solidFill>
                <a:schemeClr val="dk1"/>
              </a:solidFill>
            </a:endParaRPr>
          </a:p>
          <a:p>
            <a:pPr indent="0" lvl="0" marL="0" rtl="0" algn="l">
              <a:lnSpc>
                <a:spcPct val="115000"/>
              </a:lnSpc>
              <a:spcBef>
                <a:spcPts val="0"/>
              </a:spcBef>
              <a:spcAft>
                <a:spcPts val="0"/>
              </a:spcAft>
              <a:buNone/>
            </a:pPr>
            <a:r>
              <a:t/>
            </a:r>
            <a:endParaRPr sz="9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0"/>
              </a:spcAft>
              <a:buNone/>
            </a:pPr>
            <a:r>
              <a:t/>
            </a:r>
            <a:endParaRPr sz="900">
              <a:solidFill>
                <a:schemeClr val="dk1"/>
              </a:solidFill>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Damasio, 1999</a:t>
            </a:r>
            <a:endParaRPr sz="1400">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rPr>
              <a:t>"The unified mental pattern that brings together the object and self."</a:t>
            </a:r>
            <a:endParaRPr sz="900">
              <a:solidFill>
                <a:schemeClr val="dk1"/>
              </a:solidFill>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solidFill>
                  <a:schemeClr val="dk1"/>
                </a:solidFill>
                <a:latin typeface="Calibri"/>
                <a:ea typeface="Calibri"/>
                <a:cs typeface="Calibri"/>
                <a:sym typeface="Calibri"/>
              </a:rPr>
              <a:t>So….complex definitions, some very hard to measure.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5b9890526b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5b9890526b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In addition to their ponderings of consciousness, and more to my point today, Young et. al also provide a useful conceptualization of how the bioethical principles of respect for autonomy, beneficence, non-maleficence, and justice emerge in questions of neuroprognostication, diagnosis, and communication with patients and families.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 sz="1600">
                <a:solidFill>
                  <a:schemeClr val="dk1"/>
                </a:solidFill>
                <a:latin typeface="Calibri"/>
                <a:ea typeface="Calibri"/>
                <a:cs typeface="Calibri"/>
                <a:sym typeface="Calibri"/>
              </a:rPr>
              <a:t>Beneficience and non-maleficience are relatively self-evident here, in the basic sense that we of course want to do the most good and the least harm possible. Respect for autonomy is complicated in some self-obvious ways, in that brain injury can inherently affect capacity to self-advocate, creating a “</a:t>
            </a:r>
            <a:r>
              <a:rPr b="1" lang="en" sz="1600">
                <a:solidFill>
                  <a:schemeClr val="dk1"/>
                </a:solidFill>
                <a:latin typeface="Calibri"/>
                <a:ea typeface="Calibri"/>
                <a:cs typeface="Calibri"/>
                <a:sym typeface="Calibri"/>
              </a:rPr>
              <a:t>uniquely vulnerable and incapacitated population of patients,” </a:t>
            </a:r>
            <a:r>
              <a:rPr lang="en" sz="1600">
                <a:solidFill>
                  <a:schemeClr val="dk1"/>
                </a:solidFill>
                <a:latin typeface="Calibri"/>
                <a:ea typeface="Calibri"/>
                <a:cs typeface="Calibri"/>
                <a:sym typeface="Calibri"/>
              </a:rPr>
              <a:t>and relying on surrogates to represent the patient’s values, goals, and beliefs in these circumstances also present particular challenges</a:t>
            </a:r>
            <a:r>
              <a:rPr lang="en" sz="1600">
                <a:solidFill>
                  <a:schemeClr val="dk1"/>
                </a:solidFill>
                <a:latin typeface="Calibri"/>
                <a:ea typeface="Calibri"/>
                <a:cs typeface="Calibri"/>
                <a:sym typeface="Calibri"/>
              </a:rPr>
              <a:t>.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rPr lang="en" sz="1600">
                <a:solidFill>
                  <a:schemeClr val="dk1"/>
                </a:solidFill>
                <a:latin typeface="Calibri"/>
                <a:ea typeface="Calibri"/>
                <a:cs typeface="Calibri"/>
                <a:sym typeface="Calibri"/>
              </a:rPr>
              <a:t>T</a:t>
            </a:r>
            <a:r>
              <a:rPr lang="en"/>
              <a:t>hey also argue that, </a:t>
            </a:r>
            <a:r>
              <a:rPr lang="en"/>
              <a:t>“…</a:t>
            </a:r>
            <a:r>
              <a:rPr b="1" lang="en"/>
              <a:t>The principle of justice prompts further inquiry into topics surrounding stigma of persons with DoC, equity in access to neurorehabilitation, integration of disability rights perspectives and law, fair distribution of limited resources and disparities in care</a:t>
            </a:r>
            <a:r>
              <a:rPr lang="en"/>
              <a:t>. (3292-3)</a:t>
            </a:r>
            <a:endParaRPr sz="3700">
              <a:solidFill>
                <a:schemeClr val="lt1"/>
              </a:solidFill>
              <a:latin typeface="Calibri"/>
              <a:ea typeface="Calibri"/>
              <a:cs typeface="Calibri"/>
              <a:sym typeface="Calibri"/>
            </a:endParaRPr>
          </a:p>
          <a:p>
            <a:pPr indent="0" lvl="0" marL="0" rtl="0" algn="l">
              <a:spcBef>
                <a:spcPts val="0"/>
              </a:spcBef>
              <a:spcAft>
                <a:spcPts val="0"/>
              </a:spcAft>
              <a:buNone/>
            </a:pPr>
            <a:r>
              <a:rPr lang="en" sz="1600">
                <a:solidFill>
                  <a:schemeClr val="dk1"/>
                </a:solidFill>
                <a:latin typeface="Calibri"/>
                <a:ea typeface="Calibri"/>
                <a:cs typeface="Calibri"/>
                <a:sym typeface="Calibri"/>
              </a:rPr>
              <a:t>I particularly appreciate their attention here to justice concerns related to disability and equity, and I’ll want to tease those out a bit more as we continue.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5b9890526b_0_18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5b9890526b_0_18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Calibri"/>
                <a:ea typeface="Calibri"/>
                <a:cs typeface="Calibri"/>
                <a:sym typeface="Calibri"/>
              </a:rPr>
              <a:t>At any rate, Young et. al identify three significant areas of ethical challenges in DoC specifically, but that seem to work with neuroprognostication more broadly: </a:t>
            </a:r>
            <a:r>
              <a:rPr lang="en" sz="1400">
                <a:solidFill>
                  <a:schemeClr val="dk1"/>
                </a:solidFill>
                <a:latin typeface="Calibri"/>
                <a:ea typeface="Calibri"/>
                <a:cs typeface="Calibri"/>
                <a:sym typeface="Calibri"/>
              </a:rPr>
              <a:t>nihilism, </a:t>
            </a:r>
            <a:r>
              <a:rPr lang="en" sz="1400">
                <a:latin typeface="Calibri"/>
                <a:ea typeface="Calibri"/>
                <a:cs typeface="Calibri"/>
                <a:sym typeface="Calibri"/>
              </a:rPr>
              <a:t>misdiagnoses, and bias. </a:t>
            </a:r>
            <a:r>
              <a:rPr lang="en" sz="1400">
                <a:solidFill>
                  <a:schemeClr val="dk1"/>
                </a:solidFill>
                <a:latin typeface="Calibri"/>
                <a:ea typeface="Calibri"/>
                <a:cs typeface="Calibri"/>
                <a:sym typeface="Calibri"/>
              </a:rPr>
              <a:t>U</a:t>
            </a:r>
            <a:r>
              <a:rPr lang="en" sz="1400">
                <a:solidFill>
                  <a:schemeClr val="dk1"/>
                </a:solidFill>
                <a:latin typeface="Calibri"/>
                <a:ea typeface="Calibri"/>
                <a:cs typeface="Calibri"/>
                <a:sym typeface="Calibri"/>
              </a:rPr>
              <a:t>ndue pessimism or nihilism is the tendency to expect the worst possible outcome and potentially withdraw life sustaining treatment earlier than may be called for. </a:t>
            </a:r>
            <a:r>
              <a:rPr lang="en" sz="1400">
                <a:latin typeface="Calibri"/>
                <a:ea typeface="Calibri"/>
                <a:cs typeface="Calibri"/>
                <a:sym typeface="Calibri"/>
              </a:rPr>
              <a:t>They attribute an increase in this tendency to the emergence of the “right to die” movement and concerns about extended suffering. Additionally, data about recovering is complicated – it can seem to be better than expected, but may be biased as it may reflect outcomes for the healthiest of patients. In other words, we don’t see the outcomes of patients who transitioned to comfort care, for obvious reasons, though we can forget how that affects the data. </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 I’m not going to spend much more time on that, but I do want to look at elements of the other challenges</a:t>
            </a:r>
            <a:endParaRPr sz="140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5b9890526b_0_18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5b9890526b_0_18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Calibri"/>
                <a:ea typeface="Calibri"/>
                <a:cs typeface="Calibri"/>
                <a:sym typeface="Calibri"/>
              </a:rPr>
              <a:t>So, the second ethical challenge Young et. al identify is misdiagnosis, which perhaps could be better phrased as “complex diagnosis.” In part, this is where they dive into nerdy rhetorical definitional questions–and this is not irrelevant – consistency of language and definition for various levels of cognition is vital, but outside of my </a:t>
            </a:r>
            <a:r>
              <a:rPr lang="en" sz="1400">
                <a:latin typeface="Calibri"/>
                <a:ea typeface="Calibri"/>
                <a:cs typeface="Calibri"/>
                <a:sym typeface="Calibri"/>
              </a:rPr>
              <a:t>purview here. But these factors are not unfamiliar, I’m sure.</a:t>
            </a:r>
            <a:endParaRPr sz="1400">
              <a:latin typeface="Calibri"/>
              <a:ea typeface="Calibri"/>
              <a:cs typeface="Calibri"/>
              <a:sym typeface="Calibri"/>
            </a:endParaRPr>
          </a:p>
          <a:p>
            <a:pPr indent="0" lvl="0" marL="0" rtl="0" algn="l">
              <a:spcBef>
                <a:spcPts val="0"/>
              </a:spcBef>
              <a:spcAft>
                <a:spcPts val="0"/>
              </a:spcAft>
              <a:buNone/>
            </a:pPr>
            <a:r>
              <a:t/>
            </a:r>
            <a:endParaRPr b="1"/>
          </a:p>
          <a:p>
            <a:pPr indent="0" lvl="0" marL="0" rtl="0" algn="l">
              <a:spcBef>
                <a:spcPts val="0"/>
              </a:spcBef>
              <a:spcAft>
                <a:spcPts val="0"/>
              </a:spcAft>
              <a:buClr>
                <a:schemeClr val="dk1"/>
              </a:buClr>
              <a:buSzPts val="1100"/>
              <a:buFont typeface="Arial"/>
              <a:buNone/>
            </a:pPr>
            <a:r>
              <a:rPr b="1" i="1" lang="en"/>
              <a:t>Patient factors</a:t>
            </a:r>
            <a:endParaRPr b="1" i="1"/>
          </a:p>
          <a:p>
            <a:pPr indent="0" lvl="0" marL="0" rtl="0" algn="l">
              <a:spcBef>
                <a:spcPts val="0"/>
              </a:spcBef>
              <a:spcAft>
                <a:spcPts val="0"/>
              </a:spcAft>
              <a:buClr>
                <a:schemeClr val="dk1"/>
              </a:buClr>
              <a:buSzPts val="1100"/>
              <a:buFont typeface="Arial"/>
              <a:buNone/>
            </a:pPr>
            <a:r>
              <a:rPr b="1" lang="en"/>
              <a:t>Sensory impairments </a:t>
            </a:r>
            <a:endParaRPr b="1"/>
          </a:p>
          <a:p>
            <a:pPr indent="0" lvl="0" marL="0" rtl="0" algn="l">
              <a:spcBef>
                <a:spcPts val="0"/>
              </a:spcBef>
              <a:spcAft>
                <a:spcPts val="0"/>
              </a:spcAft>
              <a:buClr>
                <a:schemeClr val="dk1"/>
              </a:buClr>
              <a:buSzPts val="1100"/>
              <a:buFont typeface="Arial"/>
              <a:buNone/>
            </a:pPr>
            <a:r>
              <a:rPr b="1" lang="en"/>
              <a:t>Motor/Praxis impairments </a:t>
            </a:r>
            <a:endParaRPr b="1"/>
          </a:p>
          <a:p>
            <a:pPr indent="0" lvl="0" marL="0" rtl="0" algn="l">
              <a:spcBef>
                <a:spcPts val="0"/>
              </a:spcBef>
              <a:spcAft>
                <a:spcPts val="0"/>
              </a:spcAft>
              <a:buClr>
                <a:schemeClr val="dk1"/>
              </a:buClr>
              <a:buSzPts val="1100"/>
              <a:buFont typeface="Arial"/>
              <a:buNone/>
            </a:pPr>
            <a:r>
              <a:rPr b="1" lang="en"/>
              <a:t>Fluctuating responsiveness </a:t>
            </a:r>
            <a:endParaRPr b="1"/>
          </a:p>
          <a:p>
            <a:pPr indent="0" lvl="0" marL="0" rtl="0" algn="l">
              <a:spcBef>
                <a:spcPts val="0"/>
              </a:spcBef>
              <a:spcAft>
                <a:spcPts val="0"/>
              </a:spcAft>
              <a:buClr>
                <a:schemeClr val="dk1"/>
              </a:buClr>
              <a:buSzPts val="1100"/>
              <a:buFont typeface="Arial"/>
              <a:buNone/>
            </a:pPr>
            <a:r>
              <a:rPr b="1" lang="en"/>
              <a:t>Comorbid conditions </a:t>
            </a:r>
            <a:endParaRPr b="1"/>
          </a:p>
          <a:p>
            <a:pPr indent="0" lvl="0" marL="0" rtl="0" algn="l">
              <a:spcBef>
                <a:spcPts val="0"/>
              </a:spcBef>
              <a:spcAft>
                <a:spcPts val="0"/>
              </a:spcAft>
              <a:buClr>
                <a:schemeClr val="dk1"/>
              </a:buClr>
              <a:buSzPts val="1100"/>
              <a:buFont typeface="Arial"/>
              <a:buNone/>
            </a:pPr>
            <a:r>
              <a:rPr b="1" lang="en"/>
              <a:t>Medications</a:t>
            </a:r>
            <a:endParaRPr b="1"/>
          </a:p>
          <a:p>
            <a:pPr indent="0" lvl="0" marL="0" rtl="0" algn="l">
              <a:spcBef>
                <a:spcPts val="0"/>
              </a:spcBef>
              <a:spcAft>
                <a:spcPts val="0"/>
              </a:spcAft>
              <a:buNone/>
            </a:pPr>
            <a:r>
              <a:t/>
            </a:r>
            <a:endParaRPr b="1"/>
          </a:p>
          <a:p>
            <a:pPr indent="0" lvl="0" marL="0" rtl="0" algn="l">
              <a:spcBef>
                <a:spcPts val="0"/>
              </a:spcBef>
              <a:spcAft>
                <a:spcPts val="0"/>
              </a:spcAft>
              <a:buClr>
                <a:schemeClr val="dk1"/>
              </a:buClr>
              <a:buSzPts val="1100"/>
              <a:buFont typeface="Arial"/>
              <a:buNone/>
            </a:pPr>
            <a:r>
              <a:rPr b="1" i="1" lang="en"/>
              <a:t>Clinician factors</a:t>
            </a:r>
            <a:endParaRPr b="1" i="1"/>
          </a:p>
          <a:p>
            <a:pPr indent="0" lvl="0" marL="0" rtl="0" algn="l">
              <a:spcBef>
                <a:spcPts val="0"/>
              </a:spcBef>
              <a:spcAft>
                <a:spcPts val="0"/>
              </a:spcAft>
              <a:buClr>
                <a:schemeClr val="dk1"/>
              </a:buClr>
              <a:buSzPts val="1100"/>
              <a:buFont typeface="Arial"/>
              <a:buNone/>
            </a:pPr>
            <a:r>
              <a:rPr b="1" lang="en"/>
              <a:t>Evaluator inexperience/strain Confirmation bias</a:t>
            </a:r>
            <a:br>
              <a:rPr b="1" lang="en"/>
            </a:br>
            <a:r>
              <a:rPr b="1" lang="en"/>
              <a:t>Resource utilization bias</a:t>
            </a:r>
            <a:endParaRPr b="1"/>
          </a:p>
          <a:p>
            <a:pPr indent="0" lvl="0" marL="0" rtl="0" algn="l">
              <a:spcBef>
                <a:spcPts val="0"/>
              </a:spcBef>
              <a:spcAft>
                <a:spcPts val="0"/>
              </a:spcAft>
              <a:buClr>
                <a:schemeClr val="dk1"/>
              </a:buClr>
              <a:buSzPts val="1100"/>
              <a:buFont typeface="Arial"/>
              <a:buNone/>
            </a:pPr>
            <a:r>
              <a:t/>
            </a:r>
            <a:endParaRPr b="1"/>
          </a:p>
          <a:p>
            <a:pPr indent="0" lvl="0" marL="0" rtl="0" algn="l">
              <a:spcBef>
                <a:spcPts val="0"/>
              </a:spcBef>
              <a:spcAft>
                <a:spcPts val="0"/>
              </a:spcAft>
              <a:buClr>
                <a:schemeClr val="dk1"/>
              </a:buClr>
              <a:buSzPts val="1100"/>
              <a:buFont typeface="Arial"/>
              <a:buNone/>
            </a:pPr>
            <a:r>
              <a:rPr b="1" i="1" lang="en"/>
              <a:t>Systems factors</a:t>
            </a:r>
            <a:endParaRPr b="1" i="1"/>
          </a:p>
          <a:p>
            <a:pPr indent="0" lvl="0" marL="0" rtl="0" algn="l">
              <a:spcBef>
                <a:spcPts val="0"/>
              </a:spcBef>
              <a:spcAft>
                <a:spcPts val="0"/>
              </a:spcAft>
              <a:buClr>
                <a:schemeClr val="dk1"/>
              </a:buClr>
              <a:buSzPts val="1100"/>
              <a:buFont typeface="Arial"/>
              <a:buNone/>
            </a:pPr>
            <a:r>
              <a:rPr b="1" lang="en"/>
              <a:t>Complexity </a:t>
            </a:r>
            <a:endParaRPr b="1"/>
          </a:p>
          <a:p>
            <a:pPr indent="0" lvl="0" marL="0" rtl="0" algn="l">
              <a:spcBef>
                <a:spcPts val="0"/>
              </a:spcBef>
              <a:spcAft>
                <a:spcPts val="0"/>
              </a:spcAft>
              <a:buClr>
                <a:schemeClr val="dk1"/>
              </a:buClr>
              <a:buSzPts val="1100"/>
              <a:buFont typeface="Arial"/>
              <a:buNone/>
            </a:pPr>
            <a:r>
              <a:rPr b="1" lang="en"/>
              <a:t>Burden of proof</a:t>
            </a:r>
            <a:endParaRPr b="1"/>
          </a:p>
          <a:p>
            <a:pPr indent="0" lvl="0" marL="0" rtl="0" algn="l">
              <a:spcBef>
                <a:spcPts val="0"/>
              </a:spcBef>
              <a:spcAft>
                <a:spcPts val="0"/>
              </a:spcAft>
              <a:buClr>
                <a:schemeClr val="dk1"/>
              </a:buClr>
              <a:buSzPts val="1100"/>
              <a:buFont typeface="Arial"/>
              <a:buNone/>
            </a:pPr>
            <a:r>
              <a:rPr b="1" lang="en"/>
              <a:t>Training gap</a:t>
            </a:r>
            <a:endParaRPr b="1"/>
          </a:p>
          <a:p>
            <a:pPr indent="0" lvl="0" marL="0" rtl="0" algn="l">
              <a:spcBef>
                <a:spcPts val="0"/>
              </a:spcBef>
              <a:spcAft>
                <a:spcPts val="0"/>
              </a:spcAft>
              <a:buClr>
                <a:schemeClr val="dk1"/>
              </a:buClr>
              <a:buSzPts val="1100"/>
              <a:buFont typeface="Arial"/>
              <a:buNone/>
            </a:pPr>
            <a:br>
              <a:rPr b="1" lang="en"/>
            </a:br>
            <a:endParaRPr b="1" sz="14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Fischer et al also highlight some complexities of diagnosis of consciousness [CLICK]: </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a:t>
            </a:r>
            <a:r>
              <a:rPr lang="en" sz="1500">
                <a:solidFill>
                  <a:srgbClr val="212121"/>
                </a:solidFill>
                <a:highlight>
                  <a:srgbClr val="FFFFFF"/>
                </a:highlight>
                <a:latin typeface="Cambria"/>
                <a:ea typeface="Cambria"/>
                <a:cs typeface="Cambria"/>
                <a:sym typeface="Cambria"/>
              </a:rPr>
              <a:t>The</a:t>
            </a:r>
            <a:r>
              <a:rPr b="1" lang="en" sz="1500">
                <a:solidFill>
                  <a:srgbClr val="212121"/>
                </a:solidFill>
                <a:highlight>
                  <a:srgbClr val="FFFFFF"/>
                </a:highlight>
                <a:latin typeface="Cambria"/>
                <a:ea typeface="Cambria"/>
                <a:cs typeface="Cambria"/>
                <a:sym typeface="Cambria"/>
              </a:rPr>
              <a:t> unresponsive wakefulness syndrome</a:t>
            </a:r>
            <a:r>
              <a:rPr lang="en" sz="1500">
                <a:solidFill>
                  <a:srgbClr val="212121"/>
                </a:solidFill>
                <a:highlight>
                  <a:srgbClr val="FFFFFF"/>
                </a:highlight>
                <a:latin typeface="Cambria"/>
                <a:ea typeface="Cambria"/>
                <a:cs typeface="Cambria"/>
                <a:sym typeface="Cambria"/>
              </a:rPr>
              <a:t>, which is thought to imply a lack of conscious awareness,</a:t>
            </a:r>
            <a:r>
              <a:rPr b="1" lang="en" sz="1500">
                <a:solidFill>
                  <a:srgbClr val="212121"/>
                </a:solidFill>
                <a:highlight>
                  <a:srgbClr val="FFFFFF"/>
                </a:highlight>
                <a:latin typeface="Cambria"/>
                <a:ea typeface="Cambria"/>
                <a:cs typeface="Cambria"/>
                <a:sym typeface="Cambria"/>
              </a:rPr>
              <a:t> is defined by the absence of behaviours that indicate consciousness, such as answering questions or following commands</a:t>
            </a:r>
            <a:r>
              <a:rPr lang="en" sz="1150" u="sng">
                <a:solidFill>
                  <a:srgbClr val="4C2C92"/>
                </a:solidFill>
                <a:latin typeface="Cambria"/>
                <a:ea typeface="Cambria"/>
                <a:cs typeface="Cambria"/>
                <a:sym typeface="Cambria"/>
                <a:hlinkClick r:id="rId2">
                  <a:extLst>
                    <a:ext uri="{A12FA001-AC4F-418D-AE19-62706E023703}">
                      <ahyp:hlinkClr val="tx"/>
                    </a:ext>
                  </a:extLst>
                </a:hlinkClick>
              </a:rPr>
              <a:t>14</a:t>
            </a:r>
            <a:r>
              <a:rPr lang="en" sz="1150">
                <a:solidFill>
                  <a:srgbClr val="212121"/>
                </a:solidFill>
                <a:latin typeface="Cambria"/>
                <a:ea typeface="Cambria"/>
                <a:cs typeface="Cambria"/>
                <a:sym typeface="Cambria"/>
              </a:rPr>
              <a:t>–</a:t>
            </a:r>
            <a:r>
              <a:rPr lang="en" sz="1150" u="sng">
                <a:solidFill>
                  <a:srgbClr val="4C2C92"/>
                </a:solidFill>
                <a:latin typeface="Cambria"/>
                <a:ea typeface="Cambria"/>
                <a:cs typeface="Cambria"/>
                <a:sym typeface="Cambria"/>
                <a:hlinkClick r:id="rId3">
                  <a:extLst>
                    <a:ext uri="{A12FA001-AC4F-418D-AE19-62706E023703}">
                      <ahyp:hlinkClr val="tx"/>
                    </a:ext>
                  </a:extLst>
                </a:hlinkClick>
              </a:rPr>
              <a:t>19</a:t>
            </a:r>
            <a:r>
              <a:rPr lang="en" sz="1500">
                <a:solidFill>
                  <a:srgbClr val="212121"/>
                </a:solidFill>
                <a:highlight>
                  <a:srgbClr val="FFFFFF"/>
                </a:highlight>
                <a:latin typeface="Cambria"/>
                <a:ea typeface="Cambria"/>
                <a:cs typeface="Cambria"/>
                <a:sym typeface="Cambria"/>
              </a:rPr>
              <a:t>. </a:t>
            </a:r>
            <a:r>
              <a:rPr b="1" lang="en" sz="1500">
                <a:solidFill>
                  <a:srgbClr val="212121"/>
                </a:solidFill>
                <a:highlight>
                  <a:srgbClr val="FFFFFF"/>
                </a:highlight>
                <a:latin typeface="Cambria"/>
                <a:ea typeface="Cambria"/>
                <a:cs typeface="Cambria"/>
                <a:sym typeface="Cambria"/>
              </a:rPr>
              <a:t>However, although the presence of such behaviours assures us that a patient is conscious, the absence of these behaviours does not necessarily indicate that a patient is unconscious (for example, blindness, aphasia or inattention might manifest similarly)</a:t>
            </a:r>
            <a:r>
              <a:rPr lang="en" sz="1500">
                <a:solidFill>
                  <a:srgbClr val="212121"/>
                </a:solidFill>
                <a:highlight>
                  <a:srgbClr val="FFFFFF"/>
                </a:highlight>
                <a:latin typeface="Cambria"/>
                <a:ea typeface="Cambria"/>
                <a:cs typeface="Cambria"/>
                <a:sym typeface="Cambria"/>
              </a:rPr>
              <a:t>. That is, the absence of evidence is not necessarily evidence of absence. As such, </a:t>
            </a:r>
            <a:r>
              <a:rPr b="1" lang="en" sz="1500">
                <a:solidFill>
                  <a:srgbClr val="212121"/>
                </a:solidFill>
                <a:highlight>
                  <a:srgbClr val="FFFFFF"/>
                </a:highlight>
                <a:latin typeface="Cambria"/>
                <a:ea typeface="Cambria"/>
                <a:cs typeface="Cambria"/>
                <a:sym typeface="Cambria"/>
              </a:rPr>
              <a:t>categorizing patients in terms of their consciousness (or lack thereof) might imply more certainty about a patient’s consciousness than we actually have, which could mislead surrogates</a:t>
            </a:r>
            <a:r>
              <a:rPr lang="en" sz="1500">
                <a:solidFill>
                  <a:srgbClr val="212121"/>
                </a:solidFill>
                <a:highlight>
                  <a:srgbClr val="FFFFFF"/>
                </a:highlight>
                <a:latin typeface="Cambria"/>
                <a:ea typeface="Cambria"/>
                <a:cs typeface="Cambria"/>
                <a:sym typeface="Cambria"/>
              </a:rPr>
              <a:t>.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None/>
            </a:pPr>
            <a:r>
              <a:rPr lang="en" sz="1400">
                <a:latin typeface="Calibri"/>
                <a:ea typeface="Calibri"/>
                <a:cs typeface="Calibri"/>
                <a:sym typeface="Calibri"/>
              </a:rPr>
              <a:t>Errors in diagnostics, and thus </a:t>
            </a:r>
            <a:r>
              <a:rPr i="1" lang="en" sz="1400">
                <a:latin typeface="Calibri"/>
                <a:ea typeface="Calibri"/>
                <a:cs typeface="Calibri"/>
                <a:sym typeface="Calibri"/>
              </a:rPr>
              <a:t>prognostics</a:t>
            </a:r>
            <a:r>
              <a:rPr lang="en" sz="1400">
                <a:latin typeface="Calibri"/>
                <a:ea typeface="Calibri"/>
                <a:cs typeface="Calibri"/>
                <a:sym typeface="Calibri"/>
              </a:rPr>
              <a:t>, clearly then are not only relevant to the clinical outcome, but are material to respecting autonomy and determinations of a patient’s values, beliefs, and goals of care</a:t>
            </a:r>
            <a:endParaRPr sz="1400">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Now, I’d like to turn to spend more time on Young et al’s third are of ethical concern in disorders of consciousness, and for us, then neuroprognostication. They identify three biases of concern: self-fulfilling prophecy, disability paradox, and clarity about definitions of consciousness. </a:t>
            </a:r>
            <a:endParaRPr sz="1400">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Font typeface="Calibri"/>
              <a:buNone/>
              <a:defRPr sz="5200">
                <a:latin typeface="Calibri"/>
                <a:ea typeface="Calibri"/>
                <a:cs typeface="Calibri"/>
                <a:sym typeface="Calibri"/>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Font typeface="Calibri"/>
              <a:buNone/>
              <a:defRPr sz="2800">
                <a:latin typeface="Calibri"/>
                <a:ea typeface="Calibri"/>
                <a:cs typeface="Calibri"/>
                <a:sym typeface="Calibri"/>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out image">
  <p:cSld name="Title Slide without image">
    <p:bg>
      <p:bgPr>
        <a:blipFill>
          <a:blip r:embed="rId2">
            <a:alphaModFix/>
          </a:blip>
          <a:stretch>
            <a:fillRect/>
          </a:stretch>
        </a:blipFill>
      </p:bgPr>
    </p:bg>
    <p:spTree>
      <p:nvGrpSpPr>
        <p:cNvPr id="56" name="Shape 56"/>
        <p:cNvGrpSpPr/>
        <p:nvPr/>
      </p:nvGrpSpPr>
      <p:grpSpPr>
        <a:xfrm>
          <a:off x="0" y="0"/>
          <a:ext cx="0" cy="0"/>
          <a:chOff x="0" y="0"/>
          <a:chExt cx="0" cy="0"/>
        </a:xfrm>
      </p:grpSpPr>
      <p:sp>
        <p:nvSpPr>
          <p:cNvPr id="57" name="Google Shape;57;p14"/>
          <p:cNvSpPr txBox="1"/>
          <p:nvPr>
            <p:ph type="ctrTitle"/>
          </p:nvPr>
        </p:nvSpPr>
        <p:spPr>
          <a:xfrm>
            <a:off x="3017520" y="1598546"/>
            <a:ext cx="5669100" cy="11130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accent1"/>
              </a:buClr>
              <a:buSzPts val="2400"/>
              <a:buFont typeface="Calibri"/>
              <a:buNone/>
              <a:defRPr b="0" sz="2400">
                <a:solidFill>
                  <a:schemeClr val="accen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8" name="Google Shape;58;p14"/>
          <p:cNvSpPr txBox="1"/>
          <p:nvPr>
            <p:ph idx="10" type="dt"/>
          </p:nvPr>
        </p:nvSpPr>
        <p:spPr>
          <a:xfrm>
            <a:off x="3017521" y="4256705"/>
            <a:ext cx="2534100" cy="238800"/>
          </a:xfrm>
          <a:prstGeom prst="rect">
            <a:avLst/>
          </a:prstGeom>
          <a:noFill/>
          <a:ln>
            <a:noFill/>
          </a:ln>
        </p:spPr>
        <p:txBody>
          <a:bodyPr anchorCtr="0" anchor="b" bIns="0" lIns="0" spcFirstLastPara="1" rIns="0" wrap="square" tIns="0">
            <a:noAutofit/>
          </a:bodyPr>
          <a:lstStyle>
            <a:lvl1pPr lvl="0" rtl="0" algn="l">
              <a:spcBef>
                <a:spcPts val="0"/>
              </a:spcBef>
              <a:spcAft>
                <a:spcPts val="0"/>
              </a:spcAft>
              <a:buClr>
                <a:schemeClr val="dk1"/>
              </a:buClr>
              <a:buSzPts val="1200"/>
              <a:buFont typeface="Calibri"/>
              <a:buNone/>
              <a:defRPr b="0" sz="1200">
                <a:solidFill>
                  <a:schemeClr val="dk1"/>
                </a:solidFill>
                <a:latin typeface="Calibri"/>
                <a:ea typeface="Calibri"/>
                <a:cs typeface="Calibri"/>
                <a:sym typeface="Calibri"/>
              </a:defRPr>
            </a:lvl1pPr>
            <a:lvl2pPr lvl="1" rtl="0" algn="l">
              <a:spcBef>
                <a:spcPts val="0"/>
              </a:spcBef>
              <a:spcAft>
                <a:spcPts val="0"/>
              </a:spcAft>
              <a:buSzPts val="1100"/>
              <a:buNone/>
              <a:defRPr sz="1200"/>
            </a:lvl2pPr>
            <a:lvl3pPr lvl="2" rtl="0" algn="l">
              <a:spcBef>
                <a:spcPts val="0"/>
              </a:spcBef>
              <a:spcAft>
                <a:spcPts val="0"/>
              </a:spcAft>
              <a:buSzPts val="1100"/>
              <a:buNone/>
              <a:defRPr sz="1200"/>
            </a:lvl3pPr>
            <a:lvl4pPr lvl="3" rtl="0" algn="l">
              <a:spcBef>
                <a:spcPts val="0"/>
              </a:spcBef>
              <a:spcAft>
                <a:spcPts val="0"/>
              </a:spcAft>
              <a:buSzPts val="1100"/>
              <a:buNone/>
              <a:defRPr sz="1200"/>
            </a:lvl4pPr>
            <a:lvl5pPr lvl="4" rtl="0" algn="l">
              <a:spcBef>
                <a:spcPts val="0"/>
              </a:spcBef>
              <a:spcAft>
                <a:spcPts val="0"/>
              </a:spcAft>
              <a:buSzPts val="1100"/>
              <a:buNone/>
              <a:defRPr sz="1200"/>
            </a:lvl5pPr>
            <a:lvl6pPr lvl="5" rtl="0" algn="l">
              <a:spcBef>
                <a:spcPts val="0"/>
              </a:spcBef>
              <a:spcAft>
                <a:spcPts val="0"/>
              </a:spcAft>
              <a:buSzPts val="1100"/>
              <a:buNone/>
              <a:defRPr sz="1200"/>
            </a:lvl6pPr>
            <a:lvl7pPr lvl="6" rtl="0" algn="l">
              <a:spcBef>
                <a:spcPts val="0"/>
              </a:spcBef>
              <a:spcAft>
                <a:spcPts val="0"/>
              </a:spcAft>
              <a:buSzPts val="1100"/>
              <a:buNone/>
              <a:defRPr sz="1200"/>
            </a:lvl7pPr>
            <a:lvl8pPr lvl="7" rtl="0" algn="l">
              <a:spcBef>
                <a:spcPts val="0"/>
              </a:spcBef>
              <a:spcAft>
                <a:spcPts val="0"/>
              </a:spcAft>
              <a:buSzPts val="1100"/>
              <a:buNone/>
              <a:defRPr sz="1200"/>
            </a:lvl8pPr>
            <a:lvl9pPr lvl="8" rtl="0" algn="l">
              <a:spcBef>
                <a:spcPts val="0"/>
              </a:spcBef>
              <a:spcAft>
                <a:spcPts val="0"/>
              </a:spcAft>
              <a:buSzPts val="1100"/>
              <a:buNone/>
              <a:defRPr sz="1200"/>
            </a:lvl9pPr>
          </a:lstStyle>
          <a:p/>
        </p:txBody>
      </p:sp>
      <p:pic>
        <p:nvPicPr>
          <p:cNvPr id="59" name="Google Shape;59;p14"/>
          <p:cNvPicPr preferRelativeResize="0"/>
          <p:nvPr/>
        </p:nvPicPr>
        <p:blipFill rotWithShape="1">
          <a:blip r:embed="rId3">
            <a:alphaModFix/>
          </a:blip>
          <a:srcRect b="0" l="0" r="0" t="0"/>
          <a:stretch/>
        </p:blipFill>
        <p:spPr>
          <a:xfrm>
            <a:off x="457200" y="342900"/>
            <a:ext cx="1531622" cy="685801"/>
          </a:xfrm>
          <a:prstGeom prst="rect">
            <a:avLst/>
          </a:prstGeom>
          <a:noFill/>
          <a:ln>
            <a:noFill/>
          </a:ln>
        </p:spPr>
      </p:pic>
      <p:sp>
        <p:nvSpPr>
          <p:cNvPr id="60" name="Google Shape;60;p14"/>
          <p:cNvSpPr txBox="1"/>
          <p:nvPr>
            <p:ph idx="1" type="body"/>
          </p:nvPr>
        </p:nvSpPr>
        <p:spPr>
          <a:xfrm>
            <a:off x="3016250" y="2845076"/>
            <a:ext cx="3846000" cy="10746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lvl1pPr>
            <a:lvl2pPr indent="-298450" lvl="1" marL="914400" rtl="0" algn="l">
              <a:spcBef>
                <a:spcPts val="200"/>
              </a:spcBef>
              <a:spcAft>
                <a:spcPts val="0"/>
              </a:spcAft>
              <a:buClr>
                <a:schemeClr val="dk1"/>
              </a:buClr>
              <a:buSzPts val="1100"/>
              <a:buChar char="o"/>
              <a:defRPr/>
            </a:lvl2pPr>
            <a:lvl3pPr indent="-317500" lvl="2" marL="1371600" rtl="0" algn="l">
              <a:spcBef>
                <a:spcPts val="200"/>
              </a:spcBef>
              <a:spcAft>
                <a:spcPts val="0"/>
              </a:spcAft>
              <a:buClr>
                <a:schemeClr val="dk1"/>
              </a:buClr>
              <a:buSzPts val="1400"/>
              <a:buChar char="•"/>
              <a:defRPr/>
            </a:lvl3pPr>
            <a:lvl4pPr indent="-298450" lvl="3" marL="1828800" rtl="0" algn="l">
              <a:spcBef>
                <a:spcPts val="200"/>
              </a:spcBef>
              <a:spcAft>
                <a:spcPts val="0"/>
              </a:spcAft>
              <a:buClr>
                <a:schemeClr val="dk1"/>
              </a:buClr>
              <a:buSzPts val="1100"/>
              <a:buChar char="o"/>
              <a:defRPr/>
            </a:lvl4pPr>
            <a:lvl5pPr indent="-317500" lvl="4" marL="2286000" rtl="0" algn="l">
              <a:spcBef>
                <a:spcPts val="200"/>
              </a:spcBef>
              <a:spcAft>
                <a:spcPts val="0"/>
              </a:spcAft>
              <a:buClr>
                <a:schemeClr val="dk1"/>
              </a:buClr>
              <a:buSzPts val="1400"/>
              <a:buChar char="•"/>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1">
  <p:cSld name="Title Slide with image-1">
    <p:spTree>
      <p:nvGrpSpPr>
        <p:cNvPr id="61" name="Shape 61"/>
        <p:cNvGrpSpPr/>
        <p:nvPr/>
      </p:nvGrpSpPr>
      <p:grpSpPr>
        <a:xfrm>
          <a:off x="0" y="0"/>
          <a:ext cx="0" cy="0"/>
          <a:chOff x="0" y="0"/>
          <a:chExt cx="0" cy="0"/>
        </a:xfrm>
      </p:grpSpPr>
      <p:sp>
        <p:nvSpPr>
          <p:cNvPr id="62" name="Google Shape;62;p15"/>
          <p:cNvSpPr txBox="1"/>
          <p:nvPr>
            <p:ph idx="10" type="dt"/>
          </p:nvPr>
        </p:nvSpPr>
        <p:spPr>
          <a:xfrm>
            <a:off x="-1" y="2023110"/>
            <a:ext cx="9144000" cy="3120300"/>
          </a:xfrm>
          <a:prstGeom prst="rect">
            <a:avLst/>
          </a:prstGeom>
          <a:blipFill rotWithShape="1">
            <a:blip r:embed="rId2">
              <a:alphaModFix/>
            </a:blip>
            <a:stretch>
              <a:fillRect b="0" l="0" r="0" t="0"/>
            </a:stretch>
          </a:blipFill>
          <a:ln>
            <a:noFill/>
          </a:ln>
        </p:spPr>
        <p:txBody>
          <a:bodyPr anchorCtr="0" anchor="t" bIns="0" lIns="459550" spcFirstLastPara="1" rIns="0" wrap="square" tIns="2400725">
            <a:noAutofit/>
          </a:bodyPr>
          <a:lstStyle>
            <a:lvl1pPr lvl="0" rtl="0" algn="l">
              <a:spcBef>
                <a:spcPts val="0"/>
              </a:spcBef>
              <a:spcAft>
                <a:spcPts val="0"/>
              </a:spcAft>
              <a:buClr>
                <a:schemeClr val="lt1"/>
              </a:buClr>
              <a:buSzPts val="1200"/>
              <a:buFont typeface="Calibri"/>
              <a:buNone/>
              <a:defRPr b="0" sz="1200">
                <a:solidFill>
                  <a:schemeClr val="lt1"/>
                </a:solidFill>
                <a:latin typeface="Calibri"/>
                <a:ea typeface="Calibri"/>
                <a:cs typeface="Calibri"/>
                <a:sym typeface="Calibri"/>
              </a:defRPr>
            </a:lvl1pPr>
            <a:lvl2pPr lvl="1" rtl="0" algn="l">
              <a:spcBef>
                <a:spcPts val="0"/>
              </a:spcBef>
              <a:spcAft>
                <a:spcPts val="0"/>
              </a:spcAft>
              <a:buSzPts val="1100"/>
              <a:buNone/>
              <a:defRPr sz="1200"/>
            </a:lvl2pPr>
            <a:lvl3pPr lvl="2" rtl="0" algn="l">
              <a:spcBef>
                <a:spcPts val="0"/>
              </a:spcBef>
              <a:spcAft>
                <a:spcPts val="0"/>
              </a:spcAft>
              <a:buSzPts val="1100"/>
              <a:buNone/>
              <a:defRPr sz="1200"/>
            </a:lvl3pPr>
            <a:lvl4pPr lvl="3" rtl="0" algn="l">
              <a:spcBef>
                <a:spcPts val="0"/>
              </a:spcBef>
              <a:spcAft>
                <a:spcPts val="0"/>
              </a:spcAft>
              <a:buSzPts val="1100"/>
              <a:buNone/>
              <a:defRPr sz="1200"/>
            </a:lvl4pPr>
            <a:lvl5pPr lvl="4" rtl="0" algn="l">
              <a:spcBef>
                <a:spcPts val="0"/>
              </a:spcBef>
              <a:spcAft>
                <a:spcPts val="0"/>
              </a:spcAft>
              <a:buSzPts val="1100"/>
              <a:buNone/>
              <a:defRPr sz="1200"/>
            </a:lvl5pPr>
            <a:lvl6pPr lvl="5" rtl="0" algn="l">
              <a:spcBef>
                <a:spcPts val="0"/>
              </a:spcBef>
              <a:spcAft>
                <a:spcPts val="0"/>
              </a:spcAft>
              <a:buSzPts val="1100"/>
              <a:buNone/>
              <a:defRPr sz="1200"/>
            </a:lvl6pPr>
            <a:lvl7pPr lvl="6" rtl="0" algn="l">
              <a:spcBef>
                <a:spcPts val="0"/>
              </a:spcBef>
              <a:spcAft>
                <a:spcPts val="0"/>
              </a:spcAft>
              <a:buSzPts val="1100"/>
              <a:buNone/>
              <a:defRPr sz="1200"/>
            </a:lvl7pPr>
            <a:lvl8pPr lvl="7" rtl="0" algn="l">
              <a:spcBef>
                <a:spcPts val="0"/>
              </a:spcBef>
              <a:spcAft>
                <a:spcPts val="0"/>
              </a:spcAft>
              <a:buSzPts val="1100"/>
              <a:buNone/>
              <a:defRPr sz="1200"/>
            </a:lvl8pPr>
            <a:lvl9pPr lvl="8" rtl="0" algn="l">
              <a:spcBef>
                <a:spcPts val="0"/>
              </a:spcBef>
              <a:spcAft>
                <a:spcPts val="0"/>
              </a:spcAft>
              <a:buSzPts val="1100"/>
              <a:buNone/>
              <a:defRPr sz="1200"/>
            </a:lvl9pPr>
          </a:lstStyle>
          <a:p/>
        </p:txBody>
      </p:sp>
      <p:sp>
        <p:nvSpPr>
          <p:cNvPr id="63" name="Google Shape;63;p15"/>
          <p:cNvSpPr txBox="1"/>
          <p:nvPr>
            <p:ph idx="1" type="body"/>
          </p:nvPr>
        </p:nvSpPr>
        <p:spPr>
          <a:xfrm>
            <a:off x="3291840" y="985356"/>
            <a:ext cx="5394900" cy="4308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lvl1pPr>
            <a:lvl2pPr indent="-298450" lvl="1" marL="914400" rtl="0" algn="l">
              <a:spcBef>
                <a:spcPts val="200"/>
              </a:spcBef>
              <a:spcAft>
                <a:spcPts val="0"/>
              </a:spcAft>
              <a:buClr>
                <a:schemeClr val="dk1"/>
              </a:buClr>
              <a:buSzPts val="1100"/>
              <a:buChar char="o"/>
              <a:defRPr/>
            </a:lvl2pPr>
            <a:lvl3pPr indent="-317500" lvl="2" marL="1371600" rtl="0" algn="l">
              <a:spcBef>
                <a:spcPts val="200"/>
              </a:spcBef>
              <a:spcAft>
                <a:spcPts val="0"/>
              </a:spcAft>
              <a:buClr>
                <a:schemeClr val="dk1"/>
              </a:buClr>
              <a:buSzPts val="1400"/>
              <a:buChar char="•"/>
              <a:defRPr/>
            </a:lvl3pPr>
            <a:lvl4pPr indent="-298450" lvl="3" marL="1828800" rtl="0" algn="l">
              <a:spcBef>
                <a:spcPts val="200"/>
              </a:spcBef>
              <a:spcAft>
                <a:spcPts val="0"/>
              </a:spcAft>
              <a:buClr>
                <a:schemeClr val="dk1"/>
              </a:buClr>
              <a:buSzPts val="1100"/>
              <a:buChar char="o"/>
              <a:defRPr/>
            </a:lvl4pPr>
            <a:lvl5pPr indent="-317500" lvl="4" marL="2286000" rtl="0" algn="l">
              <a:spcBef>
                <a:spcPts val="200"/>
              </a:spcBef>
              <a:spcAft>
                <a:spcPts val="0"/>
              </a:spcAft>
              <a:buClr>
                <a:schemeClr val="dk1"/>
              </a:buClr>
              <a:buSzPts val="1400"/>
              <a:buChar char="•"/>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64" name="Google Shape;64;p15"/>
          <p:cNvSpPr txBox="1"/>
          <p:nvPr>
            <p:ph type="ctrTitle"/>
          </p:nvPr>
        </p:nvSpPr>
        <p:spPr>
          <a:xfrm>
            <a:off x="3291840" y="244931"/>
            <a:ext cx="5394900" cy="7377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accent1"/>
              </a:buClr>
              <a:buSzPts val="2100"/>
              <a:buFont typeface="Calibri"/>
              <a:buNone/>
              <a:defRPr b="0" sz="2100">
                <a:solidFill>
                  <a:schemeClr val="accen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5" name="Google Shape;65;p15"/>
          <p:cNvSpPr/>
          <p:nvPr>
            <p:ph idx="2" type="pic"/>
          </p:nvPr>
        </p:nvSpPr>
        <p:spPr>
          <a:xfrm>
            <a:off x="377" y="1577340"/>
            <a:ext cx="9144000" cy="3175200"/>
          </a:xfrm>
          <a:prstGeom prst="rect">
            <a:avLst/>
          </a:prstGeom>
          <a:noFill/>
          <a:ln>
            <a:noFill/>
          </a:ln>
        </p:spPr>
      </p:sp>
      <p:pic>
        <p:nvPicPr>
          <p:cNvPr id="66" name="Google Shape;66;p15"/>
          <p:cNvPicPr preferRelativeResize="0"/>
          <p:nvPr/>
        </p:nvPicPr>
        <p:blipFill rotWithShape="1">
          <a:blip r:embed="rId3">
            <a:alphaModFix/>
          </a:blip>
          <a:srcRect b="0" l="0" r="0" t="0"/>
          <a:stretch/>
        </p:blipFill>
        <p:spPr>
          <a:xfrm>
            <a:off x="457200" y="342900"/>
            <a:ext cx="1531622" cy="68580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ce Slide_SH Dark Blue">
  <p:cSld name="Pace Slide_SH Dark Blue">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6"/>
          <p:cNvSpPr txBox="1"/>
          <p:nvPr>
            <p:ph idx="10" type="dt"/>
          </p:nvPr>
        </p:nvSpPr>
        <p:spPr>
          <a:xfrm>
            <a:off x="4709160" y="4852749"/>
            <a:ext cx="1463100" cy="1374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9" name="Google Shape;69;p16"/>
          <p:cNvSpPr txBox="1"/>
          <p:nvPr>
            <p:ph idx="11" type="ftr"/>
          </p:nvPr>
        </p:nvSpPr>
        <p:spPr>
          <a:xfrm>
            <a:off x="731520" y="4855464"/>
            <a:ext cx="3657600" cy="137400"/>
          </a:xfrm>
          <a:prstGeom prst="rect">
            <a:avLst/>
          </a:prstGeom>
          <a:noFill/>
          <a:ln>
            <a:noFill/>
          </a:ln>
        </p:spPr>
        <p:txBody>
          <a:bodyPr anchorCtr="0" anchor="ctr" bIns="0" lIns="0" spcFirstLastPara="1" rIns="0" wrap="square" tIns="34275">
            <a:noAutofit/>
          </a:bodyPr>
          <a:lstStyle>
            <a:lvl1pPr lvl="0" rtl="0" algn="l">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0" name="Google Shape;70;p16"/>
          <p:cNvSpPr txBox="1"/>
          <p:nvPr>
            <p:ph idx="12" type="sldNum"/>
          </p:nvPr>
        </p:nvSpPr>
        <p:spPr>
          <a:xfrm>
            <a:off x="457200" y="4780716"/>
            <a:ext cx="457200" cy="209400"/>
          </a:xfrm>
          <a:prstGeom prst="rect">
            <a:avLst/>
          </a:prstGeom>
          <a:noFill/>
          <a:ln>
            <a:noFill/>
          </a:ln>
        </p:spPr>
        <p:txBody>
          <a:bodyPr anchorCtr="0" anchor="b" bIns="0" lIns="0" spcFirstLastPara="1" rIns="0" wrap="square" tIns="0">
            <a:noAutofit/>
          </a:bodyPr>
          <a:lstStyle>
            <a:lvl1pPr indent="0" lvl="0" marL="0" rtl="0" algn="l">
              <a:spcBef>
                <a:spcPts val="0"/>
              </a:spcBef>
              <a:buNone/>
              <a:defRPr b="0" i="0" sz="700" u="none" cap="none" strike="noStrike">
                <a:solidFill>
                  <a:schemeClr val="lt1"/>
                </a:solidFill>
                <a:latin typeface="Calibri"/>
                <a:ea typeface="Calibri"/>
                <a:cs typeface="Calibri"/>
                <a:sym typeface="Calibri"/>
              </a:defRPr>
            </a:lvl1pPr>
            <a:lvl2pPr indent="0" lvl="1" marL="0" rtl="0" algn="l">
              <a:spcBef>
                <a:spcPts val="0"/>
              </a:spcBef>
              <a:buNone/>
              <a:defRPr b="0" i="0" sz="700" u="none" cap="none" strike="noStrike">
                <a:solidFill>
                  <a:schemeClr val="lt1"/>
                </a:solidFill>
                <a:latin typeface="Calibri"/>
                <a:ea typeface="Calibri"/>
                <a:cs typeface="Calibri"/>
                <a:sym typeface="Calibri"/>
              </a:defRPr>
            </a:lvl2pPr>
            <a:lvl3pPr indent="0" lvl="2" marL="0" rtl="0" algn="l">
              <a:spcBef>
                <a:spcPts val="0"/>
              </a:spcBef>
              <a:buNone/>
              <a:defRPr b="0" i="0" sz="700" u="none" cap="none" strike="noStrike">
                <a:solidFill>
                  <a:schemeClr val="lt1"/>
                </a:solidFill>
                <a:latin typeface="Calibri"/>
                <a:ea typeface="Calibri"/>
                <a:cs typeface="Calibri"/>
                <a:sym typeface="Calibri"/>
              </a:defRPr>
            </a:lvl3pPr>
            <a:lvl4pPr indent="0" lvl="3" marL="0" rtl="0" algn="l">
              <a:spcBef>
                <a:spcPts val="0"/>
              </a:spcBef>
              <a:buNone/>
              <a:defRPr b="0" i="0" sz="700" u="none" cap="none" strike="noStrike">
                <a:solidFill>
                  <a:schemeClr val="lt1"/>
                </a:solidFill>
                <a:latin typeface="Calibri"/>
                <a:ea typeface="Calibri"/>
                <a:cs typeface="Calibri"/>
                <a:sym typeface="Calibri"/>
              </a:defRPr>
            </a:lvl4pPr>
            <a:lvl5pPr indent="0" lvl="4" marL="0" rtl="0" algn="l">
              <a:spcBef>
                <a:spcPts val="0"/>
              </a:spcBef>
              <a:buNone/>
              <a:defRPr b="0" i="0" sz="700" u="none" cap="none" strike="noStrike">
                <a:solidFill>
                  <a:schemeClr val="lt1"/>
                </a:solidFill>
                <a:latin typeface="Calibri"/>
                <a:ea typeface="Calibri"/>
                <a:cs typeface="Calibri"/>
                <a:sym typeface="Calibri"/>
              </a:defRPr>
            </a:lvl5pPr>
            <a:lvl6pPr indent="0" lvl="5" marL="0" rtl="0" algn="l">
              <a:spcBef>
                <a:spcPts val="0"/>
              </a:spcBef>
              <a:buNone/>
              <a:defRPr b="0" i="0" sz="700" u="none" cap="none" strike="noStrike">
                <a:solidFill>
                  <a:schemeClr val="lt1"/>
                </a:solidFill>
                <a:latin typeface="Calibri"/>
                <a:ea typeface="Calibri"/>
                <a:cs typeface="Calibri"/>
                <a:sym typeface="Calibri"/>
              </a:defRPr>
            </a:lvl6pPr>
            <a:lvl7pPr indent="0" lvl="6" marL="0" rtl="0" algn="l">
              <a:spcBef>
                <a:spcPts val="0"/>
              </a:spcBef>
              <a:buNone/>
              <a:defRPr b="0" i="0" sz="700" u="none" cap="none" strike="noStrike">
                <a:solidFill>
                  <a:schemeClr val="lt1"/>
                </a:solidFill>
                <a:latin typeface="Calibri"/>
                <a:ea typeface="Calibri"/>
                <a:cs typeface="Calibri"/>
                <a:sym typeface="Calibri"/>
              </a:defRPr>
            </a:lvl7pPr>
            <a:lvl8pPr indent="0" lvl="7" marL="0" rtl="0" algn="l">
              <a:spcBef>
                <a:spcPts val="0"/>
              </a:spcBef>
              <a:buNone/>
              <a:defRPr b="0" i="0" sz="700" u="none" cap="none" strike="noStrike">
                <a:solidFill>
                  <a:schemeClr val="lt1"/>
                </a:solidFill>
                <a:latin typeface="Calibri"/>
                <a:ea typeface="Calibri"/>
                <a:cs typeface="Calibri"/>
                <a:sym typeface="Calibri"/>
              </a:defRPr>
            </a:lvl8pPr>
            <a:lvl9pPr indent="0" lvl="8" marL="0" rtl="0" algn="l">
              <a:spcBef>
                <a:spcPts val="0"/>
              </a:spcBef>
              <a:buNone/>
              <a:defRPr b="0" i="0" sz="7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71" name="Google Shape;71;p16"/>
          <p:cNvSpPr txBox="1"/>
          <p:nvPr>
            <p:ph idx="1" type="body"/>
          </p:nvPr>
        </p:nvSpPr>
        <p:spPr>
          <a:xfrm>
            <a:off x="457200" y="1028700"/>
            <a:ext cx="5394300" cy="3429000"/>
          </a:xfrm>
          <a:prstGeom prst="rect">
            <a:avLst/>
          </a:prstGeom>
          <a:noFill/>
          <a:ln>
            <a:noFill/>
          </a:ln>
        </p:spPr>
        <p:txBody>
          <a:bodyPr anchorCtr="0" anchor="t" bIns="0" lIns="0" spcFirstLastPara="1" rIns="0" wrap="square" tIns="102875">
            <a:noAutofit/>
          </a:bodyPr>
          <a:lstStyle>
            <a:lvl1pPr indent="-228600" lvl="0" marL="457200" rtl="0" algn="l">
              <a:spcBef>
                <a:spcPts val="0"/>
              </a:spcBef>
              <a:spcAft>
                <a:spcPts val="0"/>
              </a:spcAft>
              <a:buClr>
                <a:schemeClr val="lt1"/>
              </a:buClr>
              <a:buSzPts val="3300"/>
              <a:buFont typeface="Calibri"/>
              <a:buNone/>
              <a:defRPr sz="3300">
                <a:solidFill>
                  <a:schemeClr val="lt1"/>
                </a:solidFill>
              </a:defRPr>
            </a:lvl1pPr>
            <a:lvl2pPr indent="-228600" lvl="1" marL="914400" rtl="0" algn="l">
              <a:spcBef>
                <a:spcPts val="200"/>
              </a:spcBef>
              <a:spcAft>
                <a:spcPts val="0"/>
              </a:spcAft>
              <a:buClr>
                <a:schemeClr val="lt1"/>
              </a:buClr>
              <a:buSzPts val="2600"/>
              <a:buNone/>
              <a:defRPr sz="3300">
                <a:solidFill>
                  <a:schemeClr val="lt1"/>
                </a:solidFill>
              </a:defRPr>
            </a:lvl2pPr>
            <a:lvl3pPr indent="-228600" lvl="2" marL="1371600" rtl="0" algn="l">
              <a:spcBef>
                <a:spcPts val="200"/>
              </a:spcBef>
              <a:spcAft>
                <a:spcPts val="0"/>
              </a:spcAft>
              <a:buClr>
                <a:schemeClr val="lt1"/>
              </a:buClr>
              <a:buSzPts val="3300"/>
              <a:buNone/>
              <a:defRPr sz="3300">
                <a:solidFill>
                  <a:schemeClr val="lt1"/>
                </a:solidFill>
              </a:defRPr>
            </a:lvl3pPr>
            <a:lvl4pPr indent="-228600" lvl="3" marL="1828800" rtl="0" algn="l">
              <a:spcBef>
                <a:spcPts val="200"/>
              </a:spcBef>
              <a:spcAft>
                <a:spcPts val="0"/>
              </a:spcAft>
              <a:buClr>
                <a:schemeClr val="lt1"/>
              </a:buClr>
              <a:buSzPts val="2600"/>
              <a:buNone/>
              <a:defRPr sz="3300">
                <a:solidFill>
                  <a:schemeClr val="lt1"/>
                </a:solidFill>
              </a:defRPr>
            </a:lvl4pPr>
            <a:lvl5pPr indent="-228600" lvl="4" marL="2286000" rtl="0" algn="l">
              <a:spcBef>
                <a:spcPts val="200"/>
              </a:spcBef>
              <a:spcAft>
                <a:spcPts val="0"/>
              </a:spcAft>
              <a:buClr>
                <a:schemeClr val="lt1"/>
              </a:buClr>
              <a:buSzPts val="3300"/>
              <a:buNone/>
              <a:defRPr sz="3300">
                <a:solidFill>
                  <a:schemeClr val="lt1"/>
                </a:solidFill>
              </a:defRPr>
            </a:lvl5pPr>
            <a:lvl6pPr indent="-228600" lvl="5" marL="2743200" rtl="0" algn="l">
              <a:spcBef>
                <a:spcPts val="200"/>
              </a:spcBef>
              <a:spcAft>
                <a:spcPts val="0"/>
              </a:spcAft>
              <a:buClr>
                <a:schemeClr val="lt1"/>
              </a:buClr>
              <a:buSzPts val="2600"/>
              <a:buNone/>
              <a:defRPr sz="3300">
                <a:solidFill>
                  <a:schemeClr val="lt1"/>
                </a:solidFill>
              </a:defRPr>
            </a:lvl6pPr>
            <a:lvl7pPr indent="-228600" lvl="6" marL="3200400" rtl="0" algn="l">
              <a:spcBef>
                <a:spcPts val="200"/>
              </a:spcBef>
              <a:spcAft>
                <a:spcPts val="0"/>
              </a:spcAft>
              <a:buClr>
                <a:schemeClr val="lt1"/>
              </a:buClr>
              <a:buSzPts val="3300"/>
              <a:buNone/>
              <a:defRPr sz="3300">
                <a:solidFill>
                  <a:schemeClr val="lt1"/>
                </a:solidFill>
              </a:defRPr>
            </a:lvl7pPr>
            <a:lvl8pPr indent="-228600" lvl="7" marL="3657600" rtl="0" algn="l">
              <a:spcBef>
                <a:spcPts val="200"/>
              </a:spcBef>
              <a:spcAft>
                <a:spcPts val="0"/>
              </a:spcAft>
              <a:buClr>
                <a:schemeClr val="lt1"/>
              </a:buClr>
              <a:buSzPts val="2600"/>
              <a:buNone/>
              <a:defRPr sz="3300">
                <a:solidFill>
                  <a:schemeClr val="lt1"/>
                </a:solidFill>
              </a:defRPr>
            </a:lvl8pPr>
            <a:lvl9pPr indent="-228600" lvl="8" marL="4114800" rtl="0" algn="l">
              <a:spcBef>
                <a:spcPts val="200"/>
              </a:spcBef>
              <a:spcAft>
                <a:spcPts val="200"/>
              </a:spcAft>
              <a:buClr>
                <a:schemeClr val="lt1"/>
              </a:buClr>
              <a:buSzPts val="3300"/>
              <a:buNone/>
              <a:defRPr sz="3300">
                <a:solidFill>
                  <a:schemeClr val="lt1"/>
                </a:solidFill>
              </a:defRPr>
            </a:lvl9pPr>
          </a:lstStyle>
          <a:p/>
        </p:txBody>
      </p:sp>
      <p:pic>
        <p:nvPicPr>
          <p:cNvPr id="72" name="Google Shape;72;p16"/>
          <p:cNvPicPr preferRelativeResize="0"/>
          <p:nvPr/>
        </p:nvPicPr>
        <p:blipFill rotWithShape="1">
          <a:blip r:embed="rId3">
            <a:alphaModFix/>
          </a:blip>
          <a:srcRect b="0" l="0" r="0" t="0"/>
          <a:stretch/>
        </p:blipFill>
        <p:spPr>
          <a:xfrm>
            <a:off x="8060249" y="4726183"/>
            <a:ext cx="658598" cy="29489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Column" type="obj">
  <p:cSld name="OBJECT">
    <p:spTree>
      <p:nvGrpSpPr>
        <p:cNvPr id="73" name="Shape 73"/>
        <p:cNvGrpSpPr/>
        <p:nvPr/>
      </p:nvGrpSpPr>
      <p:grpSpPr>
        <a:xfrm>
          <a:off x="0" y="0"/>
          <a:ext cx="0" cy="0"/>
          <a:chOff x="0" y="0"/>
          <a:chExt cx="0" cy="0"/>
        </a:xfrm>
      </p:grpSpPr>
      <p:sp>
        <p:nvSpPr>
          <p:cNvPr id="74" name="Google Shape;74;p17"/>
          <p:cNvSpPr txBox="1"/>
          <p:nvPr>
            <p:ph type="title"/>
          </p:nvPr>
        </p:nvSpPr>
        <p:spPr>
          <a:xfrm>
            <a:off x="457200" y="342900"/>
            <a:ext cx="8229600" cy="5760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chemeClr val="accent5"/>
              </a:buClr>
              <a:buSzPts val="2000"/>
              <a:buFont typeface="Calibri"/>
              <a:buNone/>
              <a:defRPr>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5" name="Google Shape;75;p17"/>
          <p:cNvSpPr txBox="1"/>
          <p:nvPr>
            <p:ph idx="1" type="body"/>
          </p:nvPr>
        </p:nvSpPr>
        <p:spPr>
          <a:xfrm>
            <a:off x="457200" y="1028699"/>
            <a:ext cx="8229600" cy="34290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76" name="Google Shape;76;p17"/>
          <p:cNvSpPr txBox="1"/>
          <p:nvPr>
            <p:ph idx="11" type="ftr"/>
          </p:nvPr>
        </p:nvSpPr>
        <p:spPr>
          <a:xfrm>
            <a:off x="731520" y="4855464"/>
            <a:ext cx="3657600" cy="137400"/>
          </a:xfrm>
          <a:prstGeom prst="rect">
            <a:avLst/>
          </a:prstGeom>
          <a:noFill/>
          <a:ln>
            <a:noFill/>
          </a:ln>
        </p:spPr>
        <p:txBody>
          <a:bodyPr anchorCtr="0" anchor="ctr" bIns="0" lIns="0" spcFirstLastPara="1" rIns="0"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7" name="Google Shape;77;p17"/>
          <p:cNvSpPr txBox="1"/>
          <p:nvPr>
            <p:ph idx="12" type="sldNum"/>
          </p:nvPr>
        </p:nvSpPr>
        <p:spPr>
          <a:xfrm>
            <a:off x="457200" y="4780716"/>
            <a:ext cx="457200" cy="209400"/>
          </a:xfrm>
          <a:prstGeom prst="rect">
            <a:avLst/>
          </a:prstGeom>
          <a:noFill/>
          <a:ln>
            <a:noFill/>
          </a:ln>
        </p:spPr>
        <p:txBody>
          <a:bodyPr anchorCtr="0" anchor="b" bIns="0" lIns="0" spcFirstLastPara="1" rIns="0" wrap="square" tIns="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78" name="Google Shape;78;p17"/>
          <p:cNvSpPr txBox="1"/>
          <p:nvPr>
            <p:ph idx="10" type="dt"/>
          </p:nvPr>
        </p:nvSpPr>
        <p:spPr>
          <a:xfrm>
            <a:off x="4709160" y="4852749"/>
            <a:ext cx="1463100" cy="1374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79" name="Google Shape;79;p17"/>
          <p:cNvPicPr preferRelativeResize="0"/>
          <p:nvPr/>
        </p:nvPicPr>
        <p:blipFill rotWithShape="1">
          <a:blip r:embed="rId2">
            <a:alphaModFix/>
          </a:blip>
          <a:srcRect b="0" l="0" r="0" t="0"/>
          <a:stretch/>
        </p:blipFill>
        <p:spPr>
          <a:xfrm>
            <a:off x="8057181" y="4726183"/>
            <a:ext cx="658598" cy="29489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Column Callout Left">
  <p:cSld name="2-Column Callout Left">
    <p:spTree>
      <p:nvGrpSpPr>
        <p:cNvPr id="80" name="Shape 80"/>
        <p:cNvGrpSpPr/>
        <p:nvPr/>
      </p:nvGrpSpPr>
      <p:grpSpPr>
        <a:xfrm>
          <a:off x="0" y="0"/>
          <a:ext cx="0" cy="0"/>
          <a:chOff x="0" y="0"/>
          <a:chExt cx="0" cy="0"/>
        </a:xfrm>
      </p:grpSpPr>
      <p:sp>
        <p:nvSpPr>
          <p:cNvPr id="81" name="Google Shape;81;p18"/>
          <p:cNvSpPr txBox="1"/>
          <p:nvPr>
            <p:ph idx="1" type="body"/>
          </p:nvPr>
        </p:nvSpPr>
        <p:spPr>
          <a:xfrm>
            <a:off x="4711700" y="1029891"/>
            <a:ext cx="3975300" cy="34290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82" name="Google Shape;82;p18"/>
          <p:cNvSpPr txBox="1"/>
          <p:nvPr>
            <p:ph idx="11" type="ftr"/>
          </p:nvPr>
        </p:nvSpPr>
        <p:spPr>
          <a:xfrm>
            <a:off x="731520" y="4855464"/>
            <a:ext cx="3657600" cy="137400"/>
          </a:xfrm>
          <a:prstGeom prst="rect">
            <a:avLst/>
          </a:prstGeom>
          <a:noFill/>
          <a:ln>
            <a:noFill/>
          </a:ln>
        </p:spPr>
        <p:txBody>
          <a:bodyPr anchorCtr="0" anchor="ctr" bIns="0" lIns="0" spcFirstLastPara="1" rIns="0"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3" name="Google Shape;83;p18"/>
          <p:cNvSpPr txBox="1"/>
          <p:nvPr>
            <p:ph idx="12" type="sldNum"/>
          </p:nvPr>
        </p:nvSpPr>
        <p:spPr>
          <a:xfrm>
            <a:off x="457200" y="4780716"/>
            <a:ext cx="457200" cy="209400"/>
          </a:xfrm>
          <a:prstGeom prst="rect">
            <a:avLst/>
          </a:prstGeom>
          <a:noFill/>
          <a:ln>
            <a:noFill/>
          </a:ln>
        </p:spPr>
        <p:txBody>
          <a:bodyPr anchorCtr="0" anchor="b" bIns="0" lIns="0" spcFirstLastPara="1" rIns="0" wrap="square" tIns="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84" name="Google Shape;84;p18"/>
          <p:cNvSpPr txBox="1"/>
          <p:nvPr>
            <p:ph idx="10" type="dt"/>
          </p:nvPr>
        </p:nvSpPr>
        <p:spPr>
          <a:xfrm>
            <a:off x="4709160" y="4852749"/>
            <a:ext cx="1463100" cy="1374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5" name="Google Shape;85;p18"/>
          <p:cNvSpPr txBox="1"/>
          <p:nvPr>
            <p:ph type="title"/>
          </p:nvPr>
        </p:nvSpPr>
        <p:spPr>
          <a:xfrm>
            <a:off x="457200" y="342900"/>
            <a:ext cx="8229600" cy="5760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chemeClr val="accent5"/>
              </a:buClr>
              <a:buSzPts val="2000"/>
              <a:buFont typeface="Calibri"/>
              <a:buNone/>
              <a:defRPr>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6" name="Google Shape;86;p18"/>
          <p:cNvSpPr txBox="1"/>
          <p:nvPr>
            <p:ph idx="2" type="body"/>
          </p:nvPr>
        </p:nvSpPr>
        <p:spPr>
          <a:xfrm>
            <a:off x="457200" y="1028700"/>
            <a:ext cx="3977700" cy="3429000"/>
          </a:xfrm>
          <a:prstGeom prst="rect">
            <a:avLst/>
          </a:prstGeom>
          <a:noFill/>
          <a:ln>
            <a:noFill/>
          </a:ln>
        </p:spPr>
        <p:txBody>
          <a:bodyPr anchorCtr="0" anchor="t" bIns="0" lIns="0" spcFirstLastPara="1" rIns="0" wrap="square" tIns="0">
            <a:noAutofit/>
          </a:bodyPr>
          <a:lstStyle>
            <a:lvl1pPr indent="-342900" lvl="0" marL="457200" rtl="0" algn="l">
              <a:spcBef>
                <a:spcPts val="0"/>
              </a:spcBef>
              <a:spcAft>
                <a:spcPts val="0"/>
              </a:spcAft>
              <a:buClr>
                <a:schemeClr val="accent3"/>
              </a:buClr>
              <a:buSzPts val="1800"/>
              <a:buChar char="•"/>
              <a:defRPr sz="1800">
                <a:solidFill>
                  <a:schemeClr val="accent3"/>
                </a:solidFill>
              </a:defRPr>
            </a:lvl1pPr>
            <a:lvl2pPr indent="-342900" lvl="1" marL="914400" rtl="0" algn="l">
              <a:spcBef>
                <a:spcPts val="200"/>
              </a:spcBef>
              <a:spcAft>
                <a:spcPts val="0"/>
              </a:spcAft>
              <a:buClr>
                <a:schemeClr val="accent3"/>
              </a:buClr>
              <a:buSzPts val="1800"/>
              <a:buFont typeface="Arial"/>
              <a:buChar char="•"/>
              <a:defRPr sz="1800">
                <a:solidFill>
                  <a:schemeClr val="accent3"/>
                </a:solidFill>
              </a:defRPr>
            </a:lvl2pPr>
            <a:lvl3pPr indent="-342900" lvl="2" marL="1371600" rtl="0" algn="l">
              <a:spcBef>
                <a:spcPts val="200"/>
              </a:spcBef>
              <a:spcAft>
                <a:spcPts val="0"/>
              </a:spcAft>
              <a:buClr>
                <a:schemeClr val="accent3"/>
              </a:buClr>
              <a:buSzPts val="1800"/>
              <a:buFont typeface="Arial"/>
              <a:buChar char="•"/>
              <a:defRPr sz="1800">
                <a:solidFill>
                  <a:schemeClr val="accent3"/>
                </a:solidFill>
              </a:defRPr>
            </a:lvl3pPr>
            <a:lvl4pPr indent="-342900" lvl="3" marL="1828800" rtl="0" algn="l">
              <a:spcBef>
                <a:spcPts val="200"/>
              </a:spcBef>
              <a:spcAft>
                <a:spcPts val="0"/>
              </a:spcAft>
              <a:buClr>
                <a:schemeClr val="accent3"/>
              </a:buClr>
              <a:buSzPts val="1800"/>
              <a:buFont typeface="Arial"/>
              <a:buChar char="•"/>
              <a:defRPr sz="1800">
                <a:solidFill>
                  <a:schemeClr val="accent3"/>
                </a:solidFill>
              </a:defRPr>
            </a:lvl4pPr>
            <a:lvl5pPr indent="-342900" lvl="4" marL="2286000" rtl="0" algn="l">
              <a:spcBef>
                <a:spcPts val="200"/>
              </a:spcBef>
              <a:spcAft>
                <a:spcPts val="0"/>
              </a:spcAft>
              <a:buClr>
                <a:schemeClr val="accent3"/>
              </a:buClr>
              <a:buSzPts val="1800"/>
              <a:buFont typeface="Arial"/>
              <a:buChar char="•"/>
              <a:defRPr sz="1800">
                <a:solidFill>
                  <a:schemeClr val="accent3"/>
                </a:solidFill>
              </a:defRPr>
            </a:lvl5pPr>
            <a:lvl6pPr indent="-342900" lvl="5" marL="2743200" rtl="0" algn="l">
              <a:spcBef>
                <a:spcPts val="200"/>
              </a:spcBef>
              <a:spcAft>
                <a:spcPts val="0"/>
              </a:spcAft>
              <a:buClr>
                <a:schemeClr val="accent3"/>
              </a:buClr>
              <a:buSzPts val="1800"/>
              <a:buFont typeface="Arial"/>
              <a:buChar char="•"/>
              <a:defRPr sz="1800">
                <a:solidFill>
                  <a:schemeClr val="accent3"/>
                </a:solidFill>
              </a:defRPr>
            </a:lvl6pPr>
            <a:lvl7pPr indent="-342900" lvl="6" marL="3200400" rtl="0" algn="l">
              <a:spcBef>
                <a:spcPts val="200"/>
              </a:spcBef>
              <a:spcAft>
                <a:spcPts val="0"/>
              </a:spcAft>
              <a:buClr>
                <a:schemeClr val="accent3"/>
              </a:buClr>
              <a:buSzPts val="1800"/>
              <a:buFont typeface="Arial"/>
              <a:buChar char="•"/>
              <a:defRPr sz="1800">
                <a:solidFill>
                  <a:schemeClr val="accent3"/>
                </a:solidFill>
              </a:defRPr>
            </a:lvl7pPr>
            <a:lvl8pPr indent="-342900" lvl="7" marL="3657600" rtl="0" algn="l">
              <a:spcBef>
                <a:spcPts val="200"/>
              </a:spcBef>
              <a:spcAft>
                <a:spcPts val="0"/>
              </a:spcAft>
              <a:buClr>
                <a:schemeClr val="accent3"/>
              </a:buClr>
              <a:buSzPts val="1800"/>
              <a:buFont typeface="Arial"/>
              <a:buChar char="•"/>
              <a:defRPr sz="1800">
                <a:solidFill>
                  <a:schemeClr val="accent3"/>
                </a:solidFill>
              </a:defRPr>
            </a:lvl8pPr>
            <a:lvl9pPr indent="-342900" lvl="8" marL="4114800" rtl="0" algn="l">
              <a:spcBef>
                <a:spcPts val="200"/>
              </a:spcBef>
              <a:spcAft>
                <a:spcPts val="200"/>
              </a:spcAft>
              <a:buClr>
                <a:schemeClr val="accent3"/>
              </a:buClr>
              <a:buSzPts val="1800"/>
              <a:buFont typeface="Arial"/>
              <a:buChar char="•"/>
              <a:defRPr sz="1800">
                <a:solidFill>
                  <a:schemeClr val="accent3"/>
                </a:solidFill>
              </a:defRPr>
            </a:lvl9pPr>
          </a:lstStyle>
          <a:p/>
        </p:txBody>
      </p:sp>
      <p:pic>
        <p:nvPicPr>
          <p:cNvPr id="87" name="Google Shape;87;p18"/>
          <p:cNvPicPr preferRelativeResize="0"/>
          <p:nvPr/>
        </p:nvPicPr>
        <p:blipFill rotWithShape="1">
          <a:blip r:embed="rId2">
            <a:alphaModFix/>
          </a:blip>
          <a:srcRect b="0" l="0" r="0" t="0"/>
          <a:stretch/>
        </p:blipFill>
        <p:spPr>
          <a:xfrm>
            <a:off x="8057181" y="4726183"/>
            <a:ext cx="658598" cy="29489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a Slide">
  <p:cSld name="Agena Slide">
    <p:spTree>
      <p:nvGrpSpPr>
        <p:cNvPr id="88" name="Shape 88"/>
        <p:cNvGrpSpPr/>
        <p:nvPr/>
      </p:nvGrpSpPr>
      <p:grpSpPr>
        <a:xfrm>
          <a:off x="0" y="0"/>
          <a:ext cx="0" cy="0"/>
          <a:chOff x="0" y="0"/>
          <a:chExt cx="0" cy="0"/>
        </a:xfrm>
      </p:grpSpPr>
      <p:sp>
        <p:nvSpPr>
          <p:cNvPr id="89" name="Google Shape;89;p19"/>
          <p:cNvSpPr txBox="1"/>
          <p:nvPr>
            <p:ph idx="1" type="body"/>
          </p:nvPr>
        </p:nvSpPr>
        <p:spPr>
          <a:xfrm>
            <a:off x="457200" y="1029891"/>
            <a:ext cx="8229600" cy="3426600"/>
          </a:xfrm>
          <a:prstGeom prst="rect">
            <a:avLst/>
          </a:prstGeom>
          <a:noFill/>
          <a:ln>
            <a:noFill/>
          </a:ln>
        </p:spPr>
        <p:txBody>
          <a:bodyPr anchorCtr="0" anchor="t" bIns="0" lIns="0" spcFirstLastPara="1" rIns="0" wrap="square" tIns="0">
            <a:noAutofit/>
          </a:bodyPr>
          <a:lstStyle>
            <a:lvl1pPr indent="-361950" lvl="0" marL="457200" rtl="0" algn="l">
              <a:spcBef>
                <a:spcPts val="0"/>
              </a:spcBef>
              <a:spcAft>
                <a:spcPts val="0"/>
              </a:spcAft>
              <a:buClr>
                <a:schemeClr val="dk1"/>
              </a:buClr>
              <a:buSzPts val="2100"/>
              <a:buFont typeface="Calibri"/>
              <a:buAutoNum type="arabicPeriod"/>
              <a:defRPr sz="2100">
                <a:solidFill>
                  <a:schemeClr val="dk1"/>
                </a:solidFill>
              </a:defRPr>
            </a:lvl1pPr>
            <a:lvl2pPr indent="-336550" lvl="1" marL="914400" rtl="0" algn="l">
              <a:spcBef>
                <a:spcPts val="200"/>
              </a:spcBef>
              <a:spcAft>
                <a:spcPts val="0"/>
              </a:spcAft>
              <a:buClr>
                <a:schemeClr val="dk1"/>
              </a:buClr>
              <a:buSzPts val="1700"/>
              <a:buFont typeface="Arial"/>
              <a:buChar char="•"/>
              <a:defRPr sz="2100">
                <a:solidFill>
                  <a:schemeClr val="dk1"/>
                </a:solidFill>
              </a:defRPr>
            </a:lvl2pPr>
            <a:lvl3pPr indent="-361950" lvl="2" marL="1371600" rtl="0" algn="l">
              <a:spcBef>
                <a:spcPts val="200"/>
              </a:spcBef>
              <a:spcAft>
                <a:spcPts val="0"/>
              </a:spcAft>
              <a:buClr>
                <a:schemeClr val="dk1"/>
              </a:buClr>
              <a:buSzPts val="2100"/>
              <a:buFont typeface="Courier New"/>
              <a:buChar char="o"/>
              <a:defRPr sz="2100">
                <a:solidFill>
                  <a:schemeClr val="dk1"/>
                </a:solidFill>
              </a:defRPr>
            </a:lvl3pPr>
            <a:lvl4pPr indent="-336550" lvl="3" marL="1828800" rtl="0" algn="l">
              <a:spcBef>
                <a:spcPts val="200"/>
              </a:spcBef>
              <a:spcAft>
                <a:spcPts val="0"/>
              </a:spcAft>
              <a:buClr>
                <a:schemeClr val="dk1"/>
              </a:buClr>
              <a:buSzPts val="1700"/>
              <a:buFont typeface="Courier New"/>
              <a:buChar char="o"/>
              <a:defRPr sz="2100">
                <a:solidFill>
                  <a:schemeClr val="dk1"/>
                </a:solidFill>
              </a:defRPr>
            </a:lvl4pPr>
            <a:lvl5pPr indent="-361950" lvl="4" marL="2286000" rtl="0" algn="l">
              <a:spcBef>
                <a:spcPts val="200"/>
              </a:spcBef>
              <a:spcAft>
                <a:spcPts val="0"/>
              </a:spcAft>
              <a:buClr>
                <a:schemeClr val="dk1"/>
              </a:buClr>
              <a:buSzPts val="2100"/>
              <a:buFont typeface="Courier New"/>
              <a:buChar char="o"/>
              <a:defRPr sz="2100">
                <a:solidFill>
                  <a:schemeClr val="dk1"/>
                </a:solidFill>
              </a:defRPr>
            </a:lvl5pPr>
            <a:lvl6pPr indent="-336550" lvl="5" marL="2743200" rtl="0" algn="l">
              <a:spcBef>
                <a:spcPts val="200"/>
              </a:spcBef>
              <a:spcAft>
                <a:spcPts val="0"/>
              </a:spcAft>
              <a:buClr>
                <a:schemeClr val="dk1"/>
              </a:buClr>
              <a:buSzPts val="1700"/>
              <a:buFont typeface="Courier New"/>
              <a:buChar char="o"/>
              <a:defRPr sz="2100">
                <a:solidFill>
                  <a:schemeClr val="dk1"/>
                </a:solidFill>
              </a:defRPr>
            </a:lvl6pPr>
            <a:lvl7pPr indent="-361950" lvl="6" marL="3200400" rtl="0" algn="l">
              <a:spcBef>
                <a:spcPts val="200"/>
              </a:spcBef>
              <a:spcAft>
                <a:spcPts val="0"/>
              </a:spcAft>
              <a:buClr>
                <a:schemeClr val="dk1"/>
              </a:buClr>
              <a:buSzPts val="2100"/>
              <a:buFont typeface="Courier New"/>
              <a:buChar char="o"/>
              <a:defRPr sz="2100">
                <a:solidFill>
                  <a:schemeClr val="dk1"/>
                </a:solidFill>
              </a:defRPr>
            </a:lvl7pPr>
            <a:lvl8pPr indent="-336550" lvl="7" marL="3657600" rtl="0" algn="l">
              <a:spcBef>
                <a:spcPts val="200"/>
              </a:spcBef>
              <a:spcAft>
                <a:spcPts val="0"/>
              </a:spcAft>
              <a:buClr>
                <a:schemeClr val="dk1"/>
              </a:buClr>
              <a:buSzPts val="1700"/>
              <a:buFont typeface="Courier New"/>
              <a:buChar char="o"/>
              <a:defRPr sz="2100">
                <a:solidFill>
                  <a:schemeClr val="dk1"/>
                </a:solidFill>
              </a:defRPr>
            </a:lvl8pPr>
            <a:lvl9pPr indent="-361950" lvl="8" marL="4114800" rtl="0" algn="l">
              <a:spcBef>
                <a:spcPts val="200"/>
              </a:spcBef>
              <a:spcAft>
                <a:spcPts val="200"/>
              </a:spcAft>
              <a:buClr>
                <a:schemeClr val="dk1"/>
              </a:buClr>
              <a:buSzPts val="2100"/>
              <a:buFont typeface="Courier New"/>
              <a:buChar char="o"/>
              <a:defRPr sz="2100">
                <a:solidFill>
                  <a:schemeClr val="dk1"/>
                </a:solidFill>
              </a:defRPr>
            </a:lvl9pPr>
          </a:lstStyle>
          <a:p/>
        </p:txBody>
      </p:sp>
      <p:sp>
        <p:nvSpPr>
          <p:cNvPr id="90" name="Google Shape;90;p19"/>
          <p:cNvSpPr txBox="1"/>
          <p:nvPr>
            <p:ph type="title"/>
          </p:nvPr>
        </p:nvSpPr>
        <p:spPr>
          <a:xfrm>
            <a:off x="457200" y="342900"/>
            <a:ext cx="8229600" cy="5760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chemeClr val="accent5"/>
              </a:buClr>
              <a:buSzPts val="2000"/>
              <a:buFont typeface="Calibri"/>
              <a:buNone/>
              <a:defRPr>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pic>
        <p:nvPicPr>
          <p:cNvPr id="91" name="Google Shape;91;p19"/>
          <p:cNvPicPr preferRelativeResize="0"/>
          <p:nvPr/>
        </p:nvPicPr>
        <p:blipFill rotWithShape="1">
          <a:blip r:embed="rId2">
            <a:alphaModFix/>
          </a:blip>
          <a:srcRect b="0" l="0" r="0" t="0"/>
          <a:stretch/>
        </p:blipFill>
        <p:spPr>
          <a:xfrm>
            <a:off x="8057181" y="4726183"/>
            <a:ext cx="658598" cy="294895"/>
          </a:xfrm>
          <a:prstGeom prst="rect">
            <a:avLst/>
          </a:prstGeom>
          <a:noFill/>
          <a:ln>
            <a:noFill/>
          </a:ln>
        </p:spPr>
      </p:pic>
      <p:sp>
        <p:nvSpPr>
          <p:cNvPr id="92" name="Google Shape;92;p19"/>
          <p:cNvSpPr txBox="1"/>
          <p:nvPr>
            <p:ph idx="10" type="dt"/>
          </p:nvPr>
        </p:nvSpPr>
        <p:spPr>
          <a:xfrm>
            <a:off x="4709160" y="4852749"/>
            <a:ext cx="1463100" cy="1374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3" name="Google Shape;93;p19"/>
          <p:cNvSpPr txBox="1"/>
          <p:nvPr>
            <p:ph idx="11" type="ftr"/>
          </p:nvPr>
        </p:nvSpPr>
        <p:spPr>
          <a:xfrm>
            <a:off x="731520" y="4855464"/>
            <a:ext cx="3657600" cy="137400"/>
          </a:xfrm>
          <a:prstGeom prst="rect">
            <a:avLst/>
          </a:prstGeom>
          <a:noFill/>
          <a:ln>
            <a:noFill/>
          </a:ln>
        </p:spPr>
        <p:txBody>
          <a:bodyPr anchorCtr="0" anchor="ctr" bIns="0" lIns="0" spcFirstLastPara="1" rIns="0"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4" name="Google Shape;94;p19"/>
          <p:cNvSpPr txBox="1"/>
          <p:nvPr>
            <p:ph idx="12" type="sldNum"/>
          </p:nvPr>
        </p:nvSpPr>
        <p:spPr>
          <a:xfrm>
            <a:off x="457200" y="4780716"/>
            <a:ext cx="457200" cy="209400"/>
          </a:xfrm>
          <a:prstGeom prst="rect">
            <a:avLst/>
          </a:prstGeom>
          <a:noFill/>
          <a:ln>
            <a:noFill/>
          </a:ln>
        </p:spPr>
        <p:txBody>
          <a:bodyPr anchorCtr="0" anchor="b" bIns="0" lIns="0" spcFirstLastPara="1" rIns="0" wrap="square" tIns="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ce Slide_SH Light Blue">
  <p:cSld name="Pace Slide_SH Light Blue">
    <p:bg>
      <p:bgPr>
        <a:blipFill>
          <a:blip r:embed="rId2">
            <a:alphaModFix/>
          </a:blip>
          <a:stretch>
            <a:fillRect/>
          </a:stretch>
        </a:blipFill>
      </p:bgPr>
    </p:bg>
    <p:spTree>
      <p:nvGrpSpPr>
        <p:cNvPr id="95" name="Shape 95"/>
        <p:cNvGrpSpPr/>
        <p:nvPr/>
      </p:nvGrpSpPr>
      <p:grpSpPr>
        <a:xfrm>
          <a:off x="0" y="0"/>
          <a:ext cx="0" cy="0"/>
          <a:chOff x="0" y="0"/>
          <a:chExt cx="0" cy="0"/>
        </a:xfrm>
      </p:grpSpPr>
      <p:sp>
        <p:nvSpPr>
          <p:cNvPr id="96" name="Google Shape;96;p20"/>
          <p:cNvSpPr txBox="1"/>
          <p:nvPr>
            <p:ph idx="10" type="dt"/>
          </p:nvPr>
        </p:nvSpPr>
        <p:spPr>
          <a:xfrm>
            <a:off x="4709160" y="4852749"/>
            <a:ext cx="1463100" cy="1374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7" name="Google Shape;97;p20"/>
          <p:cNvSpPr txBox="1"/>
          <p:nvPr>
            <p:ph idx="11" type="ftr"/>
          </p:nvPr>
        </p:nvSpPr>
        <p:spPr>
          <a:xfrm>
            <a:off x="731520" y="4855464"/>
            <a:ext cx="3657600" cy="137400"/>
          </a:xfrm>
          <a:prstGeom prst="rect">
            <a:avLst/>
          </a:prstGeom>
          <a:noFill/>
          <a:ln>
            <a:noFill/>
          </a:ln>
        </p:spPr>
        <p:txBody>
          <a:bodyPr anchorCtr="0" anchor="ctr" bIns="0" lIns="0" spcFirstLastPara="1" rIns="0" wrap="square" tIns="34275">
            <a:noAutofit/>
          </a:bodyPr>
          <a:lstStyle>
            <a:lvl1pPr lvl="0" rtl="0" algn="l">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8" name="Google Shape;98;p20"/>
          <p:cNvSpPr txBox="1"/>
          <p:nvPr>
            <p:ph idx="12" type="sldNum"/>
          </p:nvPr>
        </p:nvSpPr>
        <p:spPr>
          <a:xfrm>
            <a:off x="457200" y="4780716"/>
            <a:ext cx="457200" cy="209400"/>
          </a:xfrm>
          <a:prstGeom prst="rect">
            <a:avLst/>
          </a:prstGeom>
          <a:noFill/>
          <a:ln>
            <a:noFill/>
          </a:ln>
        </p:spPr>
        <p:txBody>
          <a:bodyPr anchorCtr="0" anchor="b" bIns="0" lIns="0" spcFirstLastPara="1" rIns="0" wrap="square" tIns="0">
            <a:noAutofit/>
          </a:bodyPr>
          <a:lstStyle>
            <a:lvl1pPr indent="0" lvl="0" marL="0" rtl="0" algn="l">
              <a:spcBef>
                <a:spcPts val="0"/>
              </a:spcBef>
              <a:buNone/>
              <a:defRPr sz="700">
                <a:solidFill>
                  <a:schemeClr val="lt1"/>
                </a:solidFill>
                <a:latin typeface="Calibri"/>
                <a:ea typeface="Calibri"/>
                <a:cs typeface="Calibri"/>
                <a:sym typeface="Calibri"/>
              </a:defRPr>
            </a:lvl1pPr>
            <a:lvl2pPr indent="0" lvl="1" marL="0" rtl="0" algn="l">
              <a:spcBef>
                <a:spcPts val="0"/>
              </a:spcBef>
              <a:buNone/>
              <a:defRPr sz="700">
                <a:solidFill>
                  <a:schemeClr val="lt1"/>
                </a:solidFill>
                <a:latin typeface="Calibri"/>
                <a:ea typeface="Calibri"/>
                <a:cs typeface="Calibri"/>
                <a:sym typeface="Calibri"/>
              </a:defRPr>
            </a:lvl2pPr>
            <a:lvl3pPr indent="0" lvl="2" marL="0" rtl="0" algn="l">
              <a:spcBef>
                <a:spcPts val="0"/>
              </a:spcBef>
              <a:buNone/>
              <a:defRPr sz="700">
                <a:solidFill>
                  <a:schemeClr val="lt1"/>
                </a:solidFill>
                <a:latin typeface="Calibri"/>
                <a:ea typeface="Calibri"/>
                <a:cs typeface="Calibri"/>
                <a:sym typeface="Calibri"/>
              </a:defRPr>
            </a:lvl3pPr>
            <a:lvl4pPr indent="0" lvl="3" marL="0" rtl="0" algn="l">
              <a:spcBef>
                <a:spcPts val="0"/>
              </a:spcBef>
              <a:buNone/>
              <a:defRPr sz="700">
                <a:solidFill>
                  <a:schemeClr val="lt1"/>
                </a:solidFill>
                <a:latin typeface="Calibri"/>
                <a:ea typeface="Calibri"/>
                <a:cs typeface="Calibri"/>
                <a:sym typeface="Calibri"/>
              </a:defRPr>
            </a:lvl4pPr>
            <a:lvl5pPr indent="0" lvl="4" marL="0" rtl="0" algn="l">
              <a:spcBef>
                <a:spcPts val="0"/>
              </a:spcBef>
              <a:buNone/>
              <a:defRPr sz="700">
                <a:solidFill>
                  <a:schemeClr val="lt1"/>
                </a:solidFill>
                <a:latin typeface="Calibri"/>
                <a:ea typeface="Calibri"/>
                <a:cs typeface="Calibri"/>
                <a:sym typeface="Calibri"/>
              </a:defRPr>
            </a:lvl5pPr>
            <a:lvl6pPr indent="0" lvl="5" marL="0" rtl="0" algn="l">
              <a:spcBef>
                <a:spcPts val="0"/>
              </a:spcBef>
              <a:buNone/>
              <a:defRPr sz="700">
                <a:solidFill>
                  <a:schemeClr val="lt1"/>
                </a:solidFill>
                <a:latin typeface="Calibri"/>
                <a:ea typeface="Calibri"/>
                <a:cs typeface="Calibri"/>
                <a:sym typeface="Calibri"/>
              </a:defRPr>
            </a:lvl6pPr>
            <a:lvl7pPr indent="0" lvl="6" marL="0" rtl="0" algn="l">
              <a:spcBef>
                <a:spcPts val="0"/>
              </a:spcBef>
              <a:buNone/>
              <a:defRPr sz="700">
                <a:solidFill>
                  <a:schemeClr val="lt1"/>
                </a:solidFill>
                <a:latin typeface="Calibri"/>
                <a:ea typeface="Calibri"/>
                <a:cs typeface="Calibri"/>
                <a:sym typeface="Calibri"/>
              </a:defRPr>
            </a:lvl7pPr>
            <a:lvl8pPr indent="0" lvl="7" marL="0" rtl="0" algn="l">
              <a:spcBef>
                <a:spcPts val="0"/>
              </a:spcBef>
              <a:buNone/>
              <a:defRPr sz="700">
                <a:solidFill>
                  <a:schemeClr val="lt1"/>
                </a:solidFill>
                <a:latin typeface="Calibri"/>
                <a:ea typeface="Calibri"/>
                <a:cs typeface="Calibri"/>
                <a:sym typeface="Calibri"/>
              </a:defRPr>
            </a:lvl8pPr>
            <a:lvl9pPr indent="0" lvl="8" marL="0" rtl="0" algn="l">
              <a:spcBef>
                <a:spcPts val="0"/>
              </a:spcBef>
              <a:buNone/>
              <a:defRPr sz="7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99" name="Google Shape;99;p20"/>
          <p:cNvSpPr txBox="1"/>
          <p:nvPr>
            <p:ph idx="1" type="body"/>
          </p:nvPr>
        </p:nvSpPr>
        <p:spPr>
          <a:xfrm>
            <a:off x="457200" y="1028700"/>
            <a:ext cx="5394900" cy="3429000"/>
          </a:xfrm>
          <a:prstGeom prst="rect">
            <a:avLst/>
          </a:prstGeom>
          <a:noFill/>
          <a:ln>
            <a:noFill/>
          </a:ln>
        </p:spPr>
        <p:txBody>
          <a:bodyPr anchorCtr="0" anchor="t" bIns="0" lIns="0" spcFirstLastPara="1" rIns="0" wrap="square" tIns="102875">
            <a:noAutofit/>
          </a:bodyPr>
          <a:lstStyle>
            <a:lvl1pPr indent="-228600" lvl="0" marL="457200" rtl="0" algn="l">
              <a:spcBef>
                <a:spcPts val="0"/>
              </a:spcBef>
              <a:spcAft>
                <a:spcPts val="0"/>
              </a:spcAft>
              <a:buClr>
                <a:schemeClr val="lt1"/>
              </a:buClr>
              <a:buSzPts val="3300"/>
              <a:buNone/>
              <a:defRPr sz="3300">
                <a:solidFill>
                  <a:schemeClr val="lt1"/>
                </a:solidFill>
              </a:defRPr>
            </a:lvl1pPr>
            <a:lvl2pPr indent="-228600" lvl="1" marL="914400" rtl="0" algn="l">
              <a:spcBef>
                <a:spcPts val="200"/>
              </a:spcBef>
              <a:spcAft>
                <a:spcPts val="0"/>
              </a:spcAft>
              <a:buClr>
                <a:schemeClr val="lt1"/>
              </a:buClr>
              <a:buSzPts val="2600"/>
              <a:buNone/>
              <a:defRPr sz="3300">
                <a:solidFill>
                  <a:schemeClr val="lt1"/>
                </a:solidFill>
              </a:defRPr>
            </a:lvl2pPr>
            <a:lvl3pPr indent="-228600" lvl="2" marL="1371600" rtl="0" algn="l">
              <a:spcBef>
                <a:spcPts val="200"/>
              </a:spcBef>
              <a:spcAft>
                <a:spcPts val="0"/>
              </a:spcAft>
              <a:buClr>
                <a:schemeClr val="lt1"/>
              </a:buClr>
              <a:buSzPts val="3300"/>
              <a:buNone/>
              <a:defRPr sz="3300">
                <a:solidFill>
                  <a:schemeClr val="lt1"/>
                </a:solidFill>
              </a:defRPr>
            </a:lvl3pPr>
            <a:lvl4pPr indent="-228600" lvl="3" marL="1828800" rtl="0" algn="l">
              <a:spcBef>
                <a:spcPts val="200"/>
              </a:spcBef>
              <a:spcAft>
                <a:spcPts val="0"/>
              </a:spcAft>
              <a:buClr>
                <a:schemeClr val="lt1"/>
              </a:buClr>
              <a:buSzPts val="2600"/>
              <a:buNone/>
              <a:defRPr sz="3300">
                <a:solidFill>
                  <a:schemeClr val="lt1"/>
                </a:solidFill>
              </a:defRPr>
            </a:lvl4pPr>
            <a:lvl5pPr indent="-228600" lvl="4" marL="2286000" rtl="0" algn="l">
              <a:spcBef>
                <a:spcPts val="200"/>
              </a:spcBef>
              <a:spcAft>
                <a:spcPts val="0"/>
              </a:spcAft>
              <a:buClr>
                <a:schemeClr val="lt1"/>
              </a:buClr>
              <a:buSzPts val="3300"/>
              <a:buNone/>
              <a:defRPr sz="3300">
                <a:solidFill>
                  <a:schemeClr val="lt1"/>
                </a:solidFill>
              </a:defRPr>
            </a:lvl5pPr>
            <a:lvl6pPr indent="-228600" lvl="5" marL="2743200" rtl="0" algn="l">
              <a:spcBef>
                <a:spcPts val="200"/>
              </a:spcBef>
              <a:spcAft>
                <a:spcPts val="0"/>
              </a:spcAft>
              <a:buClr>
                <a:schemeClr val="lt1"/>
              </a:buClr>
              <a:buSzPts val="2600"/>
              <a:buNone/>
              <a:defRPr sz="3300">
                <a:solidFill>
                  <a:schemeClr val="lt1"/>
                </a:solidFill>
              </a:defRPr>
            </a:lvl6pPr>
            <a:lvl7pPr indent="-228600" lvl="6" marL="3200400" rtl="0" algn="l">
              <a:spcBef>
                <a:spcPts val="200"/>
              </a:spcBef>
              <a:spcAft>
                <a:spcPts val="0"/>
              </a:spcAft>
              <a:buClr>
                <a:schemeClr val="lt1"/>
              </a:buClr>
              <a:buSzPts val="3300"/>
              <a:buNone/>
              <a:defRPr sz="3300">
                <a:solidFill>
                  <a:schemeClr val="lt1"/>
                </a:solidFill>
              </a:defRPr>
            </a:lvl7pPr>
            <a:lvl8pPr indent="-228600" lvl="7" marL="3657600" rtl="0" algn="l">
              <a:spcBef>
                <a:spcPts val="200"/>
              </a:spcBef>
              <a:spcAft>
                <a:spcPts val="0"/>
              </a:spcAft>
              <a:buClr>
                <a:schemeClr val="lt1"/>
              </a:buClr>
              <a:buSzPts val="2600"/>
              <a:buNone/>
              <a:defRPr sz="3300">
                <a:solidFill>
                  <a:schemeClr val="lt1"/>
                </a:solidFill>
              </a:defRPr>
            </a:lvl8pPr>
            <a:lvl9pPr indent="-228600" lvl="8" marL="4114800" rtl="0" algn="l">
              <a:spcBef>
                <a:spcPts val="200"/>
              </a:spcBef>
              <a:spcAft>
                <a:spcPts val="200"/>
              </a:spcAft>
              <a:buClr>
                <a:schemeClr val="lt1"/>
              </a:buClr>
              <a:buSzPts val="3300"/>
              <a:buNone/>
              <a:defRPr sz="3300">
                <a:solidFill>
                  <a:schemeClr val="lt1"/>
                </a:solidFill>
              </a:defRPr>
            </a:lvl9pPr>
          </a:lstStyle>
          <a:p/>
        </p:txBody>
      </p:sp>
      <p:pic>
        <p:nvPicPr>
          <p:cNvPr id="100" name="Google Shape;100;p20"/>
          <p:cNvPicPr preferRelativeResize="0"/>
          <p:nvPr/>
        </p:nvPicPr>
        <p:blipFill rotWithShape="1">
          <a:blip r:embed="rId3">
            <a:alphaModFix/>
          </a:blip>
          <a:srcRect b="0" l="0" r="0" t="0"/>
          <a:stretch/>
        </p:blipFill>
        <p:spPr>
          <a:xfrm>
            <a:off x="8060249" y="4726183"/>
            <a:ext cx="658598" cy="29489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2-Column">
  <p:cSld name="Intro Slide 2-Column">
    <p:spTree>
      <p:nvGrpSpPr>
        <p:cNvPr id="101" name="Shape 101"/>
        <p:cNvGrpSpPr/>
        <p:nvPr/>
      </p:nvGrpSpPr>
      <p:grpSpPr>
        <a:xfrm>
          <a:off x="0" y="0"/>
          <a:ext cx="0" cy="0"/>
          <a:chOff x="0" y="0"/>
          <a:chExt cx="0" cy="0"/>
        </a:xfrm>
      </p:grpSpPr>
      <p:sp>
        <p:nvSpPr>
          <p:cNvPr id="102" name="Google Shape;102;p21"/>
          <p:cNvSpPr txBox="1"/>
          <p:nvPr>
            <p:ph type="title"/>
          </p:nvPr>
        </p:nvSpPr>
        <p:spPr>
          <a:xfrm>
            <a:off x="457200" y="342900"/>
            <a:ext cx="8229600" cy="5760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chemeClr val="accent5"/>
              </a:buClr>
              <a:buSzPts val="2000"/>
              <a:buFont typeface="Calibri"/>
              <a:buNone/>
              <a:defRPr>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3" name="Google Shape;103;p21"/>
          <p:cNvSpPr txBox="1"/>
          <p:nvPr>
            <p:ph idx="1" type="body"/>
          </p:nvPr>
        </p:nvSpPr>
        <p:spPr>
          <a:xfrm>
            <a:off x="457200" y="1028700"/>
            <a:ext cx="3977700" cy="3429000"/>
          </a:xfrm>
          <a:prstGeom prst="rect">
            <a:avLst/>
          </a:prstGeom>
          <a:noFill/>
          <a:ln>
            <a:noFill/>
          </a:ln>
        </p:spPr>
        <p:txBody>
          <a:bodyPr anchorCtr="0" anchor="t" bIns="0" lIns="0" spcFirstLastPara="1" rIns="0" wrap="square" tIns="0">
            <a:noAutofit/>
          </a:bodyPr>
          <a:lstStyle>
            <a:lvl1pPr indent="-342900" lvl="0" marL="457200" rtl="0" algn="l">
              <a:spcBef>
                <a:spcPts val="0"/>
              </a:spcBef>
              <a:spcAft>
                <a:spcPts val="0"/>
              </a:spcAft>
              <a:buClr>
                <a:schemeClr val="accent3"/>
              </a:buClr>
              <a:buSzPts val="1800"/>
              <a:buChar char="•"/>
              <a:defRPr sz="1800">
                <a:solidFill>
                  <a:schemeClr val="accent3"/>
                </a:solidFill>
              </a:defRPr>
            </a:lvl1pPr>
            <a:lvl2pPr indent="-342900" lvl="1" marL="914400" rtl="0" algn="l">
              <a:spcBef>
                <a:spcPts val="200"/>
              </a:spcBef>
              <a:spcAft>
                <a:spcPts val="0"/>
              </a:spcAft>
              <a:buClr>
                <a:schemeClr val="accent3"/>
              </a:buClr>
              <a:buSzPts val="1800"/>
              <a:buFont typeface="Arial"/>
              <a:buChar char="•"/>
              <a:defRPr sz="1800">
                <a:solidFill>
                  <a:schemeClr val="accent3"/>
                </a:solidFill>
              </a:defRPr>
            </a:lvl2pPr>
            <a:lvl3pPr indent="-342900" lvl="2" marL="1371600" rtl="0" algn="l">
              <a:spcBef>
                <a:spcPts val="200"/>
              </a:spcBef>
              <a:spcAft>
                <a:spcPts val="0"/>
              </a:spcAft>
              <a:buClr>
                <a:schemeClr val="accent3"/>
              </a:buClr>
              <a:buSzPts val="1800"/>
              <a:buFont typeface="Arial"/>
              <a:buChar char="•"/>
              <a:defRPr sz="1800">
                <a:solidFill>
                  <a:schemeClr val="accent3"/>
                </a:solidFill>
              </a:defRPr>
            </a:lvl3pPr>
            <a:lvl4pPr indent="-342900" lvl="3" marL="1828800" rtl="0" algn="l">
              <a:spcBef>
                <a:spcPts val="200"/>
              </a:spcBef>
              <a:spcAft>
                <a:spcPts val="0"/>
              </a:spcAft>
              <a:buClr>
                <a:schemeClr val="accent3"/>
              </a:buClr>
              <a:buSzPts val="1800"/>
              <a:buFont typeface="Arial"/>
              <a:buChar char="•"/>
              <a:defRPr sz="1800">
                <a:solidFill>
                  <a:schemeClr val="accent3"/>
                </a:solidFill>
              </a:defRPr>
            </a:lvl4pPr>
            <a:lvl5pPr indent="-342900" lvl="4" marL="2286000" rtl="0" algn="l">
              <a:spcBef>
                <a:spcPts val="200"/>
              </a:spcBef>
              <a:spcAft>
                <a:spcPts val="0"/>
              </a:spcAft>
              <a:buClr>
                <a:schemeClr val="accent3"/>
              </a:buClr>
              <a:buSzPts val="1800"/>
              <a:buFont typeface="Arial"/>
              <a:buChar char="•"/>
              <a:defRPr sz="1800">
                <a:solidFill>
                  <a:schemeClr val="accent3"/>
                </a:solidFill>
              </a:defRPr>
            </a:lvl5pPr>
            <a:lvl6pPr indent="-342900" lvl="5" marL="2743200" rtl="0" algn="l">
              <a:spcBef>
                <a:spcPts val="200"/>
              </a:spcBef>
              <a:spcAft>
                <a:spcPts val="0"/>
              </a:spcAft>
              <a:buClr>
                <a:schemeClr val="accent3"/>
              </a:buClr>
              <a:buSzPts val="1800"/>
              <a:buFont typeface="Arial"/>
              <a:buChar char="•"/>
              <a:defRPr sz="1800">
                <a:solidFill>
                  <a:schemeClr val="accent3"/>
                </a:solidFill>
              </a:defRPr>
            </a:lvl6pPr>
            <a:lvl7pPr indent="-342900" lvl="6" marL="3200400" rtl="0" algn="l">
              <a:spcBef>
                <a:spcPts val="200"/>
              </a:spcBef>
              <a:spcAft>
                <a:spcPts val="0"/>
              </a:spcAft>
              <a:buClr>
                <a:schemeClr val="accent3"/>
              </a:buClr>
              <a:buSzPts val="1800"/>
              <a:buFont typeface="Arial"/>
              <a:buChar char="•"/>
              <a:defRPr sz="1800">
                <a:solidFill>
                  <a:schemeClr val="accent3"/>
                </a:solidFill>
              </a:defRPr>
            </a:lvl7pPr>
            <a:lvl8pPr indent="-342900" lvl="7" marL="3657600" rtl="0" algn="l">
              <a:spcBef>
                <a:spcPts val="200"/>
              </a:spcBef>
              <a:spcAft>
                <a:spcPts val="0"/>
              </a:spcAft>
              <a:buClr>
                <a:schemeClr val="accent3"/>
              </a:buClr>
              <a:buSzPts val="1800"/>
              <a:buFont typeface="Arial"/>
              <a:buChar char="•"/>
              <a:defRPr sz="1800">
                <a:solidFill>
                  <a:schemeClr val="accent3"/>
                </a:solidFill>
              </a:defRPr>
            </a:lvl8pPr>
            <a:lvl9pPr indent="-342900" lvl="8" marL="4114800" rtl="0" algn="l">
              <a:spcBef>
                <a:spcPts val="200"/>
              </a:spcBef>
              <a:spcAft>
                <a:spcPts val="200"/>
              </a:spcAft>
              <a:buClr>
                <a:schemeClr val="accent3"/>
              </a:buClr>
              <a:buSzPts val="1800"/>
              <a:buFont typeface="Arial"/>
              <a:buChar char="•"/>
              <a:defRPr sz="1800">
                <a:solidFill>
                  <a:schemeClr val="accent3"/>
                </a:solidFill>
              </a:defRPr>
            </a:lvl9pPr>
          </a:lstStyle>
          <a:p/>
        </p:txBody>
      </p:sp>
      <p:sp>
        <p:nvSpPr>
          <p:cNvPr id="104" name="Google Shape;104;p21"/>
          <p:cNvSpPr txBox="1"/>
          <p:nvPr>
            <p:ph idx="2" type="body"/>
          </p:nvPr>
        </p:nvSpPr>
        <p:spPr>
          <a:xfrm>
            <a:off x="4707621" y="1028700"/>
            <a:ext cx="3977700" cy="3429000"/>
          </a:xfrm>
          <a:prstGeom prst="rect">
            <a:avLst/>
          </a:prstGeom>
          <a:noFill/>
          <a:ln>
            <a:noFill/>
          </a:ln>
        </p:spPr>
        <p:txBody>
          <a:bodyPr anchorCtr="0" anchor="t" bIns="0" lIns="0" spcFirstLastPara="1" rIns="0" wrap="square" tIns="0">
            <a:noAutofit/>
          </a:bodyPr>
          <a:lstStyle>
            <a:lvl1pPr indent="-342900" lvl="0" marL="457200" rtl="0" algn="l">
              <a:spcBef>
                <a:spcPts val="0"/>
              </a:spcBef>
              <a:spcAft>
                <a:spcPts val="0"/>
              </a:spcAft>
              <a:buClr>
                <a:schemeClr val="accent3"/>
              </a:buClr>
              <a:buSzPts val="1800"/>
              <a:buChar char="•"/>
              <a:defRPr sz="1800">
                <a:solidFill>
                  <a:schemeClr val="accent3"/>
                </a:solidFill>
              </a:defRPr>
            </a:lvl1pPr>
            <a:lvl2pPr indent="-342900" lvl="1" marL="914400" rtl="0" algn="l">
              <a:spcBef>
                <a:spcPts val="200"/>
              </a:spcBef>
              <a:spcAft>
                <a:spcPts val="0"/>
              </a:spcAft>
              <a:buClr>
                <a:schemeClr val="accent3"/>
              </a:buClr>
              <a:buSzPts val="1800"/>
              <a:buFont typeface="Arial"/>
              <a:buChar char="•"/>
              <a:defRPr sz="1800">
                <a:solidFill>
                  <a:schemeClr val="accent3"/>
                </a:solidFill>
              </a:defRPr>
            </a:lvl2pPr>
            <a:lvl3pPr indent="-342900" lvl="2" marL="1371600" rtl="0" algn="l">
              <a:spcBef>
                <a:spcPts val="200"/>
              </a:spcBef>
              <a:spcAft>
                <a:spcPts val="0"/>
              </a:spcAft>
              <a:buClr>
                <a:schemeClr val="accent3"/>
              </a:buClr>
              <a:buSzPts val="1800"/>
              <a:buFont typeface="Arial"/>
              <a:buChar char="•"/>
              <a:defRPr sz="1800">
                <a:solidFill>
                  <a:schemeClr val="accent3"/>
                </a:solidFill>
              </a:defRPr>
            </a:lvl3pPr>
            <a:lvl4pPr indent="-342900" lvl="3" marL="1828800" rtl="0" algn="l">
              <a:spcBef>
                <a:spcPts val="200"/>
              </a:spcBef>
              <a:spcAft>
                <a:spcPts val="0"/>
              </a:spcAft>
              <a:buClr>
                <a:schemeClr val="accent3"/>
              </a:buClr>
              <a:buSzPts val="1800"/>
              <a:buFont typeface="Arial"/>
              <a:buChar char="•"/>
              <a:defRPr sz="1800">
                <a:solidFill>
                  <a:schemeClr val="accent3"/>
                </a:solidFill>
              </a:defRPr>
            </a:lvl4pPr>
            <a:lvl5pPr indent="-342900" lvl="4" marL="2286000" rtl="0" algn="l">
              <a:spcBef>
                <a:spcPts val="200"/>
              </a:spcBef>
              <a:spcAft>
                <a:spcPts val="0"/>
              </a:spcAft>
              <a:buClr>
                <a:schemeClr val="accent3"/>
              </a:buClr>
              <a:buSzPts val="1800"/>
              <a:buFont typeface="Arial"/>
              <a:buChar char="•"/>
              <a:defRPr sz="1800">
                <a:solidFill>
                  <a:schemeClr val="accent3"/>
                </a:solidFill>
              </a:defRPr>
            </a:lvl5pPr>
            <a:lvl6pPr indent="-342900" lvl="5" marL="2743200" rtl="0" algn="l">
              <a:spcBef>
                <a:spcPts val="200"/>
              </a:spcBef>
              <a:spcAft>
                <a:spcPts val="0"/>
              </a:spcAft>
              <a:buClr>
                <a:schemeClr val="accent3"/>
              </a:buClr>
              <a:buSzPts val="1800"/>
              <a:buFont typeface="Arial"/>
              <a:buChar char="•"/>
              <a:defRPr sz="1800">
                <a:solidFill>
                  <a:schemeClr val="accent3"/>
                </a:solidFill>
              </a:defRPr>
            </a:lvl6pPr>
            <a:lvl7pPr indent="-342900" lvl="6" marL="3200400" rtl="0" algn="l">
              <a:spcBef>
                <a:spcPts val="200"/>
              </a:spcBef>
              <a:spcAft>
                <a:spcPts val="0"/>
              </a:spcAft>
              <a:buClr>
                <a:schemeClr val="accent3"/>
              </a:buClr>
              <a:buSzPts val="1800"/>
              <a:buFont typeface="Arial"/>
              <a:buChar char="•"/>
              <a:defRPr sz="1800">
                <a:solidFill>
                  <a:schemeClr val="accent3"/>
                </a:solidFill>
              </a:defRPr>
            </a:lvl7pPr>
            <a:lvl8pPr indent="-342900" lvl="7" marL="3657600" rtl="0" algn="l">
              <a:spcBef>
                <a:spcPts val="200"/>
              </a:spcBef>
              <a:spcAft>
                <a:spcPts val="0"/>
              </a:spcAft>
              <a:buClr>
                <a:schemeClr val="accent3"/>
              </a:buClr>
              <a:buSzPts val="1800"/>
              <a:buFont typeface="Arial"/>
              <a:buChar char="•"/>
              <a:defRPr sz="1800">
                <a:solidFill>
                  <a:schemeClr val="accent3"/>
                </a:solidFill>
              </a:defRPr>
            </a:lvl8pPr>
            <a:lvl9pPr indent="-342900" lvl="8" marL="4114800" rtl="0" algn="l">
              <a:spcBef>
                <a:spcPts val="200"/>
              </a:spcBef>
              <a:spcAft>
                <a:spcPts val="200"/>
              </a:spcAft>
              <a:buClr>
                <a:schemeClr val="accent3"/>
              </a:buClr>
              <a:buSzPts val="1800"/>
              <a:buFont typeface="Arial"/>
              <a:buChar char="•"/>
              <a:defRPr sz="1800">
                <a:solidFill>
                  <a:schemeClr val="accent3"/>
                </a:solidFill>
              </a:defRPr>
            </a:lvl9pPr>
          </a:lstStyle>
          <a:p/>
        </p:txBody>
      </p:sp>
      <p:sp>
        <p:nvSpPr>
          <p:cNvPr id="105" name="Google Shape;105;p21"/>
          <p:cNvSpPr txBox="1"/>
          <p:nvPr>
            <p:ph idx="11" type="ftr"/>
          </p:nvPr>
        </p:nvSpPr>
        <p:spPr>
          <a:xfrm>
            <a:off x="731520" y="4855464"/>
            <a:ext cx="3657600" cy="137400"/>
          </a:xfrm>
          <a:prstGeom prst="rect">
            <a:avLst/>
          </a:prstGeom>
          <a:noFill/>
          <a:ln>
            <a:noFill/>
          </a:ln>
        </p:spPr>
        <p:txBody>
          <a:bodyPr anchorCtr="0" anchor="ctr" bIns="0" lIns="0" spcFirstLastPara="1" rIns="0"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6" name="Google Shape;106;p21"/>
          <p:cNvSpPr txBox="1"/>
          <p:nvPr>
            <p:ph idx="12" type="sldNum"/>
          </p:nvPr>
        </p:nvSpPr>
        <p:spPr>
          <a:xfrm>
            <a:off x="457200" y="4780716"/>
            <a:ext cx="457200" cy="209400"/>
          </a:xfrm>
          <a:prstGeom prst="rect">
            <a:avLst/>
          </a:prstGeom>
          <a:noFill/>
          <a:ln>
            <a:noFill/>
          </a:ln>
        </p:spPr>
        <p:txBody>
          <a:bodyPr anchorCtr="0" anchor="b" bIns="0" lIns="0" spcFirstLastPara="1" rIns="0" wrap="square" tIns="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07" name="Google Shape;107;p21"/>
          <p:cNvSpPr txBox="1"/>
          <p:nvPr>
            <p:ph idx="10" type="dt"/>
          </p:nvPr>
        </p:nvSpPr>
        <p:spPr>
          <a:xfrm>
            <a:off x="4709160" y="4852749"/>
            <a:ext cx="1463100" cy="1374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08" name="Google Shape;108;p21"/>
          <p:cNvPicPr preferRelativeResize="0"/>
          <p:nvPr/>
        </p:nvPicPr>
        <p:blipFill rotWithShape="1">
          <a:blip r:embed="rId2">
            <a:alphaModFix/>
          </a:blip>
          <a:srcRect b="0" l="0" r="0" t="0"/>
          <a:stretch/>
        </p:blipFill>
        <p:spPr>
          <a:xfrm>
            <a:off x="8057181" y="4726183"/>
            <a:ext cx="658598" cy="29489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ce Slide_SH Orange">
  <p:cSld name="Pace Slide_SH Orange">
    <p:bg>
      <p:bgPr>
        <a:blipFill>
          <a:blip r:embed="rId2">
            <a:alphaModFix/>
          </a:blip>
          <a:stretch>
            <a:fillRect/>
          </a:stretch>
        </a:blipFill>
      </p:bgPr>
    </p:bg>
    <p:spTree>
      <p:nvGrpSpPr>
        <p:cNvPr id="109" name="Shape 109"/>
        <p:cNvGrpSpPr/>
        <p:nvPr/>
      </p:nvGrpSpPr>
      <p:grpSpPr>
        <a:xfrm>
          <a:off x="0" y="0"/>
          <a:ext cx="0" cy="0"/>
          <a:chOff x="0" y="0"/>
          <a:chExt cx="0" cy="0"/>
        </a:xfrm>
      </p:grpSpPr>
      <p:sp>
        <p:nvSpPr>
          <p:cNvPr id="110" name="Google Shape;110;p22"/>
          <p:cNvSpPr txBox="1"/>
          <p:nvPr>
            <p:ph idx="10" type="dt"/>
          </p:nvPr>
        </p:nvSpPr>
        <p:spPr>
          <a:xfrm>
            <a:off x="4709160" y="4852749"/>
            <a:ext cx="1463100" cy="1374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1" name="Google Shape;111;p22"/>
          <p:cNvSpPr txBox="1"/>
          <p:nvPr>
            <p:ph idx="11" type="ftr"/>
          </p:nvPr>
        </p:nvSpPr>
        <p:spPr>
          <a:xfrm>
            <a:off x="731520" y="4855464"/>
            <a:ext cx="3657600" cy="137400"/>
          </a:xfrm>
          <a:prstGeom prst="rect">
            <a:avLst/>
          </a:prstGeom>
          <a:noFill/>
          <a:ln>
            <a:noFill/>
          </a:ln>
        </p:spPr>
        <p:txBody>
          <a:bodyPr anchorCtr="0" anchor="ctr" bIns="0" lIns="0" spcFirstLastPara="1" rIns="0" wrap="square" tIns="34275">
            <a:noAutofit/>
          </a:bodyPr>
          <a:lstStyle>
            <a:lvl1pPr lvl="0" rtl="0" algn="l">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2" name="Google Shape;112;p22"/>
          <p:cNvSpPr txBox="1"/>
          <p:nvPr>
            <p:ph idx="12" type="sldNum"/>
          </p:nvPr>
        </p:nvSpPr>
        <p:spPr>
          <a:xfrm>
            <a:off x="457200" y="4780716"/>
            <a:ext cx="457200" cy="209400"/>
          </a:xfrm>
          <a:prstGeom prst="rect">
            <a:avLst/>
          </a:prstGeom>
          <a:noFill/>
          <a:ln>
            <a:noFill/>
          </a:ln>
        </p:spPr>
        <p:txBody>
          <a:bodyPr anchorCtr="0" anchor="b" bIns="0" lIns="0" spcFirstLastPara="1" rIns="0" wrap="square" tIns="0">
            <a:noAutofit/>
          </a:bodyPr>
          <a:lstStyle>
            <a:lvl1pPr indent="0" lvl="0" marL="0" rtl="0" algn="l">
              <a:spcBef>
                <a:spcPts val="0"/>
              </a:spcBef>
              <a:buNone/>
              <a:defRPr sz="700">
                <a:solidFill>
                  <a:schemeClr val="lt1"/>
                </a:solidFill>
                <a:latin typeface="Calibri"/>
                <a:ea typeface="Calibri"/>
                <a:cs typeface="Calibri"/>
                <a:sym typeface="Calibri"/>
              </a:defRPr>
            </a:lvl1pPr>
            <a:lvl2pPr indent="0" lvl="1" marL="0" rtl="0" algn="l">
              <a:spcBef>
                <a:spcPts val="0"/>
              </a:spcBef>
              <a:buNone/>
              <a:defRPr sz="700">
                <a:solidFill>
                  <a:schemeClr val="lt1"/>
                </a:solidFill>
                <a:latin typeface="Calibri"/>
                <a:ea typeface="Calibri"/>
                <a:cs typeface="Calibri"/>
                <a:sym typeface="Calibri"/>
              </a:defRPr>
            </a:lvl2pPr>
            <a:lvl3pPr indent="0" lvl="2" marL="0" rtl="0" algn="l">
              <a:spcBef>
                <a:spcPts val="0"/>
              </a:spcBef>
              <a:buNone/>
              <a:defRPr sz="700">
                <a:solidFill>
                  <a:schemeClr val="lt1"/>
                </a:solidFill>
                <a:latin typeface="Calibri"/>
                <a:ea typeface="Calibri"/>
                <a:cs typeface="Calibri"/>
                <a:sym typeface="Calibri"/>
              </a:defRPr>
            </a:lvl3pPr>
            <a:lvl4pPr indent="0" lvl="3" marL="0" rtl="0" algn="l">
              <a:spcBef>
                <a:spcPts val="0"/>
              </a:spcBef>
              <a:buNone/>
              <a:defRPr sz="700">
                <a:solidFill>
                  <a:schemeClr val="lt1"/>
                </a:solidFill>
                <a:latin typeface="Calibri"/>
                <a:ea typeface="Calibri"/>
                <a:cs typeface="Calibri"/>
                <a:sym typeface="Calibri"/>
              </a:defRPr>
            </a:lvl4pPr>
            <a:lvl5pPr indent="0" lvl="4" marL="0" rtl="0" algn="l">
              <a:spcBef>
                <a:spcPts val="0"/>
              </a:spcBef>
              <a:buNone/>
              <a:defRPr sz="700">
                <a:solidFill>
                  <a:schemeClr val="lt1"/>
                </a:solidFill>
                <a:latin typeface="Calibri"/>
                <a:ea typeface="Calibri"/>
                <a:cs typeface="Calibri"/>
                <a:sym typeface="Calibri"/>
              </a:defRPr>
            </a:lvl5pPr>
            <a:lvl6pPr indent="0" lvl="5" marL="0" rtl="0" algn="l">
              <a:spcBef>
                <a:spcPts val="0"/>
              </a:spcBef>
              <a:buNone/>
              <a:defRPr sz="700">
                <a:solidFill>
                  <a:schemeClr val="lt1"/>
                </a:solidFill>
                <a:latin typeface="Calibri"/>
                <a:ea typeface="Calibri"/>
                <a:cs typeface="Calibri"/>
                <a:sym typeface="Calibri"/>
              </a:defRPr>
            </a:lvl6pPr>
            <a:lvl7pPr indent="0" lvl="6" marL="0" rtl="0" algn="l">
              <a:spcBef>
                <a:spcPts val="0"/>
              </a:spcBef>
              <a:buNone/>
              <a:defRPr sz="700">
                <a:solidFill>
                  <a:schemeClr val="lt1"/>
                </a:solidFill>
                <a:latin typeface="Calibri"/>
                <a:ea typeface="Calibri"/>
                <a:cs typeface="Calibri"/>
                <a:sym typeface="Calibri"/>
              </a:defRPr>
            </a:lvl7pPr>
            <a:lvl8pPr indent="0" lvl="7" marL="0" rtl="0" algn="l">
              <a:spcBef>
                <a:spcPts val="0"/>
              </a:spcBef>
              <a:buNone/>
              <a:defRPr sz="700">
                <a:solidFill>
                  <a:schemeClr val="lt1"/>
                </a:solidFill>
                <a:latin typeface="Calibri"/>
                <a:ea typeface="Calibri"/>
                <a:cs typeface="Calibri"/>
                <a:sym typeface="Calibri"/>
              </a:defRPr>
            </a:lvl8pPr>
            <a:lvl9pPr indent="0" lvl="8" marL="0" rtl="0" algn="l">
              <a:spcBef>
                <a:spcPts val="0"/>
              </a:spcBef>
              <a:buNone/>
              <a:defRPr sz="7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113" name="Google Shape;113;p22"/>
          <p:cNvSpPr txBox="1"/>
          <p:nvPr>
            <p:ph idx="1" type="body"/>
          </p:nvPr>
        </p:nvSpPr>
        <p:spPr>
          <a:xfrm>
            <a:off x="457200" y="1028700"/>
            <a:ext cx="5394900" cy="3429000"/>
          </a:xfrm>
          <a:prstGeom prst="rect">
            <a:avLst/>
          </a:prstGeom>
          <a:noFill/>
          <a:ln>
            <a:noFill/>
          </a:ln>
        </p:spPr>
        <p:txBody>
          <a:bodyPr anchorCtr="0" anchor="t" bIns="0" lIns="0" spcFirstLastPara="1" rIns="0" wrap="square" tIns="102875">
            <a:noAutofit/>
          </a:bodyPr>
          <a:lstStyle>
            <a:lvl1pPr indent="-228600" lvl="0" marL="457200" rtl="0" algn="l">
              <a:spcBef>
                <a:spcPts val="0"/>
              </a:spcBef>
              <a:spcAft>
                <a:spcPts val="0"/>
              </a:spcAft>
              <a:buClr>
                <a:schemeClr val="lt1"/>
              </a:buClr>
              <a:buSzPts val="3300"/>
              <a:buNone/>
              <a:defRPr sz="3300">
                <a:solidFill>
                  <a:schemeClr val="lt1"/>
                </a:solidFill>
              </a:defRPr>
            </a:lvl1pPr>
            <a:lvl2pPr indent="-228600" lvl="1" marL="914400" rtl="0" algn="l">
              <a:spcBef>
                <a:spcPts val="200"/>
              </a:spcBef>
              <a:spcAft>
                <a:spcPts val="0"/>
              </a:spcAft>
              <a:buClr>
                <a:schemeClr val="lt1"/>
              </a:buClr>
              <a:buSzPts val="2600"/>
              <a:buNone/>
              <a:defRPr sz="3300">
                <a:solidFill>
                  <a:schemeClr val="lt1"/>
                </a:solidFill>
              </a:defRPr>
            </a:lvl2pPr>
            <a:lvl3pPr indent="-228600" lvl="2" marL="1371600" rtl="0" algn="l">
              <a:spcBef>
                <a:spcPts val="200"/>
              </a:spcBef>
              <a:spcAft>
                <a:spcPts val="0"/>
              </a:spcAft>
              <a:buClr>
                <a:schemeClr val="lt1"/>
              </a:buClr>
              <a:buSzPts val="3300"/>
              <a:buNone/>
              <a:defRPr sz="3300">
                <a:solidFill>
                  <a:schemeClr val="lt1"/>
                </a:solidFill>
              </a:defRPr>
            </a:lvl3pPr>
            <a:lvl4pPr indent="-228600" lvl="3" marL="1828800" rtl="0" algn="l">
              <a:spcBef>
                <a:spcPts val="200"/>
              </a:spcBef>
              <a:spcAft>
                <a:spcPts val="0"/>
              </a:spcAft>
              <a:buClr>
                <a:schemeClr val="lt1"/>
              </a:buClr>
              <a:buSzPts val="2600"/>
              <a:buNone/>
              <a:defRPr sz="3300">
                <a:solidFill>
                  <a:schemeClr val="lt1"/>
                </a:solidFill>
              </a:defRPr>
            </a:lvl4pPr>
            <a:lvl5pPr indent="-228600" lvl="4" marL="2286000" rtl="0" algn="l">
              <a:spcBef>
                <a:spcPts val="200"/>
              </a:spcBef>
              <a:spcAft>
                <a:spcPts val="0"/>
              </a:spcAft>
              <a:buClr>
                <a:schemeClr val="lt1"/>
              </a:buClr>
              <a:buSzPts val="3300"/>
              <a:buNone/>
              <a:defRPr sz="3300">
                <a:solidFill>
                  <a:schemeClr val="lt1"/>
                </a:solidFill>
              </a:defRPr>
            </a:lvl5pPr>
            <a:lvl6pPr indent="-228600" lvl="5" marL="2743200" rtl="0" algn="l">
              <a:spcBef>
                <a:spcPts val="200"/>
              </a:spcBef>
              <a:spcAft>
                <a:spcPts val="0"/>
              </a:spcAft>
              <a:buClr>
                <a:schemeClr val="lt1"/>
              </a:buClr>
              <a:buSzPts val="2600"/>
              <a:buNone/>
              <a:defRPr sz="3300">
                <a:solidFill>
                  <a:schemeClr val="lt1"/>
                </a:solidFill>
              </a:defRPr>
            </a:lvl6pPr>
            <a:lvl7pPr indent="-228600" lvl="6" marL="3200400" rtl="0" algn="l">
              <a:spcBef>
                <a:spcPts val="200"/>
              </a:spcBef>
              <a:spcAft>
                <a:spcPts val="0"/>
              </a:spcAft>
              <a:buClr>
                <a:schemeClr val="lt1"/>
              </a:buClr>
              <a:buSzPts val="3300"/>
              <a:buNone/>
              <a:defRPr sz="3300">
                <a:solidFill>
                  <a:schemeClr val="lt1"/>
                </a:solidFill>
              </a:defRPr>
            </a:lvl7pPr>
            <a:lvl8pPr indent="-228600" lvl="7" marL="3657600" rtl="0" algn="l">
              <a:spcBef>
                <a:spcPts val="200"/>
              </a:spcBef>
              <a:spcAft>
                <a:spcPts val="0"/>
              </a:spcAft>
              <a:buClr>
                <a:schemeClr val="lt1"/>
              </a:buClr>
              <a:buSzPts val="2600"/>
              <a:buNone/>
              <a:defRPr sz="3300">
                <a:solidFill>
                  <a:schemeClr val="lt1"/>
                </a:solidFill>
              </a:defRPr>
            </a:lvl8pPr>
            <a:lvl9pPr indent="-228600" lvl="8" marL="4114800" rtl="0" algn="l">
              <a:spcBef>
                <a:spcPts val="200"/>
              </a:spcBef>
              <a:spcAft>
                <a:spcPts val="200"/>
              </a:spcAft>
              <a:buClr>
                <a:schemeClr val="lt1"/>
              </a:buClr>
              <a:buSzPts val="3300"/>
              <a:buNone/>
              <a:defRPr sz="3300">
                <a:solidFill>
                  <a:schemeClr val="lt1"/>
                </a:solidFill>
              </a:defRPr>
            </a:lvl9pPr>
          </a:lstStyle>
          <a:p/>
        </p:txBody>
      </p:sp>
      <p:pic>
        <p:nvPicPr>
          <p:cNvPr id="114" name="Google Shape;114;p22"/>
          <p:cNvPicPr preferRelativeResize="0"/>
          <p:nvPr/>
        </p:nvPicPr>
        <p:blipFill rotWithShape="1">
          <a:blip r:embed="rId3">
            <a:alphaModFix/>
          </a:blip>
          <a:srcRect b="0" l="0" r="0" t="0"/>
          <a:stretch/>
        </p:blipFill>
        <p:spPr>
          <a:xfrm>
            <a:off x="8060249" y="4726183"/>
            <a:ext cx="658598" cy="29489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15" name="Shape 115"/>
        <p:cNvGrpSpPr/>
        <p:nvPr/>
      </p:nvGrpSpPr>
      <p:grpSpPr>
        <a:xfrm>
          <a:off x="0" y="0"/>
          <a:ext cx="0" cy="0"/>
          <a:chOff x="0" y="0"/>
          <a:chExt cx="0" cy="0"/>
        </a:xfrm>
      </p:grpSpPr>
      <p:sp>
        <p:nvSpPr>
          <p:cNvPr id="116" name="Google Shape;116;p23"/>
          <p:cNvSpPr txBox="1"/>
          <p:nvPr>
            <p:ph idx="1" type="body"/>
          </p:nvPr>
        </p:nvSpPr>
        <p:spPr>
          <a:xfrm>
            <a:off x="457200" y="1029891"/>
            <a:ext cx="5394900" cy="3429000"/>
          </a:xfrm>
          <a:prstGeom prst="rect">
            <a:avLst/>
          </a:prstGeom>
          <a:noFill/>
          <a:ln>
            <a:noFill/>
          </a:ln>
        </p:spPr>
        <p:txBody>
          <a:bodyPr anchorCtr="0" anchor="t" bIns="0" lIns="0" spcFirstLastPara="1" rIns="0" wrap="square" tIns="102875">
            <a:noAutofit/>
          </a:bodyPr>
          <a:lstStyle>
            <a:lvl1pPr indent="-228600" lvl="0" marL="457200" rtl="0" algn="l">
              <a:spcBef>
                <a:spcPts val="0"/>
              </a:spcBef>
              <a:spcAft>
                <a:spcPts val="0"/>
              </a:spcAft>
              <a:buClr>
                <a:schemeClr val="lt1"/>
              </a:buClr>
              <a:buSzPts val="3300"/>
              <a:buNone/>
              <a:defRPr sz="3300">
                <a:solidFill>
                  <a:schemeClr val="lt1"/>
                </a:solidFill>
              </a:defRPr>
            </a:lvl1pPr>
            <a:lvl2pPr indent="-228600" lvl="1" marL="914400" marR="0" rtl="0" algn="l">
              <a:lnSpc>
                <a:spcPct val="100000"/>
              </a:lnSpc>
              <a:spcBef>
                <a:spcPts val="200"/>
              </a:spcBef>
              <a:spcAft>
                <a:spcPts val="0"/>
              </a:spcAft>
              <a:buClr>
                <a:schemeClr val="lt1"/>
              </a:buClr>
              <a:buSzPts val="3300"/>
              <a:buFont typeface="Calibri"/>
              <a:buNone/>
              <a:defRPr sz="3300">
                <a:solidFill>
                  <a:schemeClr val="lt1"/>
                </a:solidFill>
              </a:defRPr>
            </a:lvl2pPr>
            <a:lvl3pPr indent="-228600" lvl="2" marL="1371600" rtl="0" algn="l">
              <a:spcBef>
                <a:spcPts val="200"/>
              </a:spcBef>
              <a:spcAft>
                <a:spcPts val="0"/>
              </a:spcAft>
              <a:buClr>
                <a:schemeClr val="lt1"/>
              </a:buClr>
              <a:buSzPts val="3300"/>
              <a:buNone/>
              <a:defRPr sz="3300">
                <a:solidFill>
                  <a:schemeClr val="lt1"/>
                </a:solidFill>
              </a:defRPr>
            </a:lvl3pPr>
            <a:lvl4pPr indent="-228600" lvl="3" marL="1828800" rtl="0" algn="l">
              <a:spcBef>
                <a:spcPts val="200"/>
              </a:spcBef>
              <a:spcAft>
                <a:spcPts val="0"/>
              </a:spcAft>
              <a:buClr>
                <a:schemeClr val="lt1"/>
              </a:buClr>
              <a:buSzPts val="2600"/>
              <a:buFont typeface="Calibri"/>
              <a:buNone/>
              <a:defRPr sz="3300">
                <a:solidFill>
                  <a:schemeClr val="lt1"/>
                </a:solidFill>
              </a:defRPr>
            </a:lvl4pPr>
            <a:lvl5pPr indent="-228600" lvl="4" marL="2286000" rtl="0" algn="l">
              <a:spcBef>
                <a:spcPts val="200"/>
              </a:spcBef>
              <a:spcAft>
                <a:spcPts val="0"/>
              </a:spcAft>
              <a:buClr>
                <a:schemeClr val="lt1"/>
              </a:buClr>
              <a:buSzPts val="3300"/>
              <a:buNone/>
              <a:defRPr sz="3300">
                <a:solidFill>
                  <a:schemeClr val="lt1"/>
                </a:solidFill>
              </a:defRPr>
            </a:lvl5pPr>
            <a:lvl6pPr indent="-228600" lvl="5" marL="2743200" marR="0" rtl="0" algn="l">
              <a:lnSpc>
                <a:spcPct val="100000"/>
              </a:lnSpc>
              <a:spcBef>
                <a:spcPts val="200"/>
              </a:spcBef>
              <a:spcAft>
                <a:spcPts val="0"/>
              </a:spcAft>
              <a:buClr>
                <a:schemeClr val="lt1"/>
              </a:buClr>
              <a:buSzPts val="3300"/>
              <a:buFont typeface="Calibri"/>
              <a:buNone/>
              <a:defRPr sz="3300">
                <a:solidFill>
                  <a:schemeClr val="lt1"/>
                </a:solidFill>
              </a:defRPr>
            </a:lvl6pPr>
            <a:lvl7pPr indent="-228600" lvl="6" marL="3200400" marR="0" rtl="0" algn="l">
              <a:lnSpc>
                <a:spcPct val="100000"/>
              </a:lnSpc>
              <a:spcBef>
                <a:spcPts val="200"/>
              </a:spcBef>
              <a:spcAft>
                <a:spcPts val="0"/>
              </a:spcAft>
              <a:buClr>
                <a:schemeClr val="lt1"/>
              </a:buClr>
              <a:buSzPts val="3300"/>
              <a:buFont typeface="Calibri"/>
              <a:buNone/>
              <a:defRPr sz="3300">
                <a:solidFill>
                  <a:schemeClr val="lt1"/>
                </a:solidFill>
              </a:defRPr>
            </a:lvl7pPr>
            <a:lvl8pPr indent="-228600" lvl="7" marL="3657600" marR="0" rtl="0" algn="l">
              <a:lnSpc>
                <a:spcPct val="100000"/>
              </a:lnSpc>
              <a:spcBef>
                <a:spcPts val="200"/>
              </a:spcBef>
              <a:spcAft>
                <a:spcPts val="0"/>
              </a:spcAft>
              <a:buClr>
                <a:schemeClr val="lt1"/>
              </a:buClr>
              <a:buSzPts val="3300"/>
              <a:buFont typeface="Calibri"/>
              <a:buNone/>
              <a:defRPr sz="3300">
                <a:solidFill>
                  <a:schemeClr val="lt1"/>
                </a:solidFill>
              </a:defRPr>
            </a:lvl8pPr>
            <a:lvl9pPr indent="-228600" lvl="8" marL="4114800" rtl="0" algn="l">
              <a:spcBef>
                <a:spcPts val="200"/>
              </a:spcBef>
              <a:spcAft>
                <a:spcPts val="200"/>
              </a:spcAft>
              <a:buClr>
                <a:schemeClr val="lt1"/>
              </a:buClr>
              <a:buSzPts val="3300"/>
              <a:buNone/>
              <a:defRPr sz="3300">
                <a:solidFill>
                  <a:schemeClr val="lt1"/>
                </a:solidFill>
              </a:defRPr>
            </a:lvl9pPr>
          </a:lstStyle>
          <a:p/>
        </p:txBody>
      </p:sp>
      <p:sp>
        <p:nvSpPr>
          <p:cNvPr id="117" name="Google Shape;117;p23"/>
          <p:cNvSpPr txBox="1"/>
          <p:nvPr>
            <p:ph idx="10" type="dt"/>
          </p:nvPr>
        </p:nvSpPr>
        <p:spPr>
          <a:xfrm>
            <a:off x="4709160" y="4852749"/>
            <a:ext cx="1463100" cy="1374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8" name="Google Shape;118;p23"/>
          <p:cNvSpPr txBox="1"/>
          <p:nvPr>
            <p:ph idx="11" type="ftr"/>
          </p:nvPr>
        </p:nvSpPr>
        <p:spPr>
          <a:xfrm>
            <a:off x="731520" y="4855464"/>
            <a:ext cx="3657600" cy="137400"/>
          </a:xfrm>
          <a:prstGeom prst="rect">
            <a:avLst/>
          </a:prstGeom>
          <a:noFill/>
          <a:ln>
            <a:noFill/>
          </a:ln>
        </p:spPr>
        <p:txBody>
          <a:bodyPr anchorCtr="0" anchor="ctr" bIns="0" lIns="0" spcFirstLastPara="1" rIns="0" wrap="square" tIns="34275">
            <a:noAutofit/>
          </a:bodyPr>
          <a:lstStyle>
            <a:lvl1pPr lvl="0" rtl="0" algn="l">
              <a:spcBef>
                <a:spcPts val="0"/>
              </a:spcBef>
              <a:spcAft>
                <a:spcPts val="0"/>
              </a:spcAft>
              <a:buSzPts val="1100"/>
              <a:buNone/>
              <a:defRPr>
                <a:solidFill>
                  <a:schemeClr val="lt1"/>
                </a:solidFill>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9" name="Google Shape;119;p23"/>
          <p:cNvSpPr txBox="1"/>
          <p:nvPr>
            <p:ph idx="12" type="sldNum"/>
          </p:nvPr>
        </p:nvSpPr>
        <p:spPr>
          <a:xfrm>
            <a:off x="457200" y="4780716"/>
            <a:ext cx="457200" cy="209400"/>
          </a:xfrm>
          <a:prstGeom prst="rect">
            <a:avLst/>
          </a:prstGeom>
          <a:noFill/>
          <a:ln>
            <a:noFill/>
          </a:ln>
        </p:spPr>
        <p:txBody>
          <a:bodyPr anchorCtr="0" anchor="b" bIns="0" lIns="0" spcFirstLastPara="1" rIns="0" wrap="square" tIns="0">
            <a:noAutofit/>
          </a:bodyPr>
          <a:lstStyle>
            <a:lvl1pPr indent="0" lvl="0" marL="0" rtl="0" algn="l">
              <a:spcBef>
                <a:spcPts val="0"/>
              </a:spcBef>
              <a:buNone/>
              <a:defRPr sz="700">
                <a:solidFill>
                  <a:schemeClr val="lt1"/>
                </a:solidFill>
                <a:latin typeface="Calibri"/>
                <a:ea typeface="Calibri"/>
                <a:cs typeface="Calibri"/>
                <a:sym typeface="Calibri"/>
              </a:defRPr>
            </a:lvl1pPr>
            <a:lvl2pPr indent="0" lvl="1" marL="0" rtl="0" algn="l">
              <a:spcBef>
                <a:spcPts val="0"/>
              </a:spcBef>
              <a:buNone/>
              <a:defRPr sz="700">
                <a:solidFill>
                  <a:schemeClr val="lt1"/>
                </a:solidFill>
                <a:latin typeface="Calibri"/>
                <a:ea typeface="Calibri"/>
                <a:cs typeface="Calibri"/>
                <a:sym typeface="Calibri"/>
              </a:defRPr>
            </a:lvl2pPr>
            <a:lvl3pPr indent="0" lvl="2" marL="0" rtl="0" algn="l">
              <a:spcBef>
                <a:spcPts val="0"/>
              </a:spcBef>
              <a:buNone/>
              <a:defRPr sz="700">
                <a:solidFill>
                  <a:schemeClr val="lt1"/>
                </a:solidFill>
                <a:latin typeface="Calibri"/>
                <a:ea typeface="Calibri"/>
                <a:cs typeface="Calibri"/>
                <a:sym typeface="Calibri"/>
              </a:defRPr>
            </a:lvl3pPr>
            <a:lvl4pPr indent="0" lvl="3" marL="0" rtl="0" algn="l">
              <a:spcBef>
                <a:spcPts val="0"/>
              </a:spcBef>
              <a:buNone/>
              <a:defRPr sz="700">
                <a:solidFill>
                  <a:schemeClr val="lt1"/>
                </a:solidFill>
                <a:latin typeface="Calibri"/>
                <a:ea typeface="Calibri"/>
                <a:cs typeface="Calibri"/>
                <a:sym typeface="Calibri"/>
              </a:defRPr>
            </a:lvl4pPr>
            <a:lvl5pPr indent="0" lvl="4" marL="0" rtl="0" algn="l">
              <a:spcBef>
                <a:spcPts val="0"/>
              </a:spcBef>
              <a:buNone/>
              <a:defRPr sz="700">
                <a:solidFill>
                  <a:schemeClr val="lt1"/>
                </a:solidFill>
                <a:latin typeface="Calibri"/>
                <a:ea typeface="Calibri"/>
                <a:cs typeface="Calibri"/>
                <a:sym typeface="Calibri"/>
              </a:defRPr>
            </a:lvl5pPr>
            <a:lvl6pPr indent="0" lvl="5" marL="0" rtl="0" algn="l">
              <a:spcBef>
                <a:spcPts val="0"/>
              </a:spcBef>
              <a:buNone/>
              <a:defRPr sz="700">
                <a:solidFill>
                  <a:schemeClr val="lt1"/>
                </a:solidFill>
                <a:latin typeface="Calibri"/>
                <a:ea typeface="Calibri"/>
                <a:cs typeface="Calibri"/>
                <a:sym typeface="Calibri"/>
              </a:defRPr>
            </a:lvl6pPr>
            <a:lvl7pPr indent="0" lvl="6" marL="0" rtl="0" algn="l">
              <a:spcBef>
                <a:spcPts val="0"/>
              </a:spcBef>
              <a:buNone/>
              <a:defRPr sz="700">
                <a:solidFill>
                  <a:schemeClr val="lt1"/>
                </a:solidFill>
                <a:latin typeface="Calibri"/>
                <a:ea typeface="Calibri"/>
                <a:cs typeface="Calibri"/>
                <a:sym typeface="Calibri"/>
              </a:defRPr>
            </a:lvl7pPr>
            <a:lvl8pPr indent="0" lvl="7" marL="0" rtl="0" algn="l">
              <a:spcBef>
                <a:spcPts val="0"/>
              </a:spcBef>
              <a:buNone/>
              <a:defRPr sz="700">
                <a:solidFill>
                  <a:schemeClr val="lt1"/>
                </a:solidFill>
                <a:latin typeface="Calibri"/>
                <a:ea typeface="Calibri"/>
                <a:cs typeface="Calibri"/>
                <a:sym typeface="Calibri"/>
              </a:defRPr>
            </a:lvl8pPr>
            <a:lvl9pPr indent="0" lvl="8" marL="0" rtl="0" algn="l">
              <a:spcBef>
                <a:spcPts val="0"/>
              </a:spcBef>
              <a:buNone/>
              <a:defRPr sz="700">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pic>
        <p:nvPicPr>
          <p:cNvPr id="120" name="Google Shape;120;p23"/>
          <p:cNvPicPr preferRelativeResize="0"/>
          <p:nvPr/>
        </p:nvPicPr>
        <p:blipFill rotWithShape="1">
          <a:blip r:embed="rId3">
            <a:alphaModFix/>
          </a:blip>
          <a:srcRect b="0" l="0" r="0" t="0"/>
          <a:stretch/>
        </p:blipFill>
        <p:spPr>
          <a:xfrm>
            <a:off x="8060249" y="4726183"/>
            <a:ext cx="658598" cy="29489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2">
  <p:cSld name="Title Slide with image-2">
    <p:spTree>
      <p:nvGrpSpPr>
        <p:cNvPr id="121" name="Shape 121"/>
        <p:cNvGrpSpPr/>
        <p:nvPr/>
      </p:nvGrpSpPr>
      <p:grpSpPr>
        <a:xfrm>
          <a:off x="0" y="0"/>
          <a:ext cx="0" cy="0"/>
          <a:chOff x="0" y="0"/>
          <a:chExt cx="0" cy="0"/>
        </a:xfrm>
      </p:grpSpPr>
      <p:sp>
        <p:nvSpPr>
          <p:cNvPr id="122" name="Google Shape;122;p24"/>
          <p:cNvSpPr txBox="1"/>
          <p:nvPr>
            <p:ph idx="10" type="dt"/>
          </p:nvPr>
        </p:nvSpPr>
        <p:spPr>
          <a:xfrm>
            <a:off x="3016250" y="1371600"/>
            <a:ext cx="6127800" cy="3771900"/>
          </a:xfrm>
          <a:prstGeom prst="rect">
            <a:avLst/>
          </a:prstGeom>
          <a:blipFill rotWithShape="1">
            <a:blip r:embed="rId2">
              <a:alphaModFix/>
            </a:blip>
            <a:stretch>
              <a:fillRect b="0" l="0" r="0" t="0"/>
            </a:stretch>
          </a:blipFill>
          <a:ln>
            <a:noFill/>
          </a:ln>
        </p:spPr>
        <p:txBody>
          <a:bodyPr anchorCtr="0" anchor="t" bIns="0" lIns="274350" spcFirstLastPara="1" rIns="0" wrap="square" tIns="3463875">
            <a:noAutofit/>
          </a:bodyPr>
          <a:lstStyle>
            <a:lvl1pPr lvl="0" rtl="0" algn="l">
              <a:spcBef>
                <a:spcPts val="0"/>
              </a:spcBef>
              <a:spcAft>
                <a:spcPts val="0"/>
              </a:spcAft>
              <a:buClr>
                <a:schemeClr val="dk1"/>
              </a:buClr>
              <a:buSzPts val="1200"/>
              <a:buFont typeface="Calibri"/>
              <a:buNone/>
              <a:defRPr b="0" sz="1200">
                <a:solidFill>
                  <a:schemeClr val="dk1"/>
                </a:solidFill>
                <a:latin typeface="Calibri"/>
                <a:ea typeface="Calibri"/>
                <a:cs typeface="Calibri"/>
                <a:sym typeface="Calibri"/>
              </a:defRPr>
            </a:lvl1pPr>
            <a:lvl2pPr lvl="1" rtl="0" algn="l">
              <a:spcBef>
                <a:spcPts val="0"/>
              </a:spcBef>
              <a:spcAft>
                <a:spcPts val="0"/>
              </a:spcAft>
              <a:buSzPts val="1100"/>
              <a:buNone/>
              <a:defRPr sz="1200"/>
            </a:lvl2pPr>
            <a:lvl3pPr lvl="2" rtl="0" algn="l">
              <a:spcBef>
                <a:spcPts val="0"/>
              </a:spcBef>
              <a:spcAft>
                <a:spcPts val="0"/>
              </a:spcAft>
              <a:buSzPts val="1100"/>
              <a:buNone/>
              <a:defRPr sz="1200"/>
            </a:lvl3pPr>
            <a:lvl4pPr lvl="3" rtl="0" algn="l">
              <a:spcBef>
                <a:spcPts val="0"/>
              </a:spcBef>
              <a:spcAft>
                <a:spcPts val="0"/>
              </a:spcAft>
              <a:buSzPts val="1100"/>
              <a:buNone/>
              <a:defRPr sz="1200"/>
            </a:lvl4pPr>
            <a:lvl5pPr lvl="4" rtl="0" algn="l">
              <a:spcBef>
                <a:spcPts val="0"/>
              </a:spcBef>
              <a:spcAft>
                <a:spcPts val="0"/>
              </a:spcAft>
              <a:buSzPts val="1100"/>
              <a:buNone/>
              <a:defRPr sz="1200"/>
            </a:lvl5pPr>
            <a:lvl6pPr lvl="5" rtl="0" algn="l">
              <a:spcBef>
                <a:spcPts val="0"/>
              </a:spcBef>
              <a:spcAft>
                <a:spcPts val="0"/>
              </a:spcAft>
              <a:buSzPts val="1100"/>
              <a:buNone/>
              <a:defRPr sz="1200"/>
            </a:lvl6pPr>
            <a:lvl7pPr lvl="6" rtl="0" algn="l">
              <a:spcBef>
                <a:spcPts val="0"/>
              </a:spcBef>
              <a:spcAft>
                <a:spcPts val="0"/>
              </a:spcAft>
              <a:buSzPts val="1100"/>
              <a:buNone/>
              <a:defRPr sz="1200"/>
            </a:lvl7pPr>
            <a:lvl8pPr lvl="7" rtl="0" algn="l">
              <a:spcBef>
                <a:spcPts val="0"/>
              </a:spcBef>
              <a:spcAft>
                <a:spcPts val="0"/>
              </a:spcAft>
              <a:buSzPts val="1100"/>
              <a:buNone/>
              <a:defRPr sz="1200"/>
            </a:lvl8pPr>
            <a:lvl9pPr lvl="8" rtl="0" algn="l">
              <a:spcBef>
                <a:spcPts val="0"/>
              </a:spcBef>
              <a:spcAft>
                <a:spcPts val="0"/>
              </a:spcAft>
              <a:buSzPts val="1100"/>
              <a:buNone/>
              <a:defRPr sz="1200"/>
            </a:lvl9pPr>
          </a:lstStyle>
          <a:p/>
        </p:txBody>
      </p:sp>
      <p:sp>
        <p:nvSpPr>
          <p:cNvPr id="123" name="Google Shape;123;p24"/>
          <p:cNvSpPr txBox="1"/>
          <p:nvPr>
            <p:ph idx="1" type="body"/>
          </p:nvPr>
        </p:nvSpPr>
        <p:spPr>
          <a:xfrm>
            <a:off x="3291840" y="985356"/>
            <a:ext cx="5394900" cy="4308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lvl1pPr>
            <a:lvl2pPr indent="-298450" lvl="1" marL="914400" rtl="0" algn="l">
              <a:spcBef>
                <a:spcPts val="200"/>
              </a:spcBef>
              <a:spcAft>
                <a:spcPts val="0"/>
              </a:spcAft>
              <a:buClr>
                <a:schemeClr val="dk1"/>
              </a:buClr>
              <a:buSzPts val="1100"/>
              <a:buChar char="o"/>
              <a:defRPr/>
            </a:lvl2pPr>
            <a:lvl3pPr indent="-317500" lvl="2" marL="1371600" rtl="0" algn="l">
              <a:spcBef>
                <a:spcPts val="200"/>
              </a:spcBef>
              <a:spcAft>
                <a:spcPts val="0"/>
              </a:spcAft>
              <a:buClr>
                <a:schemeClr val="dk1"/>
              </a:buClr>
              <a:buSzPts val="1400"/>
              <a:buChar char="•"/>
              <a:defRPr/>
            </a:lvl3pPr>
            <a:lvl4pPr indent="-298450" lvl="3" marL="1828800" rtl="0" algn="l">
              <a:spcBef>
                <a:spcPts val="200"/>
              </a:spcBef>
              <a:spcAft>
                <a:spcPts val="0"/>
              </a:spcAft>
              <a:buClr>
                <a:schemeClr val="dk1"/>
              </a:buClr>
              <a:buSzPts val="1100"/>
              <a:buChar char="o"/>
              <a:defRPr/>
            </a:lvl4pPr>
            <a:lvl5pPr indent="-317500" lvl="4" marL="2286000" rtl="0" algn="l">
              <a:spcBef>
                <a:spcPts val="200"/>
              </a:spcBef>
              <a:spcAft>
                <a:spcPts val="0"/>
              </a:spcAft>
              <a:buClr>
                <a:schemeClr val="dk1"/>
              </a:buClr>
              <a:buSzPts val="1400"/>
              <a:buChar char="•"/>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124" name="Google Shape;124;p24"/>
          <p:cNvSpPr txBox="1"/>
          <p:nvPr>
            <p:ph type="ctrTitle"/>
          </p:nvPr>
        </p:nvSpPr>
        <p:spPr>
          <a:xfrm>
            <a:off x="3291840" y="244931"/>
            <a:ext cx="5394900" cy="7377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accent1"/>
              </a:buClr>
              <a:buSzPts val="2100"/>
              <a:buFont typeface="Calibri"/>
              <a:buNone/>
              <a:defRPr b="0" sz="2100">
                <a:solidFill>
                  <a:schemeClr val="accen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pic>
        <p:nvPicPr>
          <p:cNvPr id="125" name="Google Shape;125;p24"/>
          <p:cNvPicPr preferRelativeResize="0"/>
          <p:nvPr/>
        </p:nvPicPr>
        <p:blipFill rotWithShape="1">
          <a:blip r:embed="rId3">
            <a:alphaModFix/>
          </a:blip>
          <a:srcRect b="0" l="0" r="0" t="0"/>
          <a:stretch/>
        </p:blipFill>
        <p:spPr>
          <a:xfrm>
            <a:off x="457200" y="342900"/>
            <a:ext cx="1531622" cy="685801"/>
          </a:xfrm>
          <a:prstGeom prst="rect">
            <a:avLst/>
          </a:prstGeom>
          <a:noFill/>
          <a:ln>
            <a:noFill/>
          </a:ln>
        </p:spPr>
      </p:pic>
      <p:sp>
        <p:nvSpPr>
          <p:cNvPr id="126" name="Google Shape;126;p24"/>
          <p:cNvSpPr/>
          <p:nvPr>
            <p:ph idx="2" type="pic"/>
          </p:nvPr>
        </p:nvSpPr>
        <p:spPr>
          <a:xfrm>
            <a:off x="377" y="1577340"/>
            <a:ext cx="9144000" cy="3175200"/>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ro Quote">
  <p:cSld name="Hero Quote">
    <p:spTree>
      <p:nvGrpSpPr>
        <p:cNvPr id="127" name="Shape 127"/>
        <p:cNvGrpSpPr/>
        <p:nvPr/>
      </p:nvGrpSpPr>
      <p:grpSpPr>
        <a:xfrm>
          <a:off x="0" y="0"/>
          <a:ext cx="0" cy="0"/>
          <a:chOff x="0" y="0"/>
          <a:chExt cx="0" cy="0"/>
        </a:xfrm>
      </p:grpSpPr>
      <p:sp>
        <p:nvSpPr>
          <p:cNvPr id="128" name="Google Shape;128;p25"/>
          <p:cNvSpPr txBox="1"/>
          <p:nvPr>
            <p:ph idx="1" type="body"/>
          </p:nvPr>
        </p:nvSpPr>
        <p:spPr>
          <a:xfrm>
            <a:off x="0" y="0"/>
            <a:ext cx="4493100" cy="5143500"/>
          </a:xfrm>
          <a:prstGeom prst="rect">
            <a:avLst/>
          </a:prstGeom>
          <a:blipFill rotWithShape="1">
            <a:blip r:embed="rId2">
              <a:alphaModFix/>
            </a:blip>
            <a:stretch>
              <a:fillRect b="0" l="0" r="0" t="0"/>
            </a:stretch>
          </a:blipFill>
          <a:ln>
            <a:noFill/>
          </a:ln>
        </p:spPr>
        <p:txBody>
          <a:bodyPr anchorCtr="0" anchor="t" bIns="0" lIns="342950" spcFirstLastPara="1" rIns="2332125" wrap="square" tIns="274350">
            <a:noAutofit/>
          </a:bodyPr>
          <a:lstStyle>
            <a:lvl1pPr indent="-228600" lvl="0" marL="457200" rtl="0" algn="l">
              <a:spcBef>
                <a:spcPts val="0"/>
              </a:spcBef>
              <a:spcAft>
                <a:spcPts val="0"/>
              </a:spcAft>
              <a:buClr>
                <a:schemeClr val="lt1"/>
              </a:buClr>
              <a:buSzPts val="1800"/>
              <a:buFont typeface="Calibri"/>
              <a:buNone/>
              <a:defRPr b="0" i="0" sz="1800">
                <a:solidFill>
                  <a:schemeClr val="lt1"/>
                </a:solidFill>
                <a:latin typeface="Calibri"/>
                <a:ea typeface="Calibri"/>
                <a:cs typeface="Calibri"/>
                <a:sym typeface="Calibri"/>
              </a:defRPr>
            </a:lvl1pPr>
            <a:lvl2pPr indent="-228600" lvl="1" marL="914400" marR="0" rtl="0" algn="l">
              <a:lnSpc>
                <a:spcPct val="100000"/>
              </a:lnSpc>
              <a:spcBef>
                <a:spcPts val="200"/>
              </a:spcBef>
              <a:spcAft>
                <a:spcPts val="0"/>
              </a:spcAft>
              <a:buClr>
                <a:schemeClr val="lt1"/>
              </a:buClr>
              <a:buSzPts val="1800"/>
              <a:buFont typeface="Calibri"/>
              <a:buNone/>
              <a:defRPr sz="1800">
                <a:solidFill>
                  <a:schemeClr val="lt1"/>
                </a:solidFill>
                <a:latin typeface="Calibri"/>
                <a:ea typeface="Calibri"/>
                <a:cs typeface="Calibri"/>
                <a:sym typeface="Calibri"/>
              </a:defRPr>
            </a:lvl2pPr>
            <a:lvl3pPr indent="-342900" lvl="2" marL="1371600" rtl="0" algn="l">
              <a:spcBef>
                <a:spcPts val="200"/>
              </a:spcBef>
              <a:spcAft>
                <a:spcPts val="0"/>
              </a:spcAft>
              <a:buClr>
                <a:schemeClr val="lt1"/>
              </a:buClr>
              <a:buSzPts val="1800"/>
              <a:buFont typeface="Arial"/>
              <a:buChar char="•"/>
              <a:defRPr sz="1800">
                <a:solidFill>
                  <a:schemeClr val="lt1"/>
                </a:solidFill>
                <a:latin typeface="Calibri"/>
                <a:ea typeface="Calibri"/>
                <a:cs typeface="Calibri"/>
                <a:sym typeface="Calibri"/>
              </a:defRPr>
            </a:lvl3pPr>
            <a:lvl4pPr indent="-317500" lvl="3" marL="1828800" rtl="0" algn="l">
              <a:spcBef>
                <a:spcPts val="200"/>
              </a:spcBef>
              <a:spcAft>
                <a:spcPts val="0"/>
              </a:spcAft>
              <a:buClr>
                <a:schemeClr val="lt1"/>
              </a:buClr>
              <a:buSzPts val="1400"/>
              <a:buFont typeface="Arial"/>
              <a:buChar char="•"/>
              <a:defRPr sz="1800">
                <a:solidFill>
                  <a:schemeClr val="lt1"/>
                </a:solidFill>
                <a:latin typeface="Calibri"/>
                <a:ea typeface="Calibri"/>
                <a:cs typeface="Calibri"/>
                <a:sym typeface="Calibri"/>
              </a:defRPr>
            </a:lvl4pPr>
            <a:lvl5pPr indent="-342900" lvl="4" marL="2286000" rtl="0" algn="l">
              <a:spcBef>
                <a:spcPts val="200"/>
              </a:spcBef>
              <a:spcAft>
                <a:spcPts val="0"/>
              </a:spcAft>
              <a:buClr>
                <a:schemeClr val="lt1"/>
              </a:buClr>
              <a:buSzPts val="1800"/>
              <a:buFont typeface="Arial"/>
              <a:buChar char="•"/>
              <a:defRPr sz="1800">
                <a:solidFill>
                  <a:schemeClr val="lt1"/>
                </a:solidFill>
                <a:latin typeface="Calibri"/>
                <a:ea typeface="Calibri"/>
                <a:cs typeface="Calibri"/>
                <a:sym typeface="Calibri"/>
              </a:defRPr>
            </a:lvl5pPr>
            <a:lvl6pPr indent="-342900" lvl="5" marL="2743200" marR="0" rtl="0" algn="l">
              <a:lnSpc>
                <a:spcPct val="100000"/>
              </a:lnSpc>
              <a:spcBef>
                <a:spcPts val="200"/>
              </a:spcBef>
              <a:spcAft>
                <a:spcPts val="0"/>
              </a:spcAft>
              <a:buClr>
                <a:schemeClr val="lt1"/>
              </a:buClr>
              <a:buSzPts val="1800"/>
              <a:buFont typeface="Arial"/>
              <a:buChar char="•"/>
              <a:defRPr sz="1800">
                <a:solidFill>
                  <a:schemeClr val="lt1"/>
                </a:solidFill>
                <a:latin typeface="Calibri"/>
                <a:ea typeface="Calibri"/>
                <a:cs typeface="Calibri"/>
                <a:sym typeface="Calibri"/>
              </a:defRPr>
            </a:lvl6pPr>
            <a:lvl7pPr indent="-342900" lvl="6" marL="3200400" marR="0" rtl="0" algn="l">
              <a:lnSpc>
                <a:spcPct val="100000"/>
              </a:lnSpc>
              <a:spcBef>
                <a:spcPts val="200"/>
              </a:spcBef>
              <a:spcAft>
                <a:spcPts val="0"/>
              </a:spcAft>
              <a:buClr>
                <a:schemeClr val="lt1"/>
              </a:buClr>
              <a:buSzPts val="1800"/>
              <a:buFont typeface="Arial"/>
              <a:buChar char="•"/>
              <a:defRPr sz="1800">
                <a:solidFill>
                  <a:schemeClr val="lt1"/>
                </a:solidFill>
              </a:defRPr>
            </a:lvl7pPr>
            <a:lvl8pPr indent="-342900" lvl="7" marL="3657600" marR="0" rtl="0" algn="l">
              <a:lnSpc>
                <a:spcPct val="100000"/>
              </a:lnSpc>
              <a:spcBef>
                <a:spcPts val="200"/>
              </a:spcBef>
              <a:spcAft>
                <a:spcPts val="0"/>
              </a:spcAft>
              <a:buClr>
                <a:schemeClr val="lt1"/>
              </a:buClr>
              <a:buSzPts val="1800"/>
              <a:buFont typeface="Arial"/>
              <a:buChar char="•"/>
              <a:defRPr sz="1800">
                <a:solidFill>
                  <a:schemeClr val="lt1"/>
                </a:solidFill>
              </a:defRPr>
            </a:lvl8pPr>
            <a:lvl9pPr indent="-342900" lvl="8" marL="4114800" rtl="0" algn="l">
              <a:spcBef>
                <a:spcPts val="200"/>
              </a:spcBef>
              <a:spcAft>
                <a:spcPts val="200"/>
              </a:spcAft>
              <a:buClr>
                <a:schemeClr val="lt1"/>
              </a:buClr>
              <a:buSzPts val="1800"/>
              <a:buFont typeface="Arial"/>
              <a:buChar char="•"/>
              <a:defRPr sz="1800">
                <a:solidFill>
                  <a:schemeClr val="lt1"/>
                </a:solidFill>
                <a:latin typeface="Calibri"/>
                <a:ea typeface="Calibri"/>
                <a:cs typeface="Calibri"/>
                <a:sym typeface="Calibri"/>
              </a:defRPr>
            </a:lvl9pPr>
          </a:lstStyle>
          <a:p/>
        </p:txBody>
      </p:sp>
      <p:sp>
        <p:nvSpPr>
          <p:cNvPr id="129" name="Google Shape;129;p25"/>
          <p:cNvSpPr/>
          <p:nvPr>
            <p:ph idx="2" type="pic"/>
          </p:nvPr>
        </p:nvSpPr>
        <p:spPr>
          <a:xfrm>
            <a:off x="0" y="-1"/>
            <a:ext cx="9144000" cy="514350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Stacked">
  <p:cSld name="Intro Slide Stacked">
    <p:spTree>
      <p:nvGrpSpPr>
        <p:cNvPr id="130" name="Shape 130"/>
        <p:cNvGrpSpPr/>
        <p:nvPr/>
      </p:nvGrpSpPr>
      <p:grpSpPr>
        <a:xfrm>
          <a:off x="0" y="0"/>
          <a:ext cx="0" cy="0"/>
          <a:chOff x="0" y="0"/>
          <a:chExt cx="0" cy="0"/>
        </a:xfrm>
      </p:grpSpPr>
      <p:sp>
        <p:nvSpPr>
          <p:cNvPr id="131" name="Google Shape;131;p26"/>
          <p:cNvSpPr txBox="1"/>
          <p:nvPr>
            <p:ph type="title"/>
          </p:nvPr>
        </p:nvSpPr>
        <p:spPr>
          <a:xfrm>
            <a:off x="457200" y="342900"/>
            <a:ext cx="8229600" cy="5739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chemeClr val="accent5"/>
              </a:buClr>
              <a:buSzPts val="2000"/>
              <a:buFont typeface="Calibri"/>
              <a:buNone/>
              <a:defRPr>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2" name="Google Shape;132;p26"/>
          <p:cNvSpPr txBox="1"/>
          <p:nvPr>
            <p:ph idx="1" type="body"/>
          </p:nvPr>
        </p:nvSpPr>
        <p:spPr>
          <a:xfrm>
            <a:off x="458788" y="1029891"/>
            <a:ext cx="8227800" cy="1608600"/>
          </a:xfrm>
          <a:prstGeom prst="rect">
            <a:avLst/>
          </a:prstGeom>
          <a:noFill/>
          <a:ln>
            <a:noFill/>
          </a:ln>
        </p:spPr>
        <p:txBody>
          <a:bodyPr anchorCtr="0" anchor="t" bIns="0" lIns="0" spcFirstLastPara="1" rIns="0" wrap="square" tIns="0">
            <a:noAutofit/>
          </a:bodyPr>
          <a:lstStyle>
            <a:lvl1pPr indent="-342900" lvl="0" marL="457200" rtl="0" algn="l">
              <a:spcBef>
                <a:spcPts val="0"/>
              </a:spcBef>
              <a:spcAft>
                <a:spcPts val="0"/>
              </a:spcAft>
              <a:buClr>
                <a:schemeClr val="accent3"/>
              </a:buClr>
              <a:buSzPts val="1800"/>
              <a:buFont typeface="Arial"/>
              <a:buChar char="•"/>
              <a:defRPr sz="1800">
                <a:solidFill>
                  <a:schemeClr val="accent3"/>
                </a:solidFill>
              </a:defRPr>
            </a:lvl1pPr>
            <a:lvl2pPr indent="-342900" lvl="1" marL="914400" rtl="0" algn="l">
              <a:spcBef>
                <a:spcPts val="200"/>
              </a:spcBef>
              <a:spcAft>
                <a:spcPts val="0"/>
              </a:spcAft>
              <a:buClr>
                <a:schemeClr val="accent3"/>
              </a:buClr>
              <a:buSzPts val="1800"/>
              <a:buFont typeface="Arial"/>
              <a:buChar char="•"/>
              <a:defRPr sz="1800">
                <a:solidFill>
                  <a:schemeClr val="accent3"/>
                </a:solidFill>
              </a:defRPr>
            </a:lvl2pPr>
            <a:lvl3pPr indent="-342900" lvl="2" marL="1371600" rtl="0" algn="l">
              <a:spcBef>
                <a:spcPts val="200"/>
              </a:spcBef>
              <a:spcAft>
                <a:spcPts val="0"/>
              </a:spcAft>
              <a:buClr>
                <a:schemeClr val="accent3"/>
              </a:buClr>
              <a:buSzPts val="1800"/>
              <a:buFont typeface="Arial"/>
              <a:buChar char="•"/>
              <a:defRPr sz="1800">
                <a:solidFill>
                  <a:schemeClr val="accent3"/>
                </a:solidFill>
              </a:defRPr>
            </a:lvl3pPr>
            <a:lvl4pPr indent="-342900" lvl="3" marL="1828800" rtl="0" algn="l">
              <a:spcBef>
                <a:spcPts val="200"/>
              </a:spcBef>
              <a:spcAft>
                <a:spcPts val="0"/>
              </a:spcAft>
              <a:buClr>
                <a:schemeClr val="accent3"/>
              </a:buClr>
              <a:buSzPts val="1800"/>
              <a:buFont typeface="Arial"/>
              <a:buChar char="•"/>
              <a:defRPr sz="1800">
                <a:solidFill>
                  <a:schemeClr val="accent3"/>
                </a:solidFill>
              </a:defRPr>
            </a:lvl4pPr>
            <a:lvl5pPr indent="-342900" lvl="4" marL="2286000" rtl="0" algn="l">
              <a:spcBef>
                <a:spcPts val="200"/>
              </a:spcBef>
              <a:spcAft>
                <a:spcPts val="0"/>
              </a:spcAft>
              <a:buClr>
                <a:schemeClr val="accent3"/>
              </a:buClr>
              <a:buSzPts val="1800"/>
              <a:buFont typeface="Arial"/>
              <a:buChar char="•"/>
              <a:defRPr sz="1800">
                <a:solidFill>
                  <a:schemeClr val="accent3"/>
                </a:solidFill>
              </a:defRPr>
            </a:lvl5pPr>
            <a:lvl6pPr indent="-342900" lvl="5" marL="2743200" rtl="0" algn="l">
              <a:spcBef>
                <a:spcPts val="200"/>
              </a:spcBef>
              <a:spcAft>
                <a:spcPts val="0"/>
              </a:spcAft>
              <a:buClr>
                <a:schemeClr val="accent3"/>
              </a:buClr>
              <a:buSzPts val="1800"/>
              <a:buFont typeface="Arial"/>
              <a:buChar char="•"/>
              <a:defRPr sz="1800">
                <a:solidFill>
                  <a:schemeClr val="accent3"/>
                </a:solidFill>
              </a:defRPr>
            </a:lvl6pPr>
            <a:lvl7pPr indent="-342900" lvl="6" marL="3200400" rtl="0" algn="l">
              <a:spcBef>
                <a:spcPts val="200"/>
              </a:spcBef>
              <a:spcAft>
                <a:spcPts val="0"/>
              </a:spcAft>
              <a:buClr>
                <a:schemeClr val="accent3"/>
              </a:buClr>
              <a:buSzPts val="1800"/>
              <a:buFont typeface="Arial"/>
              <a:buChar char="•"/>
              <a:defRPr sz="1800">
                <a:solidFill>
                  <a:schemeClr val="accent3"/>
                </a:solidFill>
              </a:defRPr>
            </a:lvl7pPr>
            <a:lvl8pPr indent="-342900" lvl="7" marL="3657600" rtl="0" algn="l">
              <a:spcBef>
                <a:spcPts val="200"/>
              </a:spcBef>
              <a:spcAft>
                <a:spcPts val="0"/>
              </a:spcAft>
              <a:buClr>
                <a:schemeClr val="accent3"/>
              </a:buClr>
              <a:buSzPts val="1800"/>
              <a:buFont typeface="Arial"/>
              <a:buChar char="•"/>
              <a:defRPr sz="1800">
                <a:solidFill>
                  <a:schemeClr val="accent3"/>
                </a:solidFill>
              </a:defRPr>
            </a:lvl8pPr>
            <a:lvl9pPr indent="-342900" lvl="8" marL="4114800" rtl="0" algn="l">
              <a:spcBef>
                <a:spcPts val="200"/>
              </a:spcBef>
              <a:spcAft>
                <a:spcPts val="200"/>
              </a:spcAft>
              <a:buClr>
                <a:schemeClr val="accent3"/>
              </a:buClr>
              <a:buSzPts val="1800"/>
              <a:buFont typeface="Arial"/>
              <a:buChar char="•"/>
              <a:defRPr sz="1800">
                <a:solidFill>
                  <a:schemeClr val="accent3"/>
                </a:solidFill>
              </a:defRPr>
            </a:lvl9pPr>
          </a:lstStyle>
          <a:p/>
        </p:txBody>
      </p:sp>
      <p:sp>
        <p:nvSpPr>
          <p:cNvPr id="133" name="Google Shape;133;p26"/>
          <p:cNvSpPr txBox="1"/>
          <p:nvPr>
            <p:ph idx="2" type="body"/>
          </p:nvPr>
        </p:nvSpPr>
        <p:spPr>
          <a:xfrm>
            <a:off x="457200" y="2845593"/>
            <a:ext cx="8229600" cy="16116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134" name="Google Shape;134;p26"/>
          <p:cNvSpPr txBox="1"/>
          <p:nvPr>
            <p:ph idx="11" type="ftr"/>
          </p:nvPr>
        </p:nvSpPr>
        <p:spPr>
          <a:xfrm>
            <a:off x="731520" y="4855464"/>
            <a:ext cx="3657600" cy="137400"/>
          </a:xfrm>
          <a:prstGeom prst="rect">
            <a:avLst/>
          </a:prstGeom>
          <a:noFill/>
          <a:ln>
            <a:noFill/>
          </a:ln>
        </p:spPr>
        <p:txBody>
          <a:bodyPr anchorCtr="0" anchor="ctr" bIns="0" lIns="0" spcFirstLastPara="1" rIns="0"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5" name="Google Shape;135;p26"/>
          <p:cNvSpPr txBox="1"/>
          <p:nvPr>
            <p:ph idx="12" type="sldNum"/>
          </p:nvPr>
        </p:nvSpPr>
        <p:spPr>
          <a:xfrm>
            <a:off x="457200" y="4780716"/>
            <a:ext cx="457200" cy="209400"/>
          </a:xfrm>
          <a:prstGeom prst="rect">
            <a:avLst/>
          </a:prstGeom>
          <a:noFill/>
          <a:ln>
            <a:noFill/>
          </a:ln>
        </p:spPr>
        <p:txBody>
          <a:bodyPr anchorCtr="0" anchor="b" bIns="0" lIns="0" spcFirstLastPara="1" rIns="0" wrap="square" tIns="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36" name="Google Shape;136;p26"/>
          <p:cNvSpPr txBox="1"/>
          <p:nvPr>
            <p:ph idx="10" type="dt"/>
          </p:nvPr>
        </p:nvSpPr>
        <p:spPr>
          <a:xfrm>
            <a:off x="4709160" y="4852749"/>
            <a:ext cx="1463100" cy="1374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37" name="Google Shape;137;p26"/>
          <p:cNvPicPr preferRelativeResize="0"/>
          <p:nvPr/>
        </p:nvPicPr>
        <p:blipFill rotWithShape="1">
          <a:blip r:embed="rId2">
            <a:alphaModFix/>
          </a:blip>
          <a:srcRect b="0" l="0" r="0" t="0"/>
          <a:stretch/>
        </p:blipFill>
        <p:spPr>
          <a:xfrm>
            <a:off x="8057181" y="4726183"/>
            <a:ext cx="658598" cy="29489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Column Stacked">
  <p:cSld name="2-Column Stacked">
    <p:spTree>
      <p:nvGrpSpPr>
        <p:cNvPr id="138" name="Shape 138"/>
        <p:cNvGrpSpPr/>
        <p:nvPr/>
      </p:nvGrpSpPr>
      <p:grpSpPr>
        <a:xfrm>
          <a:off x="0" y="0"/>
          <a:ext cx="0" cy="0"/>
          <a:chOff x="0" y="0"/>
          <a:chExt cx="0" cy="0"/>
        </a:xfrm>
      </p:grpSpPr>
      <p:sp>
        <p:nvSpPr>
          <p:cNvPr id="139" name="Google Shape;139;p27"/>
          <p:cNvSpPr txBox="1"/>
          <p:nvPr>
            <p:ph type="title"/>
          </p:nvPr>
        </p:nvSpPr>
        <p:spPr>
          <a:xfrm>
            <a:off x="457200" y="342900"/>
            <a:ext cx="8229600" cy="5760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chemeClr val="accent5"/>
              </a:buClr>
              <a:buSzPts val="2000"/>
              <a:buFont typeface="Calibri"/>
              <a:buNone/>
              <a:defRPr>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0" name="Google Shape;140;p27"/>
          <p:cNvSpPr txBox="1"/>
          <p:nvPr>
            <p:ph idx="1" type="body"/>
          </p:nvPr>
        </p:nvSpPr>
        <p:spPr>
          <a:xfrm>
            <a:off x="458788" y="1029891"/>
            <a:ext cx="8227800" cy="16086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141" name="Google Shape;141;p27"/>
          <p:cNvSpPr txBox="1"/>
          <p:nvPr>
            <p:ph idx="2" type="body"/>
          </p:nvPr>
        </p:nvSpPr>
        <p:spPr>
          <a:xfrm>
            <a:off x="457201" y="2845593"/>
            <a:ext cx="3976800" cy="16116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142" name="Google Shape;142;p27"/>
          <p:cNvSpPr txBox="1"/>
          <p:nvPr>
            <p:ph idx="3" type="body"/>
          </p:nvPr>
        </p:nvSpPr>
        <p:spPr>
          <a:xfrm>
            <a:off x="4710114" y="2845594"/>
            <a:ext cx="3976800" cy="16116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143" name="Google Shape;143;p27"/>
          <p:cNvSpPr txBox="1"/>
          <p:nvPr>
            <p:ph idx="11" type="ftr"/>
          </p:nvPr>
        </p:nvSpPr>
        <p:spPr>
          <a:xfrm>
            <a:off x="731520" y="4855464"/>
            <a:ext cx="3657600" cy="137400"/>
          </a:xfrm>
          <a:prstGeom prst="rect">
            <a:avLst/>
          </a:prstGeom>
          <a:noFill/>
          <a:ln>
            <a:noFill/>
          </a:ln>
        </p:spPr>
        <p:txBody>
          <a:bodyPr anchorCtr="0" anchor="ctr" bIns="0" lIns="0" spcFirstLastPara="1" rIns="0"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4" name="Google Shape;144;p27"/>
          <p:cNvSpPr txBox="1"/>
          <p:nvPr>
            <p:ph idx="12" type="sldNum"/>
          </p:nvPr>
        </p:nvSpPr>
        <p:spPr>
          <a:xfrm>
            <a:off x="457200" y="4780716"/>
            <a:ext cx="457200" cy="209400"/>
          </a:xfrm>
          <a:prstGeom prst="rect">
            <a:avLst/>
          </a:prstGeom>
          <a:noFill/>
          <a:ln>
            <a:noFill/>
          </a:ln>
        </p:spPr>
        <p:txBody>
          <a:bodyPr anchorCtr="0" anchor="b" bIns="0" lIns="0" spcFirstLastPara="1" rIns="0" wrap="square" tIns="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45" name="Google Shape;145;p27"/>
          <p:cNvSpPr txBox="1"/>
          <p:nvPr>
            <p:ph idx="10" type="dt"/>
          </p:nvPr>
        </p:nvSpPr>
        <p:spPr>
          <a:xfrm>
            <a:off x="4709160" y="4852749"/>
            <a:ext cx="1463100" cy="1374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pic>
        <p:nvPicPr>
          <p:cNvPr id="146" name="Google Shape;146;p27"/>
          <p:cNvPicPr preferRelativeResize="0"/>
          <p:nvPr/>
        </p:nvPicPr>
        <p:blipFill rotWithShape="1">
          <a:blip r:embed="rId2">
            <a:alphaModFix/>
          </a:blip>
          <a:srcRect b="0" l="0" r="0" t="0"/>
          <a:stretch/>
        </p:blipFill>
        <p:spPr>
          <a:xfrm>
            <a:off x="8057181" y="4726183"/>
            <a:ext cx="658598" cy="29489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Column Stacked">
  <p:cSld name="3-Column Stacked">
    <p:spTree>
      <p:nvGrpSpPr>
        <p:cNvPr id="147" name="Shape 147"/>
        <p:cNvGrpSpPr/>
        <p:nvPr/>
      </p:nvGrpSpPr>
      <p:grpSpPr>
        <a:xfrm>
          <a:off x="0" y="0"/>
          <a:ext cx="0" cy="0"/>
          <a:chOff x="0" y="0"/>
          <a:chExt cx="0" cy="0"/>
        </a:xfrm>
      </p:grpSpPr>
      <p:sp>
        <p:nvSpPr>
          <p:cNvPr id="148" name="Google Shape;148;p28"/>
          <p:cNvSpPr txBox="1"/>
          <p:nvPr>
            <p:ph idx="1" type="body"/>
          </p:nvPr>
        </p:nvSpPr>
        <p:spPr>
          <a:xfrm>
            <a:off x="458788" y="1029891"/>
            <a:ext cx="8227800" cy="16086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149" name="Google Shape;149;p28"/>
          <p:cNvSpPr txBox="1"/>
          <p:nvPr>
            <p:ph idx="2" type="body"/>
          </p:nvPr>
        </p:nvSpPr>
        <p:spPr>
          <a:xfrm>
            <a:off x="457201" y="2845593"/>
            <a:ext cx="2560200" cy="16116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150" name="Google Shape;150;p28"/>
          <p:cNvSpPr txBox="1"/>
          <p:nvPr>
            <p:ph idx="3" type="body"/>
          </p:nvPr>
        </p:nvSpPr>
        <p:spPr>
          <a:xfrm>
            <a:off x="3295650" y="2845594"/>
            <a:ext cx="2555700" cy="16116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151" name="Google Shape;151;p28"/>
          <p:cNvSpPr txBox="1"/>
          <p:nvPr>
            <p:ph idx="4" type="body"/>
          </p:nvPr>
        </p:nvSpPr>
        <p:spPr>
          <a:xfrm>
            <a:off x="6129338" y="2845594"/>
            <a:ext cx="2557500" cy="16116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152" name="Google Shape;152;p28"/>
          <p:cNvSpPr txBox="1"/>
          <p:nvPr>
            <p:ph idx="11" type="ftr"/>
          </p:nvPr>
        </p:nvSpPr>
        <p:spPr>
          <a:xfrm>
            <a:off x="731520" y="4855464"/>
            <a:ext cx="3657600" cy="137400"/>
          </a:xfrm>
          <a:prstGeom prst="rect">
            <a:avLst/>
          </a:prstGeom>
          <a:noFill/>
          <a:ln>
            <a:noFill/>
          </a:ln>
        </p:spPr>
        <p:txBody>
          <a:bodyPr anchorCtr="0" anchor="ctr" bIns="0" lIns="0" spcFirstLastPara="1" rIns="0"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3" name="Google Shape;153;p28"/>
          <p:cNvSpPr txBox="1"/>
          <p:nvPr>
            <p:ph idx="12" type="sldNum"/>
          </p:nvPr>
        </p:nvSpPr>
        <p:spPr>
          <a:xfrm>
            <a:off x="457200" y="4780716"/>
            <a:ext cx="457200" cy="209400"/>
          </a:xfrm>
          <a:prstGeom prst="rect">
            <a:avLst/>
          </a:prstGeom>
          <a:noFill/>
          <a:ln>
            <a:noFill/>
          </a:ln>
        </p:spPr>
        <p:txBody>
          <a:bodyPr anchorCtr="0" anchor="b" bIns="0" lIns="0" spcFirstLastPara="1" rIns="0" wrap="square" tIns="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54" name="Google Shape;154;p28"/>
          <p:cNvSpPr txBox="1"/>
          <p:nvPr>
            <p:ph idx="10" type="dt"/>
          </p:nvPr>
        </p:nvSpPr>
        <p:spPr>
          <a:xfrm>
            <a:off x="4709160" y="4852749"/>
            <a:ext cx="1463100" cy="1374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5" name="Google Shape;155;p28"/>
          <p:cNvSpPr txBox="1"/>
          <p:nvPr>
            <p:ph type="title"/>
          </p:nvPr>
        </p:nvSpPr>
        <p:spPr>
          <a:xfrm>
            <a:off x="457200" y="342900"/>
            <a:ext cx="8229600" cy="5760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chemeClr val="accent5"/>
              </a:buClr>
              <a:buSzPts val="2000"/>
              <a:buFont typeface="Calibri"/>
              <a:buNone/>
              <a:defRPr>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pic>
        <p:nvPicPr>
          <p:cNvPr id="156" name="Google Shape;156;p28"/>
          <p:cNvPicPr preferRelativeResize="0"/>
          <p:nvPr/>
        </p:nvPicPr>
        <p:blipFill rotWithShape="1">
          <a:blip r:embed="rId2">
            <a:alphaModFix/>
          </a:blip>
          <a:srcRect b="0" l="0" r="0" t="0"/>
          <a:stretch/>
        </p:blipFill>
        <p:spPr>
          <a:xfrm>
            <a:off x="8057181" y="4726183"/>
            <a:ext cx="658598" cy="29489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Column">
  <p:cSld name="2-Column">
    <p:spTree>
      <p:nvGrpSpPr>
        <p:cNvPr id="157" name="Shape 157"/>
        <p:cNvGrpSpPr/>
        <p:nvPr/>
      </p:nvGrpSpPr>
      <p:grpSpPr>
        <a:xfrm>
          <a:off x="0" y="0"/>
          <a:ext cx="0" cy="0"/>
          <a:chOff x="0" y="0"/>
          <a:chExt cx="0" cy="0"/>
        </a:xfrm>
      </p:grpSpPr>
      <p:sp>
        <p:nvSpPr>
          <p:cNvPr id="158" name="Google Shape;158;p29"/>
          <p:cNvSpPr txBox="1"/>
          <p:nvPr>
            <p:ph idx="1" type="body"/>
          </p:nvPr>
        </p:nvSpPr>
        <p:spPr>
          <a:xfrm>
            <a:off x="458788" y="1029891"/>
            <a:ext cx="3975300" cy="34290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159" name="Google Shape;159;p29"/>
          <p:cNvSpPr txBox="1"/>
          <p:nvPr>
            <p:ph idx="2" type="body"/>
          </p:nvPr>
        </p:nvSpPr>
        <p:spPr>
          <a:xfrm>
            <a:off x="4710114" y="1029891"/>
            <a:ext cx="3976800" cy="34290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160" name="Google Shape;160;p29"/>
          <p:cNvSpPr txBox="1"/>
          <p:nvPr>
            <p:ph idx="11" type="ftr"/>
          </p:nvPr>
        </p:nvSpPr>
        <p:spPr>
          <a:xfrm>
            <a:off x="731520" y="4855464"/>
            <a:ext cx="3657600" cy="137400"/>
          </a:xfrm>
          <a:prstGeom prst="rect">
            <a:avLst/>
          </a:prstGeom>
          <a:noFill/>
          <a:ln>
            <a:noFill/>
          </a:ln>
        </p:spPr>
        <p:txBody>
          <a:bodyPr anchorCtr="0" anchor="ctr" bIns="0" lIns="0" spcFirstLastPara="1" rIns="0"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1" name="Google Shape;161;p29"/>
          <p:cNvSpPr txBox="1"/>
          <p:nvPr>
            <p:ph idx="12" type="sldNum"/>
          </p:nvPr>
        </p:nvSpPr>
        <p:spPr>
          <a:xfrm>
            <a:off x="457200" y="4780716"/>
            <a:ext cx="457200" cy="209400"/>
          </a:xfrm>
          <a:prstGeom prst="rect">
            <a:avLst/>
          </a:prstGeom>
          <a:noFill/>
          <a:ln>
            <a:noFill/>
          </a:ln>
        </p:spPr>
        <p:txBody>
          <a:bodyPr anchorCtr="0" anchor="b" bIns="0" lIns="0" spcFirstLastPara="1" rIns="0" wrap="square" tIns="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62" name="Google Shape;162;p29"/>
          <p:cNvSpPr txBox="1"/>
          <p:nvPr>
            <p:ph idx="10" type="dt"/>
          </p:nvPr>
        </p:nvSpPr>
        <p:spPr>
          <a:xfrm>
            <a:off x="4709160" y="4852749"/>
            <a:ext cx="1463100" cy="1374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3" name="Google Shape;163;p29"/>
          <p:cNvSpPr txBox="1"/>
          <p:nvPr>
            <p:ph type="title"/>
          </p:nvPr>
        </p:nvSpPr>
        <p:spPr>
          <a:xfrm>
            <a:off x="457200" y="342900"/>
            <a:ext cx="8229600" cy="5760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chemeClr val="accent5"/>
              </a:buClr>
              <a:buSzPts val="2000"/>
              <a:buFont typeface="Calibri"/>
              <a:buNone/>
              <a:defRPr>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pic>
        <p:nvPicPr>
          <p:cNvPr id="164" name="Google Shape;164;p29"/>
          <p:cNvPicPr preferRelativeResize="0"/>
          <p:nvPr/>
        </p:nvPicPr>
        <p:blipFill rotWithShape="1">
          <a:blip r:embed="rId2">
            <a:alphaModFix/>
          </a:blip>
          <a:srcRect b="0" l="0" r="0" t="0"/>
          <a:stretch/>
        </p:blipFill>
        <p:spPr>
          <a:xfrm>
            <a:off x="8057181" y="4726183"/>
            <a:ext cx="658598" cy="29489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Column Callout Right">
  <p:cSld name="2-Column Callout Right">
    <p:spTree>
      <p:nvGrpSpPr>
        <p:cNvPr id="165" name="Shape 165"/>
        <p:cNvGrpSpPr/>
        <p:nvPr/>
      </p:nvGrpSpPr>
      <p:grpSpPr>
        <a:xfrm>
          <a:off x="0" y="0"/>
          <a:ext cx="0" cy="0"/>
          <a:chOff x="0" y="0"/>
          <a:chExt cx="0" cy="0"/>
        </a:xfrm>
      </p:grpSpPr>
      <p:sp>
        <p:nvSpPr>
          <p:cNvPr id="166" name="Google Shape;166;p30"/>
          <p:cNvSpPr txBox="1"/>
          <p:nvPr>
            <p:ph idx="1" type="body"/>
          </p:nvPr>
        </p:nvSpPr>
        <p:spPr>
          <a:xfrm>
            <a:off x="458788" y="1029891"/>
            <a:ext cx="3975300" cy="34290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167" name="Google Shape;167;p30"/>
          <p:cNvSpPr txBox="1"/>
          <p:nvPr>
            <p:ph idx="11" type="ftr"/>
          </p:nvPr>
        </p:nvSpPr>
        <p:spPr>
          <a:xfrm>
            <a:off x="731520" y="4855464"/>
            <a:ext cx="3657600" cy="137400"/>
          </a:xfrm>
          <a:prstGeom prst="rect">
            <a:avLst/>
          </a:prstGeom>
          <a:noFill/>
          <a:ln>
            <a:noFill/>
          </a:ln>
        </p:spPr>
        <p:txBody>
          <a:bodyPr anchorCtr="0" anchor="ctr" bIns="0" lIns="0" spcFirstLastPara="1" rIns="0"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8" name="Google Shape;168;p30"/>
          <p:cNvSpPr txBox="1"/>
          <p:nvPr>
            <p:ph idx="12" type="sldNum"/>
          </p:nvPr>
        </p:nvSpPr>
        <p:spPr>
          <a:xfrm>
            <a:off x="457200" y="4780716"/>
            <a:ext cx="457200" cy="209400"/>
          </a:xfrm>
          <a:prstGeom prst="rect">
            <a:avLst/>
          </a:prstGeom>
          <a:noFill/>
          <a:ln>
            <a:noFill/>
          </a:ln>
        </p:spPr>
        <p:txBody>
          <a:bodyPr anchorCtr="0" anchor="b" bIns="0" lIns="0" spcFirstLastPara="1" rIns="0" wrap="square" tIns="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69" name="Google Shape;169;p30"/>
          <p:cNvSpPr txBox="1"/>
          <p:nvPr>
            <p:ph idx="10" type="dt"/>
          </p:nvPr>
        </p:nvSpPr>
        <p:spPr>
          <a:xfrm>
            <a:off x="4709160" y="4852749"/>
            <a:ext cx="1463100" cy="1374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0" name="Google Shape;170;p30"/>
          <p:cNvSpPr txBox="1"/>
          <p:nvPr>
            <p:ph type="title"/>
          </p:nvPr>
        </p:nvSpPr>
        <p:spPr>
          <a:xfrm>
            <a:off x="457200" y="342900"/>
            <a:ext cx="8229600" cy="5760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chemeClr val="accent5"/>
              </a:buClr>
              <a:buSzPts val="2000"/>
              <a:buFont typeface="Calibri"/>
              <a:buNone/>
              <a:defRPr>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1" name="Google Shape;171;p30"/>
          <p:cNvSpPr txBox="1"/>
          <p:nvPr>
            <p:ph idx="2" type="body"/>
          </p:nvPr>
        </p:nvSpPr>
        <p:spPr>
          <a:xfrm>
            <a:off x="4707621" y="1028700"/>
            <a:ext cx="3977700" cy="3429000"/>
          </a:xfrm>
          <a:prstGeom prst="rect">
            <a:avLst/>
          </a:prstGeom>
          <a:noFill/>
          <a:ln>
            <a:noFill/>
          </a:ln>
        </p:spPr>
        <p:txBody>
          <a:bodyPr anchorCtr="0" anchor="t" bIns="0" lIns="0" spcFirstLastPara="1" rIns="0" wrap="square" tIns="0">
            <a:noAutofit/>
          </a:bodyPr>
          <a:lstStyle>
            <a:lvl1pPr indent="-342900" lvl="0" marL="457200" rtl="0" algn="l">
              <a:spcBef>
                <a:spcPts val="0"/>
              </a:spcBef>
              <a:spcAft>
                <a:spcPts val="0"/>
              </a:spcAft>
              <a:buClr>
                <a:schemeClr val="accent3"/>
              </a:buClr>
              <a:buSzPts val="1800"/>
              <a:buChar char="•"/>
              <a:defRPr sz="1800">
                <a:solidFill>
                  <a:schemeClr val="accent3"/>
                </a:solidFill>
              </a:defRPr>
            </a:lvl1pPr>
            <a:lvl2pPr indent="-342900" lvl="1" marL="914400" rtl="0" algn="l">
              <a:spcBef>
                <a:spcPts val="200"/>
              </a:spcBef>
              <a:spcAft>
                <a:spcPts val="0"/>
              </a:spcAft>
              <a:buClr>
                <a:schemeClr val="accent3"/>
              </a:buClr>
              <a:buSzPts val="1800"/>
              <a:buFont typeface="Arial"/>
              <a:buChar char="•"/>
              <a:defRPr sz="1800">
                <a:solidFill>
                  <a:schemeClr val="accent3"/>
                </a:solidFill>
              </a:defRPr>
            </a:lvl2pPr>
            <a:lvl3pPr indent="-342900" lvl="2" marL="1371600" rtl="0" algn="l">
              <a:spcBef>
                <a:spcPts val="200"/>
              </a:spcBef>
              <a:spcAft>
                <a:spcPts val="0"/>
              </a:spcAft>
              <a:buClr>
                <a:schemeClr val="accent3"/>
              </a:buClr>
              <a:buSzPts val="1800"/>
              <a:buFont typeface="Arial"/>
              <a:buChar char="•"/>
              <a:defRPr sz="1800">
                <a:solidFill>
                  <a:schemeClr val="accent3"/>
                </a:solidFill>
              </a:defRPr>
            </a:lvl3pPr>
            <a:lvl4pPr indent="-342900" lvl="3" marL="1828800" rtl="0" algn="l">
              <a:spcBef>
                <a:spcPts val="200"/>
              </a:spcBef>
              <a:spcAft>
                <a:spcPts val="0"/>
              </a:spcAft>
              <a:buClr>
                <a:schemeClr val="accent3"/>
              </a:buClr>
              <a:buSzPts val="1800"/>
              <a:buFont typeface="Arial"/>
              <a:buChar char="•"/>
              <a:defRPr sz="1800">
                <a:solidFill>
                  <a:schemeClr val="accent3"/>
                </a:solidFill>
              </a:defRPr>
            </a:lvl4pPr>
            <a:lvl5pPr indent="-342900" lvl="4" marL="2286000" rtl="0" algn="l">
              <a:spcBef>
                <a:spcPts val="200"/>
              </a:spcBef>
              <a:spcAft>
                <a:spcPts val="0"/>
              </a:spcAft>
              <a:buClr>
                <a:schemeClr val="accent3"/>
              </a:buClr>
              <a:buSzPts val="1800"/>
              <a:buFont typeface="Arial"/>
              <a:buChar char="•"/>
              <a:defRPr sz="1800">
                <a:solidFill>
                  <a:schemeClr val="accent3"/>
                </a:solidFill>
              </a:defRPr>
            </a:lvl5pPr>
            <a:lvl6pPr indent="-342900" lvl="5" marL="2743200" rtl="0" algn="l">
              <a:spcBef>
                <a:spcPts val="200"/>
              </a:spcBef>
              <a:spcAft>
                <a:spcPts val="0"/>
              </a:spcAft>
              <a:buClr>
                <a:schemeClr val="accent3"/>
              </a:buClr>
              <a:buSzPts val="1800"/>
              <a:buFont typeface="Arial"/>
              <a:buChar char="•"/>
              <a:defRPr sz="1800">
                <a:solidFill>
                  <a:schemeClr val="accent3"/>
                </a:solidFill>
              </a:defRPr>
            </a:lvl6pPr>
            <a:lvl7pPr indent="-342900" lvl="6" marL="3200400" rtl="0" algn="l">
              <a:spcBef>
                <a:spcPts val="200"/>
              </a:spcBef>
              <a:spcAft>
                <a:spcPts val="0"/>
              </a:spcAft>
              <a:buClr>
                <a:schemeClr val="accent3"/>
              </a:buClr>
              <a:buSzPts val="1800"/>
              <a:buFont typeface="Arial"/>
              <a:buChar char="•"/>
              <a:defRPr sz="1800">
                <a:solidFill>
                  <a:schemeClr val="accent3"/>
                </a:solidFill>
              </a:defRPr>
            </a:lvl7pPr>
            <a:lvl8pPr indent="-342900" lvl="7" marL="3657600" rtl="0" algn="l">
              <a:spcBef>
                <a:spcPts val="200"/>
              </a:spcBef>
              <a:spcAft>
                <a:spcPts val="0"/>
              </a:spcAft>
              <a:buClr>
                <a:schemeClr val="accent3"/>
              </a:buClr>
              <a:buSzPts val="1800"/>
              <a:buFont typeface="Arial"/>
              <a:buChar char="•"/>
              <a:defRPr sz="1800">
                <a:solidFill>
                  <a:schemeClr val="accent3"/>
                </a:solidFill>
              </a:defRPr>
            </a:lvl8pPr>
            <a:lvl9pPr indent="-342900" lvl="8" marL="4114800" rtl="0" algn="l">
              <a:spcBef>
                <a:spcPts val="200"/>
              </a:spcBef>
              <a:spcAft>
                <a:spcPts val="200"/>
              </a:spcAft>
              <a:buClr>
                <a:schemeClr val="accent3"/>
              </a:buClr>
              <a:buSzPts val="1800"/>
              <a:buFont typeface="Arial"/>
              <a:buChar char="•"/>
              <a:defRPr sz="1800">
                <a:solidFill>
                  <a:schemeClr val="accent3"/>
                </a:solidFill>
              </a:defRPr>
            </a:lvl9pPr>
          </a:lstStyle>
          <a:p/>
        </p:txBody>
      </p:sp>
      <p:pic>
        <p:nvPicPr>
          <p:cNvPr id="172" name="Google Shape;172;p30"/>
          <p:cNvPicPr preferRelativeResize="0"/>
          <p:nvPr/>
        </p:nvPicPr>
        <p:blipFill rotWithShape="1">
          <a:blip r:embed="rId2">
            <a:alphaModFix/>
          </a:blip>
          <a:srcRect b="0" l="0" r="0" t="0"/>
          <a:stretch/>
        </p:blipFill>
        <p:spPr>
          <a:xfrm>
            <a:off x="8057181" y="4726183"/>
            <a:ext cx="658598" cy="29489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Column Stacked Right">
  <p:cSld name="2-Column Stacked Right">
    <p:spTree>
      <p:nvGrpSpPr>
        <p:cNvPr id="173" name="Shape 173"/>
        <p:cNvGrpSpPr/>
        <p:nvPr/>
      </p:nvGrpSpPr>
      <p:grpSpPr>
        <a:xfrm>
          <a:off x="0" y="0"/>
          <a:ext cx="0" cy="0"/>
          <a:chOff x="0" y="0"/>
          <a:chExt cx="0" cy="0"/>
        </a:xfrm>
      </p:grpSpPr>
      <p:sp>
        <p:nvSpPr>
          <p:cNvPr id="174" name="Google Shape;174;p31"/>
          <p:cNvSpPr txBox="1"/>
          <p:nvPr>
            <p:ph idx="1" type="body"/>
          </p:nvPr>
        </p:nvSpPr>
        <p:spPr>
          <a:xfrm>
            <a:off x="458788" y="1029891"/>
            <a:ext cx="3975300" cy="34290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175" name="Google Shape;175;p31"/>
          <p:cNvSpPr txBox="1"/>
          <p:nvPr>
            <p:ph idx="2" type="body"/>
          </p:nvPr>
        </p:nvSpPr>
        <p:spPr>
          <a:xfrm>
            <a:off x="4710114" y="1029891"/>
            <a:ext cx="3976800" cy="16086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176" name="Google Shape;176;p31"/>
          <p:cNvSpPr txBox="1"/>
          <p:nvPr>
            <p:ph idx="3" type="body"/>
          </p:nvPr>
        </p:nvSpPr>
        <p:spPr>
          <a:xfrm>
            <a:off x="4710114" y="2845594"/>
            <a:ext cx="3976800" cy="16116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177" name="Google Shape;177;p31"/>
          <p:cNvSpPr txBox="1"/>
          <p:nvPr>
            <p:ph idx="11" type="ftr"/>
          </p:nvPr>
        </p:nvSpPr>
        <p:spPr>
          <a:xfrm>
            <a:off x="731520" y="4855464"/>
            <a:ext cx="3657600" cy="137400"/>
          </a:xfrm>
          <a:prstGeom prst="rect">
            <a:avLst/>
          </a:prstGeom>
          <a:noFill/>
          <a:ln>
            <a:noFill/>
          </a:ln>
        </p:spPr>
        <p:txBody>
          <a:bodyPr anchorCtr="0" anchor="ctr" bIns="0" lIns="0" spcFirstLastPara="1" rIns="0"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8" name="Google Shape;178;p31"/>
          <p:cNvSpPr txBox="1"/>
          <p:nvPr>
            <p:ph idx="12" type="sldNum"/>
          </p:nvPr>
        </p:nvSpPr>
        <p:spPr>
          <a:xfrm>
            <a:off x="457200" y="4780716"/>
            <a:ext cx="457200" cy="209400"/>
          </a:xfrm>
          <a:prstGeom prst="rect">
            <a:avLst/>
          </a:prstGeom>
          <a:noFill/>
          <a:ln>
            <a:noFill/>
          </a:ln>
        </p:spPr>
        <p:txBody>
          <a:bodyPr anchorCtr="0" anchor="b" bIns="0" lIns="0" spcFirstLastPara="1" rIns="0" wrap="square" tIns="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79" name="Google Shape;179;p31"/>
          <p:cNvSpPr txBox="1"/>
          <p:nvPr>
            <p:ph idx="10" type="dt"/>
          </p:nvPr>
        </p:nvSpPr>
        <p:spPr>
          <a:xfrm>
            <a:off x="4709160" y="4852749"/>
            <a:ext cx="1463100" cy="1374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0" name="Google Shape;180;p31"/>
          <p:cNvSpPr txBox="1"/>
          <p:nvPr>
            <p:ph type="title"/>
          </p:nvPr>
        </p:nvSpPr>
        <p:spPr>
          <a:xfrm>
            <a:off x="457200" y="342900"/>
            <a:ext cx="8229600" cy="5760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chemeClr val="accent5"/>
              </a:buClr>
              <a:buSzPts val="2000"/>
              <a:buFont typeface="Calibri"/>
              <a:buNone/>
              <a:defRPr>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pic>
        <p:nvPicPr>
          <p:cNvPr id="181" name="Google Shape;181;p31"/>
          <p:cNvPicPr preferRelativeResize="0"/>
          <p:nvPr/>
        </p:nvPicPr>
        <p:blipFill rotWithShape="1">
          <a:blip r:embed="rId2">
            <a:alphaModFix/>
          </a:blip>
          <a:srcRect b="0" l="0" r="0" t="0"/>
          <a:stretch/>
        </p:blipFill>
        <p:spPr>
          <a:xfrm>
            <a:off x="8057181" y="4726183"/>
            <a:ext cx="658598" cy="29489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Font typeface="Calibri"/>
              <a:buNone/>
              <a:defRPr>
                <a:latin typeface="Calibri"/>
                <a:ea typeface="Calibri"/>
                <a:cs typeface="Calibri"/>
                <a:sym typeface="Calibri"/>
              </a:defRPr>
            </a:lvl1pPr>
            <a:lvl2pPr lvl="1">
              <a:spcBef>
                <a:spcPts val="0"/>
              </a:spcBef>
              <a:spcAft>
                <a:spcPts val="0"/>
              </a:spcAft>
              <a:buSzPts val="2800"/>
              <a:buFont typeface="Calibri"/>
              <a:buNone/>
              <a:defRPr>
                <a:latin typeface="Calibri"/>
                <a:ea typeface="Calibri"/>
                <a:cs typeface="Calibri"/>
                <a:sym typeface="Calibri"/>
              </a:defRPr>
            </a:lvl2pPr>
            <a:lvl3pPr lvl="2">
              <a:spcBef>
                <a:spcPts val="0"/>
              </a:spcBef>
              <a:spcAft>
                <a:spcPts val="0"/>
              </a:spcAft>
              <a:buSzPts val="2800"/>
              <a:buFont typeface="Calibri"/>
              <a:buNone/>
              <a:defRPr>
                <a:latin typeface="Calibri"/>
                <a:ea typeface="Calibri"/>
                <a:cs typeface="Calibri"/>
                <a:sym typeface="Calibri"/>
              </a:defRPr>
            </a:lvl3pPr>
            <a:lvl4pPr lvl="3">
              <a:spcBef>
                <a:spcPts val="0"/>
              </a:spcBef>
              <a:spcAft>
                <a:spcPts val="0"/>
              </a:spcAft>
              <a:buSzPts val="2800"/>
              <a:buFont typeface="Calibri"/>
              <a:buNone/>
              <a:defRPr>
                <a:latin typeface="Calibri"/>
                <a:ea typeface="Calibri"/>
                <a:cs typeface="Calibri"/>
                <a:sym typeface="Calibri"/>
              </a:defRPr>
            </a:lvl4pPr>
            <a:lvl5pPr lvl="4">
              <a:spcBef>
                <a:spcPts val="0"/>
              </a:spcBef>
              <a:spcAft>
                <a:spcPts val="0"/>
              </a:spcAft>
              <a:buSzPts val="2800"/>
              <a:buFont typeface="Calibri"/>
              <a:buNone/>
              <a:defRPr>
                <a:latin typeface="Calibri"/>
                <a:ea typeface="Calibri"/>
                <a:cs typeface="Calibri"/>
                <a:sym typeface="Calibri"/>
              </a:defRPr>
            </a:lvl5pPr>
            <a:lvl6pPr lvl="5">
              <a:spcBef>
                <a:spcPts val="0"/>
              </a:spcBef>
              <a:spcAft>
                <a:spcPts val="0"/>
              </a:spcAft>
              <a:buSzPts val="2800"/>
              <a:buFont typeface="Calibri"/>
              <a:buNone/>
              <a:defRPr>
                <a:latin typeface="Calibri"/>
                <a:ea typeface="Calibri"/>
                <a:cs typeface="Calibri"/>
                <a:sym typeface="Calibri"/>
              </a:defRPr>
            </a:lvl6pPr>
            <a:lvl7pPr lvl="6">
              <a:spcBef>
                <a:spcPts val="0"/>
              </a:spcBef>
              <a:spcAft>
                <a:spcPts val="0"/>
              </a:spcAft>
              <a:buSzPts val="2800"/>
              <a:buFont typeface="Calibri"/>
              <a:buNone/>
              <a:defRPr>
                <a:latin typeface="Calibri"/>
                <a:ea typeface="Calibri"/>
                <a:cs typeface="Calibri"/>
                <a:sym typeface="Calibri"/>
              </a:defRPr>
            </a:lvl7pPr>
            <a:lvl8pPr lvl="7">
              <a:spcBef>
                <a:spcPts val="0"/>
              </a:spcBef>
              <a:spcAft>
                <a:spcPts val="0"/>
              </a:spcAft>
              <a:buSzPts val="2800"/>
              <a:buFont typeface="Calibri"/>
              <a:buNone/>
              <a:defRPr>
                <a:latin typeface="Calibri"/>
                <a:ea typeface="Calibri"/>
                <a:cs typeface="Calibri"/>
                <a:sym typeface="Calibri"/>
              </a:defRPr>
            </a:lvl8pPr>
            <a:lvl9pPr lvl="8">
              <a:spcBef>
                <a:spcPts val="0"/>
              </a:spcBef>
              <a:spcAft>
                <a:spcPts val="0"/>
              </a:spcAft>
              <a:buSzPts val="2800"/>
              <a:buFont typeface="Calibri"/>
              <a:buNone/>
              <a:defRPr>
                <a:latin typeface="Calibri"/>
                <a:ea typeface="Calibri"/>
                <a:cs typeface="Calibri"/>
                <a:sym typeface="Calibri"/>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Font typeface="Calibri"/>
              <a:buChar char="●"/>
              <a:defRPr>
                <a:latin typeface="Calibri"/>
                <a:ea typeface="Calibri"/>
                <a:cs typeface="Calibri"/>
                <a:sym typeface="Calibri"/>
              </a:defRPr>
            </a:lvl1pPr>
            <a:lvl2pPr indent="-317500" lvl="1" marL="914400">
              <a:spcBef>
                <a:spcPts val="0"/>
              </a:spcBef>
              <a:spcAft>
                <a:spcPts val="0"/>
              </a:spcAft>
              <a:buSzPts val="1400"/>
              <a:buFont typeface="Calibri"/>
              <a:buChar char="○"/>
              <a:defRPr>
                <a:latin typeface="Calibri"/>
                <a:ea typeface="Calibri"/>
                <a:cs typeface="Calibri"/>
                <a:sym typeface="Calibri"/>
              </a:defRPr>
            </a:lvl2pPr>
            <a:lvl3pPr indent="-317500" lvl="2" marL="1371600">
              <a:spcBef>
                <a:spcPts val="0"/>
              </a:spcBef>
              <a:spcAft>
                <a:spcPts val="0"/>
              </a:spcAft>
              <a:buSzPts val="1400"/>
              <a:buFont typeface="Calibri"/>
              <a:buChar char="■"/>
              <a:defRPr>
                <a:latin typeface="Calibri"/>
                <a:ea typeface="Calibri"/>
                <a:cs typeface="Calibri"/>
                <a:sym typeface="Calibri"/>
              </a:defRPr>
            </a:lvl3pPr>
            <a:lvl4pPr indent="-317500" lvl="3" marL="1828800">
              <a:spcBef>
                <a:spcPts val="0"/>
              </a:spcBef>
              <a:spcAft>
                <a:spcPts val="0"/>
              </a:spcAft>
              <a:buSzPts val="1400"/>
              <a:buFont typeface="Calibri"/>
              <a:buChar char="●"/>
              <a:defRPr>
                <a:latin typeface="Calibri"/>
                <a:ea typeface="Calibri"/>
                <a:cs typeface="Calibri"/>
                <a:sym typeface="Calibri"/>
              </a:defRPr>
            </a:lvl4pPr>
            <a:lvl5pPr indent="-317500" lvl="4" marL="2286000">
              <a:spcBef>
                <a:spcPts val="0"/>
              </a:spcBef>
              <a:spcAft>
                <a:spcPts val="0"/>
              </a:spcAft>
              <a:buSzPts val="1400"/>
              <a:buFont typeface="Calibri"/>
              <a:buChar char="○"/>
              <a:defRPr>
                <a:latin typeface="Calibri"/>
                <a:ea typeface="Calibri"/>
                <a:cs typeface="Calibri"/>
                <a:sym typeface="Calibri"/>
              </a:defRPr>
            </a:lvl5pPr>
            <a:lvl6pPr indent="-317500" lvl="5" marL="2743200">
              <a:spcBef>
                <a:spcPts val="0"/>
              </a:spcBef>
              <a:spcAft>
                <a:spcPts val="0"/>
              </a:spcAft>
              <a:buSzPts val="1400"/>
              <a:buFont typeface="Calibri"/>
              <a:buChar char="■"/>
              <a:defRPr>
                <a:latin typeface="Calibri"/>
                <a:ea typeface="Calibri"/>
                <a:cs typeface="Calibri"/>
                <a:sym typeface="Calibri"/>
              </a:defRPr>
            </a:lvl6pPr>
            <a:lvl7pPr indent="-317500" lvl="6" marL="3200400">
              <a:spcBef>
                <a:spcPts val="0"/>
              </a:spcBef>
              <a:spcAft>
                <a:spcPts val="0"/>
              </a:spcAft>
              <a:buSzPts val="1400"/>
              <a:buFont typeface="Calibri"/>
              <a:buChar char="●"/>
              <a:defRPr>
                <a:latin typeface="Calibri"/>
                <a:ea typeface="Calibri"/>
                <a:cs typeface="Calibri"/>
                <a:sym typeface="Calibri"/>
              </a:defRPr>
            </a:lvl7pPr>
            <a:lvl8pPr indent="-317500" lvl="7" marL="3657600">
              <a:spcBef>
                <a:spcPts val="0"/>
              </a:spcBef>
              <a:spcAft>
                <a:spcPts val="0"/>
              </a:spcAft>
              <a:buSzPts val="1400"/>
              <a:buFont typeface="Calibri"/>
              <a:buChar char="○"/>
              <a:defRPr>
                <a:latin typeface="Calibri"/>
                <a:ea typeface="Calibri"/>
                <a:cs typeface="Calibri"/>
                <a:sym typeface="Calibri"/>
              </a:defRPr>
            </a:lvl8pPr>
            <a:lvl9pPr indent="-317500" lvl="8" marL="4114800">
              <a:spcBef>
                <a:spcPts val="0"/>
              </a:spcBef>
              <a:spcAft>
                <a:spcPts val="0"/>
              </a:spcAft>
              <a:buSzPts val="1400"/>
              <a:buFont typeface="Calibri"/>
              <a:buChar char="■"/>
              <a:defRPr>
                <a:latin typeface="Calibri"/>
                <a:ea typeface="Calibri"/>
                <a:cs typeface="Calibri"/>
                <a:sym typeface="Calibri"/>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Column Stacked Left">
  <p:cSld name="2-Column Stacked Left">
    <p:spTree>
      <p:nvGrpSpPr>
        <p:cNvPr id="182" name="Shape 182"/>
        <p:cNvGrpSpPr/>
        <p:nvPr/>
      </p:nvGrpSpPr>
      <p:grpSpPr>
        <a:xfrm>
          <a:off x="0" y="0"/>
          <a:ext cx="0" cy="0"/>
          <a:chOff x="0" y="0"/>
          <a:chExt cx="0" cy="0"/>
        </a:xfrm>
      </p:grpSpPr>
      <p:sp>
        <p:nvSpPr>
          <p:cNvPr id="183" name="Google Shape;183;p32"/>
          <p:cNvSpPr txBox="1"/>
          <p:nvPr>
            <p:ph idx="1" type="body"/>
          </p:nvPr>
        </p:nvSpPr>
        <p:spPr>
          <a:xfrm>
            <a:off x="458788" y="1029891"/>
            <a:ext cx="3975300" cy="16086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184" name="Google Shape;184;p32"/>
          <p:cNvSpPr txBox="1"/>
          <p:nvPr>
            <p:ph idx="2" type="body"/>
          </p:nvPr>
        </p:nvSpPr>
        <p:spPr>
          <a:xfrm>
            <a:off x="4708526" y="1029890"/>
            <a:ext cx="3976800" cy="34290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185" name="Google Shape;185;p32"/>
          <p:cNvSpPr txBox="1"/>
          <p:nvPr>
            <p:ph idx="3" type="body"/>
          </p:nvPr>
        </p:nvSpPr>
        <p:spPr>
          <a:xfrm>
            <a:off x="457201" y="2845594"/>
            <a:ext cx="3976800" cy="16116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186" name="Google Shape;186;p32"/>
          <p:cNvSpPr txBox="1"/>
          <p:nvPr>
            <p:ph idx="11" type="ftr"/>
          </p:nvPr>
        </p:nvSpPr>
        <p:spPr>
          <a:xfrm>
            <a:off x="731520" y="4855464"/>
            <a:ext cx="3657600" cy="137400"/>
          </a:xfrm>
          <a:prstGeom prst="rect">
            <a:avLst/>
          </a:prstGeom>
          <a:noFill/>
          <a:ln>
            <a:noFill/>
          </a:ln>
        </p:spPr>
        <p:txBody>
          <a:bodyPr anchorCtr="0" anchor="ctr" bIns="0" lIns="0" spcFirstLastPara="1" rIns="0"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7" name="Google Shape;187;p32"/>
          <p:cNvSpPr txBox="1"/>
          <p:nvPr>
            <p:ph idx="12" type="sldNum"/>
          </p:nvPr>
        </p:nvSpPr>
        <p:spPr>
          <a:xfrm>
            <a:off x="457200" y="4780716"/>
            <a:ext cx="457200" cy="209400"/>
          </a:xfrm>
          <a:prstGeom prst="rect">
            <a:avLst/>
          </a:prstGeom>
          <a:noFill/>
          <a:ln>
            <a:noFill/>
          </a:ln>
        </p:spPr>
        <p:txBody>
          <a:bodyPr anchorCtr="0" anchor="b" bIns="0" lIns="0" spcFirstLastPara="1" rIns="0" wrap="square" tIns="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88" name="Google Shape;188;p32"/>
          <p:cNvSpPr txBox="1"/>
          <p:nvPr>
            <p:ph idx="10" type="dt"/>
          </p:nvPr>
        </p:nvSpPr>
        <p:spPr>
          <a:xfrm>
            <a:off x="4709160" y="4852749"/>
            <a:ext cx="1463100" cy="1374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9" name="Google Shape;189;p32"/>
          <p:cNvSpPr txBox="1"/>
          <p:nvPr>
            <p:ph type="title"/>
          </p:nvPr>
        </p:nvSpPr>
        <p:spPr>
          <a:xfrm>
            <a:off x="457200" y="342900"/>
            <a:ext cx="8229600" cy="5760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chemeClr val="accent5"/>
              </a:buClr>
              <a:buSzPts val="2000"/>
              <a:buFont typeface="Calibri"/>
              <a:buNone/>
              <a:defRPr>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pic>
        <p:nvPicPr>
          <p:cNvPr id="190" name="Google Shape;190;p32"/>
          <p:cNvPicPr preferRelativeResize="0"/>
          <p:nvPr/>
        </p:nvPicPr>
        <p:blipFill rotWithShape="1">
          <a:blip r:embed="rId2">
            <a:alphaModFix/>
          </a:blip>
          <a:srcRect b="0" l="0" r="0" t="0"/>
          <a:stretch/>
        </p:blipFill>
        <p:spPr>
          <a:xfrm>
            <a:off x="8057181" y="4726183"/>
            <a:ext cx="658598" cy="29489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Column">
  <p:cSld name="3-Column">
    <p:spTree>
      <p:nvGrpSpPr>
        <p:cNvPr id="191" name="Shape 191"/>
        <p:cNvGrpSpPr/>
        <p:nvPr/>
      </p:nvGrpSpPr>
      <p:grpSpPr>
        <a:xfrm>
          <a:off x="0" y="0"/>
          <a:ext cx="0" cy="0"/>
          <a:chOff x="0" y="0"/>
          <a:chExt cx="0" cy="0"/>
        </a:xfrm>
      </p:grpSpPr>
      <p:sp>
        <p:nvSpPr>
          <p:cNvPr id="192" name="Google Shape;192;p33"/>
          <p:cNvSpPr txBox="1"/>
          <p:nvPr>
            <p:ph idx="1" type="body"/>
          </p:nvPr>
        </p:nvSpPr>
        <p:spPr>
          <a:xfrm>
            <a:off x="457200" y="1029891"/>
            <a:ext cx="2560200" cy="34290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193" name="Google Shape;193;p33"/>
          <p:cNvSpPr txBox="1"/>
          <p:nvPr>
            <p:ph idx="2" type="body"/>
          </p:nvPr>
        </p:nvSpPr>
        <p:spPr>
          <a:xfrm>
            <a:off x="3295650" y="1029891"/>
            <a:ext cx="2555700" cy="34290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194" name="Google Shape;194;p33"/>
          <p:cNvSpPr txBox="1"/>
          <p:nvPr>
            <p:ph idx="3" type="body"/>
          </p:nvPr>
        </p:nvSpPr>
        <p:spPr>
          <a:xfrm>
            <a:off x="6129338" y="1029891"/>
            <a:ext cx="2557500" cy="34290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195" name="Google Shape;195;p33"/>
          <p:cNvSpPr txBox="1"/>
          <p:nvPr>
            <p:ph idx="11" type="ftr"/>
          </p:nvPr>
        </p:nvSpPr>
        <p:spPr>
          <a:xfrm>
            <a:off x="731520" y="4855464"/>
            <a:ext cx="3657600" cy="137400"/>
          </a:xfrm>
          <a:prstGeom prst="rect">
            <a:avLst/>
          </a:prstGeom>
          <a:noFill/>
          <a:ln>
            <a:noFill/>
          </a:ln>
        </p:spPr>
        <p:txBody>
          <a:bodyPr anchorCtr="0" anchor="ctr" bIns="0" lIns="0" spcFirstLastPara="1" rIns="0"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6" name="Google Shape;196;p33"/>
          <p:cNvSpPr txBox="1"/>
          <p:nvPr>
            <p:ph idx="12" type="sldNum"/>
          </p:nvPr>
        </p:nvSpPr>
        <p:spPr>
          <a:xfrm>
            <a:off x="457200" y="4780716"/>
            <a:ext cx="457200" cy="209400"/>
          </a:xfrm>
          <a:prstGeom prst="rect">
            <a:avLst/>
          </a:prstGeom>
          <a:noFill/>
          <a:ln>
            <a:noFill/>
          </a:ln>
        </p:spPr>
        <p:txBody>
          <a:bodyPr anchorCtr="0" anchor="b" bIns="0" lIns="0" spcFirstLastPara="1" rIns="0" wrap="square" tIns="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197" name="Google Shape;197;p33"/>
          <p:cNvSpPr txBox="1"/>
          <p:nvPr>
            <p:ph idx="10" type="dt"/>
          </p:nvPr>
        </p:nvSpPr>
        <p:spPr>
          <a:xfrm>
            <a:off x="4709160" y="4852749"/>
            <a:ext cx="1463100" cy="1374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8" name="Google Shape;198;p33"/>
          <p:cNvSpPr txBox="1"/>
          <p:nvPr>
            <p:ph type="title"/>
          </p:nvPr>
        </p:nvSpPr>
        <p:spPr>
          <a:xfrm>
            <a:off x="457200" y="342900"/>
            <a:ext cx="8229600" cy="5760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chemeClr val="accent5"/>
              </a:buClr>
              <a:buSzPts val="2000"/>
              <a:buFont typeface="Calibri"/>
              <a:buNone/>
              <a:defRPr>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pic>
        <p:nvPicPr>
          <p:cNvPr id="199" name="Google Shape;199;p33"/>
          <p:cNvPicPr preferRelativeResize="0"/>
          <p:nvPr/>
        </p:nvPicPr>
        <p:blipFill rotWithShape="1">
          <a:blip r:embed="rId2">
            <a:alphaModFix/>
          </a:blip>
          <a:srcRect b="0" l="0" r="0" t="0"/>
          <a:stretch/>
        </p:blipFill>
        <p:spPr>
          <a:xfrm>
            <a:off x="8057181" y="4726183"/>
            <a:ext cx="658598" cy="294895"/>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nd Column Wide">
  <p:cSld name="2nd Column Wide">
    <p:spTree>
      <p:nvGrpSpPr>
        <p:cNvPr id="200" name="Shape 200"/>
        <p:cNvGrpSpPr/>
        <p:nvPr/>
      </p:nvGrpSpPr>
      <p:grpSpPr>
        <a:xfrm>
          <a:off x="0" y="0"/>
          <a:ext cx="0" cy="0"/>
          <a:chOff x="0" y="0"/>
          <a:chExt cx="0" cy="0"/>
        </a:xfrm>
      </p:grpSpPr>
      <p:sp>
        <p:nvSpPr>
          <p:cNvPr id="201" name="Google Shape;201;p34"/>
          <p:cNvSpPr txBox="1"/>
          <p:nvPr>
            <p:ph idx="1" type="body"/>
          </p:nvPr>
        </p:nvSpPr>
        <p:spPr>
          <a:xfrm>
            <a:off x="457200" y="1029891"/>
            <a:ext cx="2560200" cy="34290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202" name="Google Shape;202;p34"/>
          <p:cNvSpPr txBox="1"/>
          <p:nvPr>
            <p:ph idx="2" type="body"/>
          </p:nvPr>
        </p:nvSpPr>
        <p:spPr>
          <a:xfrm>
            <a:off x="3295650" y="1029891"/>
            <a:ext cx="5391000" cy="34290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203" name="Google Shape;203;p34"/>
          <p:cNvSpPr txBox="1"/>
          <p:nvPr>
            <p:ph idx="11" type="ftr"/>
          </p:nvPr>
        </p:nvSpPr>
        <p:spPr>
          <a:xfrm>
            <a:off x="731520" y="4855464"/>
            <a:ext cx="3657600" cy="137400"/>
          </a:xfrm>
          <a:prstGeom prst="rect">
            <a:avLst/>
          </a:prstGeom>
          <a:noFill/>
          <a:ln>
            <a:noFill/>
          </a:ln>
        </p:spPr>
        <p:txBody>
          <a:bodyPr anchorCtr="0" anchor="ctr" bIns="0" lIns="0" spcFirstLastPara="1" rIns="0"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4" name="Google Shape;204;p34"/>
          <p:cNvSpPr txBox="1"/>
          <p:nvPr>
            <p:ph idx="12" type="sldNum"/>
          </p:nvPr>
        </p:nvSpPr>
        <p:spPr>
          <a:xfrm>
            <a:off x="457200" y="4780716"/>
            <a:ext cx="457200" cy="209400"/>
          </a:xfrm>
          <a:prstGeom prst="rect">
            <a:avLst/>
          </a:prstGeom>
          <a:noFill/>
          <a:ln>
            <a:noFill/>
          </a:ln>
        </p:spPr>
        <p:txBody>
          <a:bodyPr anchorCtr="0" anchor="b" bIns="0" lIns="0" spcFirstLastPara="1" rIns="0" wrap="square" tIns="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205" name="Google Shape;205;p34"/>
          <p:cNvSpPr txBox="1"/>
          <p:nvPr>
            <p:ph idx="10" type="dt"/>
          </p:nvPr>
        </p:nvSpPr>
        <p:spPr>
          <a:xfrm>
            <a:off x="4709160" y="4852749"/>
            <a:ext cx="1463100" cy="1374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6" name="Google Shape;206;p34"/>
          <p:cNvSpPr txBox="1"/>
          <p:nvPr>
            <p:ph type="title"/>
          </p:nvPr>
        </p:nvSpPr>
        <p:spPr>
          <a:xfrm>
            <a:off x="457200" y="342900"/>
            <a:ext cx="8229600" cy="5760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chemeClr val="accent5"/>
              </a:buClr>
              <a:buSzPts val="2000"/>
              <a:buFont typeface="Calibri"/>
              <a:buNone/>
              <a:defRPr>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pic>
        <p:nvPicPr>
          <p:cNvPr id="207" name="Google Shape;207;p34"/>
          <p:cNvPicPr preferRelativeResize="0"/>
          <p:nvPr/>
        </p:nvPicPr>
        <p:blipFill rotWithShape="1">
          <a:blip r:embed="rId2">
            <a:alphaModFix/>
          </a:blip>
          <a:srcRect b="0" l="0" r="0" t="0"/>
          <a:stretch/>
        </p:blipFill>
        <p:spPr>
          <a:xfrm>
            <a:off x="8057181" y="4726183"/>
            <a:ext cx="658598" cy="29489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nd Column Narrow">
  <p:cSld name="2nd Column Narrow">
    <p:spTree>
      <p:nvGrpSpPr>
        <p:cNvPr id="208" name="Shape 208"/>
        <p:cNvGrpSpPr/>
        <p:nvPr/>
      </p:nvGrpSpPr>
      <p:grpSpPr>
        <a:xfrm>
          <a:off x="0" y="0"/>
          <a:ext cx="0" cy="0"/>
          <a:chOff x="0" y="0"/>
          <a:chExt cx="0" cy="0"/>
        </a:xfrm>
      </p:grpSpPr>
      <p:sp>
        <p:nvSpPr>
          <p:cNvPr id="209" name="Google Shape;209;p35"/>
          <p:cNvSpPr txBox="1"/>
          <p:nvPr>
            <p:ph idx="1" type="body"/>
          </p:nvPr>
        </p:nvSpPr>
        <p:spPr>
          <a:xfrm>
            <a:off x="457200" y="1029891"/>
            <a:ext cx="5394300" cy="34290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210" name="Google Shape;210;p35"/>
          <p:cNvSpPr txBox="1"/>
          <p:nvPr>
            <p:ph idx="2" type="body"/>
          </p:nvPr>
        </p:nvSpPr>
        <p:spPr>
          <a:xfrm>
            <a:off x="6129338" y="1029891"/>
            <a:ext cx="2557500" cy="3429000"/>
          </a:xfrm>
          <a:prstGeom prst="rect">
            <a:avLst/>
          </a:prstGeom>
          <a:noFill/>
          <a:ln>
            <a:noFill/>
          </a:ln>
        </p:spPr>
        <p:txBody>
          <a:bodyPr anchorCtr="0" anchor="t" bIns="0" lIns="0" spcFirstLastPara="1" rIns="0" wrap="square" tIns="0">
            <a:noAutofit/>
          </a:bodyPr>
          <a:lstStyle>
            <a:lvl1pPr indent="-317500" lvl="0" marL="457200" rtl="0" algn="l">
              <a:spcBef>
                <a:spcPts val="0"/>
              </a:spcBef>
              <a:spcAft>
                <a:spcPts val="0"/>
              </a:spcAft>
              <a:buClr>
                <a:schemeClr val="dk1"/>
              </a:buClr>
              <a:buSzPts val="1400"/>
              <a:buChar char="•"/>
              <a:defRPr>
                <a:solidFill>
                  <a:schemeClr val="dk1"/>
                </a:solidFill>
              </a:defRPr>
            </a:lvl1pPr>
            <a:lvl2pPr indent="-298450" lvl="1" marL="914400" rtl="0" algn="l">
              <a:spcBef>
                <a:spcPts val="200"/>
              </a:spcBef>
              <a:spcAft>
                <a:spcPts val="0"/>
              </a:spcAft>
              <a:buClr>
                <a:schemeClr val="dk1"/>
              </a:buClr>
              <a:buSzPts val="1100"/>
              <a:buChar char="o"/>
              <a:defRPr>
                <a:solidFill>
                  <a:schemeClr val="dk1"/>
                </a:solidFill>
              </a:defRPr>
            </a:lvl2pPr>
            <a:lvl3pPr indent="-317500" lvl="2" marL="1371600" rtl="0" algn="l">
              <a:spcBef>
                <a:spcPts val="200"/>
              </a:spcBef>
              <a:spcAft>
                <a:spcPts val="0"/>
              </a:spcAft>
              <a:buClr>
                <a:schemeClr val="dk1"/>
              </a:buClr>
              <a:buSzPts val="1400"/>
              <a:buChar char="•"/>
              <a:defRPr>
                <a:solidFill>
                  <a:schemeClr val="dk1"/>
                </a:solidFill>
              </a:defRPr>
            </a:lvl3pPr>
            <a:lvl4pPr indent="-279400" lvl="3" marL="1828800" rtl="0" algn="l">
              <a:spcBef>
                <a:spcPts val="200"/>
              </a:spcBef>
              <a:spcAft>
                <a:spcPts val="0"/>
              </a:spcAft>
              <a:buClr>
                <a:schemeClr val="dk1"/>
              </a:buClr>
              <a:buSzPts val="800"/>
              <a:buChar char="o"/>
              <a:defRPr>
                <a:solidFill>
                  <a:schemeClr val="dk1"/>
                </a:solidFill>
              </a:defRPr>
            </a:lvl4pPr>
            <a:lvl5pPr indent="-298450" lvl="4" marL="2286000" rtl="0" algn="l">
              <a:spcBef>
                <a:spcPts val="200"/>
              </a:spcBef>
              <a:spcAft>
                <a:spcPts val="0"/>
              </a:spcAft>
              <a:buClr>
                <a:schemeClr val="dk1"/>
              </a:buClr>
              <a:buSzPts val="1100"/>
              <a:buChar char="•"/>
              <a:defRPr>
                <a:solidFill>
                  <a:schemeClr val="dk1"/>
                </a:solidFill>
              </a:defRPr>
            </a:lvl5pPr>
            <a:lvl6pPr indent="-298450" lvl="5" marL="2743200" rtl="0" algn="l">
              <a:spcBef>
                <a:spcPts val="200"/>
              </a:spcBef>
              <a:spcAft>
                <a:spcPts val="0"/>
              </a:spcAft>
              <a:buClr>
                <a:schemeClr val="dk1"/>
              </a:buClr>
              <a:buSzPts val="1100"/>
              <a:buChar char="o"/>
              <a:defRPr/>
            </a:lvl6pPr>
            <a:lvl7pPr indent="-317500" lvl="6" marL="3200400" rtl="0" algn="l">
              <a:spcBef>
                <a:spcPts val="200"/>
              </a:spcBef>
              <a:spcAft>
                <a:spcPts val="0"/>
              </a:spcAft>
              <a:buClr>
                <a:schemeClr val="dk1"/>
              </a:buClr>
              <a:buSzPts val="1400"/>
              <a:buChar char="•"/>
              <a:defRPr/>
            </a:lvl7pPr>
            <a:lvl8pPr indent="-298450" lvl="7" marL="3657600" rtl="0" algn="l">
              <a:spcBef>
                <a:spcPts val="200"/>
              </a:spcBef>
              <a:spcAft>
                <a:spcPts val="0"/>
              </a:spcAft>
              <a:buClr>
                <a:schemeClr val="dk1"/>
              </a:buClr>
              <a:buSzPts val="1100"/>
              <a:buChar char="o"/>
              <a:defRPr/>
            </a:lvl8pPr>
            <a:lvl9pPr indent="-317500" lvl="8" marL="4114800" rtl="0" algn="l">
              <a:spcBef>
                <a:spcPts val="200"/>
              </a:spcBef>
              <a:spcAft>
                <a:spcPts val="200"/>
              </a:spcAft>
              <a:buClr>
                <a:schemeClr val="dk1"/>
              </a:buClr>
              <a:buSzPts val="1400"/>
              <a:buChar char="•"/>
              <a:defRPr/>
            </a:lvl9pPr>
          </a:lstStyle>
          <a:p/>
        </p:txBody>
      </p:sp>
      <p:sp>
        <p:nvSpPr>
          <p:cNvPr id="211" name="Google Shape;211;p35"/>
          <p:cNvSpPr txBox="1"/>
          <p:nvPr>
            <p:ph idx="11" type="ftr"/>
          </p:nvPr>
        </p:nvSpPr>
        <p:spPr>
          <a:xfrm>
            <a:off x="731520" y="4855464"/>
            <a:ext cx="3657600" cy="137400"/>
          </a:xfrm>
          <a:prstGeom prst="rect">
            <a:avLst/>
          </a:prstGeom>
          <a:noFill/>
          <a:ln>
            <a:noFill/>
          </a:ln>
        </p:spPr>
        <p:txBody>
          <a:bodyPr anchorCtr="0" anchor="ctr" bIns="0" lIns="0" spcFirstLastPara="1" rIns="0"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2" name="Google Shape;212;p35"/>
          <p:cNvSpPr txBox="1"/>
          <p:nvPr>
            <p:ph idx="12" type="sldNum"/>
          </p:nvPr>
        </p:nvSpPr>
        <p:spPr>
          <a:xfrm>
            <a:off x="457200" y="4780716"/>
            <a:ext cx="457200" cy="209400"/>
          </a:xfrm>
          <a:prstGeom prst="rect">
            <a:avLst/>
          </a:prstGeom>
          <a:noFill/>
          <a:ln>
            <a:noFill/>
          </a:ln>
        </p:spPr>
        <p:txBody>
          <a:bodyPr anchorCtr="0" anchor="b" bIns="0" lIns="0" spcFirstLastPara="1" rIns="0" wrap="square" tIns="0">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213" name="Google Shape;213;p35"/>
          <p:cNvSpPr txBox="1"/>
          <p:nvPr>
            <p:ph idx="10" type="dt"/>
          </p:nvPr>
        </p:nvSpPr>
        <p:spPr>
          <a:xfrm>
            <a:off x="4709160" y="4852749"/>
            <a:ext cx="1463100" cy="1374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4" name="Google Shape;214;p35"/>
          <p:cNvSpPr txBox="1"/>
          <p:nvPr>
            <p:ph type="title"/>
          </p:nvPr>
        </p:nvSpPr>
        <p:spPr>
          <a:xfrm>
            <a:off x="457200" y="342900"/>
            <a:ext cx="8229600" cy="5760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chemeClr val="accent5"/>
              </a:buClr>
              <a:buSzPts val="2000"/>
              <a:buFont typeface="Calibri"/>
              <a:buNone/>
              <a:defRPr>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pic>
        <p:nvPicPr>
          <p:cNvPr id="215" name="Google Shape;215;p35"/>
          <p:cNvPicPr preferRelativeResize="0"/>
          <p:nvPr/>
        </p:nvPicPr>
        <p:blipFill rotWithShape="1">
          <a:blip r:embed="rId2">
            <a:alphaModFix/>
          </a:blip>
          <a:srcRect b="0" l="0" r="0" t="0"/>
          <a:stretch/>
        </p:blipFill>
        <p:spPr>
          <a:xfrm>
            <a:off x="8057181" y="4726183"/>
            <a:ext cx="658598" cy="29489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w/ optional image">
  <p:cSld name="Headline w/ optional image">
    <p:spTree>
      <p:nvGrpSpPr>
        <p:cNvPr id="216" name="Shape 216"/>
        <p:cNvGrpSpPr/>
        <p:nvPr/>
      </p:nvGrpSpPr>
      <p:grpSpPr>
        <a:xfrm>
          <a:off x="0" y="0"/>
          <a:ext cx="0" cy="0"/>
          <a:chOff x="0" y="0"/>
          <a:chExt cx="0" cy="0"/>
        </a:xfrm>
      </p:grpSpPr>
      <p:sp>
        <p:nvSpPr>
          <p:cNvPr id="217" name="Google Shape;217;p36"/>
          <p:cNvSpPr txBox="1"/>
          <p:nvPr>
            <p:ph type="title"/>
          </p:nvPr>
        </p:nvSpPr>
        <p:spPr>
          <a:xfrm>
            <a:off x="0" y="0"/>
            <a:ext cx="9144000" cy="1028700"/>
          </a:xfrm>
          <a:prstGeom prst="rect">
            <a:avLst/>
          </a:prstGeom>
          <a:solidFill>
            <a:schemeClr val="lt1">
              <a:alpha val="74900"/>
            </a:schemeClr>
          </a:solidFill>
          <a:ln>
            <a:noFill/>
          </a:ln>
        </p:spPr>
        <p:txBody>
          <a:bodyPr anchorCtr="0" anchor="t" bIns="0" lIns="342950" spcFirstLastPara="1" rIns="342950" wrap="square" tIns="342950">
            <a:noAutofit/>
          </a:bodyPr>
          <a:lstStyle>
            <a:lvl1pPr lvl="0" rtl="0" algn="l">
              <a:spcBef>
                <a:spcPts val="0"/>
              </a:spcBef>
              <a:spcAft>
                <a:spcPts val="0"/>
              </a:spcAft>
              <a:buClr>
                <a:schemeClr val="accent5"/>
              </a:buClr>
              <a:buSzPts val="2000"/>
              <a:buFont typeface="Calibri"/>
              <a:buNone/>
              <a:defRPr>
                <a:solidFill>
                  <a:schemeClr val="accent5"/>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18" name="Google Shape;218;p36"/>
          <p:cNvSpPr/>
          <p:nvPr>
            <p:ph idx="2" type="pic"/>
          </p:nvPr>
        </p:nvSpPr>
        <p:spPr>
          <a:xfrm>
            <a:off x="1" y="0"/>
            <a:ext cx="9144000" cy="5143500"/>
          </a:xfrm>
          <a:prstGeom prst="rect">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age Photo">
  <p:cSld name="Full Page Photo">
    <p:spTree>
      <p:nvGrpSpPr>
        <p:cNvPr id="219" name="Shape 219"/>
        <p:cNvGrpSpPr/>
        <p:nvPr/>
      </p:nvGrpSpPr>
      <p:grpSpPr>
        <a:xfrm>
          <a:off x="0" y="0"/>
          <a:ext cx="0" cy="0"/>
          <a:chOff x="0" y="0"/>
          <a:chExt cx="0" cy="0"/>
        </a:xfrm>
      </p:grpSpPr>
      <p:sp>
        <p:nvSpPr>
          <p:cNvPr id="220" name="Google Shape;220;p37"/>
          <p:cNvSpPr/>
          <p:nvPr>
            <p:ph idx="2" type="pic"/>
          </p:nvPr>
        </p:nvSpPr>
        <p:spPr>
          <a:xfrm>
            <a:off x="1" y="0"/>
            <a:ext cx="9144000" cy="51435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Font typeface="Calibri"/>
              <a:buNone/>
              <a:defRPr>
                <a:latin typeface="Calibri"/>
                <a:ea typeface="Calibri"/>
                <a:cs typeface="Calibri"/>
                <a:sym typeface="Calibri"/>
              </a:defRPr>
            </a:lvl1pPr>
            <a:lvl2pPr lvl="1">
              <a:spcBef>
                <a:spcPts val="0"/>
              </a:spcBef>
              <a:spcAft>
                <a:spcPts val="0"/>
              </a:spcAft>
              <a:buSzPts val="2800"/>
              <a:buFont typeface="Calibri"/>
              <a:buNone/>
              <a:defRPr>
                <a:latin typeface="Calibri"/>
                <a:ea typeface="Calibri"/>
                <a:cs typeface="Calibri"/>
                <a:sym typeface="Calibri"/>
              </a:defRPr>
            </a:lvl2pPr>
            <a:lvl3pPr lvl="2">
              <a:spcBef>
                <a:spcPts val="0"/>
              </a:spcBef>
              <a:spcAft>
                <a:spcPts val="0"/>
              </a:spcAft>
              <a:buSzPts val="2800"/>
              <a:buFont typeface="Calibri"/>
              <a:buNone/>
              <a:defRPr>
                <a:latin typeface="Calibri"/>
                <a:ea typeface="Calibri"/>
                <a:cs typeface="Calibri"/>
                <a:sym typeface="Calibri"/>
              </a:defRPr>
            </a:lvl3pPr>
            <a:lvl4pPr lvl="3">
              <a:spcBef>
                <a:spcPts val="0"/>
              </a:spcBef>
              <a:spcAft>
                <a:spcPts val="0"/>
              </a:spcAft>
              <a:buSzPts val="2800"/>
              <a:buFont typeface="Calibri"/>
              <a:buNone/>
              <a:defRPr>
                <a:latin typeface="Calibri"/>
                <a:ea typeface="Calibri"/>
                <a:cs typeface="Calibri"/>
                <a:sym typeface="Calibri"/>
              </a:defRPr>
            </a:lvl4pPr>
            <a:lvl5pPr lvl="4">
              <a:spcBef>
                <a:spcPts val="0"/>
              </a:spcBef>
              <a:spcAft>
                <a:spcPts val="0"/>
              </a:spcAft>
              <a:buSzPts val="2800"/>
              <a:buFont typeface="Calibri"/>
              <a:buNone/>
              <a:defRPr>
                <a:latin typeface="Calibri"/>
                <a:ea typeface="Calibri"/>
                <a:cs typeface="Calibri"/>
                <a:sym typeface="Calibri"/>
              </a:defRPr>
            </a:lvl5pPr>
            <a:lvl6pPr lvl="5">
              <a:spcBef>
                <a:spcPts val="0"/>
              </a:spcBef>
              <a:spcAft>
                <a:spcPts val="0"/>
              </a:spcAft>
              <a:buSzPts val="2800"/>
              <a:buFont typeface="Calibri"/>
              <a:buNone/>
              <a:defRPr>
                <a:latin typeface="Calibri"/>
                <a:ea typeface="Calibri"/>
                <a:cs typeface="Calibri"/>
                <a:sym typeface="Calibri"/>
              </a:defRPr>
            </a:lvl6pPr>
            <a:lvl7pPr lvl="6">
              <a:spcBef>
                <a:spcPts val="0"/>
              </a:spcBef>
              <a:spcAft>
                <a:spcPts val="0"/>
              </a:spcAft>
              <a:buSzPts val="2800"/>
              <a:buFont typeface="Calibri"/>
              <a:buNone/>
              <a:defRPr>
                <a:latin typeface="Calibri"/>
                <a:ea typeface="Calibri"/>
                <a:cs typeface="Calibri"/>
                <a:sym typeface="Calibri"/>
              </a:defRPr>
            </a:lvl7pPr>
            <a:lvl8pPr lvl="7">
              <a:spcBef>
                <a:spcPts val="0"/>
              </a:spcBef>
              <a:spcAft>
                <a:spcPts val="0"/>
              </a:spcAft>
              <a:buSzPts val="2800"/>
              <a:buFont typeface="Calibri"/>
              <a:buNone/>
              <a:defRPr>
                <a:latin typeface="Calibri"/>
                <a:ea typeface="Calibri"/>
                <a:cs typeface="Calibri"/>
                <a:sym typeface="Calibri"/>
              </a:defRPr>
            </a:lvl8pPr>
            <a:lvl9pPr lvl="8">
              <a:spcBef>
                <a:spcPts val="0"/>
              </a:spcBef>
              <a:spcAft>
                <a:spcPts val="0"/>
              </a:spcAft>
              <a:buSzPts val="2800"/>
              <a:buFont typeface="Calibri"/>
              <a:buNone/>
              <a:defRPr>
                <a:latin typeface="Calibri"/>
                <a:ea typeface="Calibri"/>
                <a:cs typeface="Calibri"/>
                <a:sym typeface="Calibri"/>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Font typeface="Calibri"/>
              <a:buChar char="●"/>
              <a:defRPr sz="1400">
                <a:latin typeface="Calibri"/>
                <a:ea typeface="Calibri"/>
                <a:cs typeface="Calibri"/>
                <a:sym typeface="Calibri"/>
              </a:defRPr>
            </a:lvl1pPr>
            <a:lvl2pPr indent="-304800" lvl="1" marL="914400">
              <a:spcBef>
                <a:spcPts val="0"/>
              </a:spcBef>
              <a:spcAft>
                <a:spcPts val="0"/>
              </a:spcAft>
              <a:buSzPts val="1200"/>
              <a:buFont typeface="Calibri"/>
              <a:buChar char="○"/>
              <a:defRPr sz="1200">
                <a:latin typeface="Calibri"/>
                <a:ea typeface="Calibri"/>
                <a:cs typeface="Calibri"/>
                <a:sym typeface="Calibri"/>
              </a:defRPr>
            </a:lvl2pPr>
            <a:lvl3pPr indent="-304800" lvl="2" marL="1371600">
              <a:spcBef>
                <a:spcPts val="0"/>
              </a:spcBef>
              <a:spcAft>
                <a:spcPts val="0"/>
              </a:spcAft>
              <a:buSzPts val="1200"/>
              <a:buFont typeface="Calibri"/>
              <a:buChar char="■"/>
              <a:defRPr sz="1200">
                <a:latin typeface="Calibri"/>
                <a:ea typeface="Calibri"/>
                <a:cs typeface="Calibri"/>
                <a:sym typeface="Calibri"/>
              </a:defRPr>
            </a:lvl3pPr>
            <a:lvl4pPr indent="-304800" lvl="3" marL="1828800">
              <a:spcBef>
                <a:spcPts val="0"/>
              </a:spcBef>
              <a:spcAft>
                <a:spcPts val="0"/>
              </a:spcAft>
              <a:buSzPts val="1200"/>
              <a:buFont typeface="Calibri"/>
              <a:buChar char="●"/>
              <a:defRPr sz="1200">
                <a:latin typeface="Calibri"/>
                <a:ea typeface="Calibri"/>
                <a:cs typeface="Calibri"/>
                <a:sym typeface="Calibri"/>
              </a:defRPr>
            </a:lvl4pPr>
            <a:lvl5pPr indent="-304800" lvl="4" marL="2286000">
              <a:spcBef>
                <a:spcPts val="0"/>
              </a:spcBef>
              <a:spcAft>
                <a:spcPts val="0"/>
              </a:spcAft>
              <a:buSzPts val="1200"/>
              <a:buFont typeface="Calibri"/>
              <a:buChar char="○"/>
              <a:defRPr sz="1200">
                <a:latin typeface="Calibri"/>
                <a:ea typeface="Calibri"/>
                <a:cs typeface="Calibri"/>
                <a:sym typeface="Calibri"/>
              </a:defRPr>
            </a:lvl5pPr>
            <a:lvl6pPr indent="-304800" lvl="5" marL="2743200">
              <a:spcBef>
                <a:spcPts val="0"/>
              </a:spcBef>
              <a:spcAft>
                <a:spcPts val="0"/>
              </a:spcAft>
              <a:buSzPts val="1200"/>
              <a:buFont typeface="Calibri"/>
              <a:buChar char="■"/>
              <a:defRPr sz="1200">
                <a:latin typeface="Calibri"/>
                <a:ea typeface="Calibri"/>
                <a:cs typeface="Calibri"/>
                <a:sym typeface="Calibri"/>
              </a:defRPr>
            </a:lvl6pPr>
            <a:lvl7pPr indent="-304800" lvl="6" marL="3200400">
              <a:spcBef>
                <a:spcPts val="0"/>
              </a:spcBef>
              <a:spcAft>
                <a:spcPts val="0"/>
              </a:spcAft>
              <a:buSzPts val="1200"/>
              <a:buFont typeface="Calibri"/>
              <a:buChar char="●"/>
              <a:defRPr sz="1200">
                <a:latin typeface="Calibri"/>
                <a:ea typeface="Calibri"/>
                <a:cs typeface="Calibri"/>
                <a:sym typeface="Calibri"/>
              </a:defRPr>
            </a:lvl7pPr>
            <a:lvl8pPr indent="-304800" lvl="7" marL="3657600">
              <a:spcBef>
                <a:spcPts val="0"/>
              </a:spcBef>
              <a:spcAft>
                <a:spcPts val="0"/>
              </a:spcAft>
              <a:buSzPts val="1200"/>
              <a:buFont typeface="Calibri"/>
              <a:buChar char="○"/>
              <a:defRPr sz="1200">
                <a:latin typeface="Calibri"/>
                <a:ea typeface="Calibri"/>
                <a:cs typeface="Calibri"/>
                <a:sym typeface="Calibri"/>
              </a:defRPr>
            </a:lvl8pPr>
            <a:lvl9pPr indent="-304800" lvl="8" marL="4114800">
              <a:spcBef>
                <a:spcPts val="0"/>
              </a:spcBef>
              <a:spcAft>
                <a:spcPts val="0"/>
              </a:spcAft>
              <a:buSzPts val="1200"/>
              <a:buFont typeface="Calibri"/>
              <a:buChar char="■"/>
              <a:defRPr sz="1200">
                <a:latin typeface="Calibri"/>
                <a:ea typeface="Calibri"/>
                <a:cs typeface="Calibri"/>
                <a:sym typeface="Calibri"/>
              </a:defRPr>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Font typeface="Calibri"/>
              <a:buChar char="●"/>
              <a:defRPr sz="1400">
                <a:latin typeface="Calibri"/>
                <a:ea typeface="Calibri"/>
                <a:cs typeface="Calibri"/>
                <a:sym typeface="Calibri"/>
              </a:defRPr>
            </a:lvl1pPr>
            <a:lvl2pPr indent="-304800" lvl="1" marL="914400">
              <a:spcBef>
                <a:spcPts val="0"/>
              </a:spcBef>
              <a:spcAft>
                <a:spcPts val="0"/>
              </a:spcAft>
              <a:buSzPts val="1200"/>
              <a:buFont typeface="Calibri"/>
              <a:buChar char="○"/>
              <a:defRPr sz="1200">
                <a:latin typeface="Calibri"/>
                <a:ea typeface="Calibri"/>
                <a:cs typeface="Calibri"/>
                <a:sym typeface="Calibri"/>
              </a:defRPr>
            </a:lvl2pPr>
            <a:lvl3pPr indent="-304800" lvl="2" marL="1371600">
              <a:spcBef>
                <a:spcPts val="0"/>
              </a:spcBef>
              <a:spcAft>
                <a:spcPts val="0"/>
              </a:spcAft>
              <a:buSzPts val="1200"/>
              <a:buFont typeface="Calibri"/>
              <a:buChar char="■"/>
              <a:defRPr sz="1200">
                <a:latin typeface="Calibri"/>
                <a:ea typeface="Calibri"/>
                <a:cs typeface="Calibri"/>
                <a:sym typeface="Calibri"/>
              </a:defRPr>
            </a:lvl3pPr>
            <a:lvl4pPr indent="-304800" lvl="3" marL="1828800">
              <a:spcBef>
                <a:spcPts val="0"/>
              </a:spcBef>
              <a:spcAft>
                <a:spcPts val="0"/>
              </a:spcAft>
              <a:buSzPts val="1200"/>
              <a:buFont typeface="Calibri"/>
              <a:buChar char="●"/>
              <a:defRPr sz="1200">
                <a:latin typeface="Calibri"/>
                <a:ea typeface="Calibri"/>
                <a:cs typeface="Calibri"/>
                <a:sym typeface="Calibri"/>
              </a:defRPr>
            </a:lvl4pPr>
            <a:lvl5pPr indent="-304800" lvl="4" marL="2286000">
              <a:spcBef>
                <a:spcPts val="0"/>
              </a:spcBef>
              <a:spcAft>
                <a:spcPts val="0"/>
              </a:spcAft>
              <a:buSzPts val="1200"/>
              <a:buFont typeface="Calibri"/>
              <a:buChar char="○"/>
              <a:defRPr sz="1200">
                <a:latin typeface="Calibri"/>
                <a:ea typeface="Calibri"/>
                <a:cs typeface="Calibri"/>
                <a:sym typeface="Calibri"/>
              </a:defRPr>
            </a:lvl5pPr>
            <a:lvl6pPr indent="-304800" lvl="5" marL="2743200">
              <a:spcBef>
                <a:spcPts val="0"/>
              </a:spcBef>
              <a:spcAft>
                <a:spcPts val="0"/>
              </a:spcAft>
              <a:buSzPts val="1200"/>
              <a:buFont typeface="Calibri"/>
              <a:buChar char="■"/>
              <a:defRPr sz="1200">
                <a:latin typeface="Calibri"/>
                <a:ea typeface="Calibri"/>
                <a:cs typeface="Calibri"/>
                <a:sym typeface="Calibri"/>
              </a:defRPr>
            </a:lvl6pPr>
            <a:lvl7pPr indent="-304800" lvl="6" marL="3200400">
              <a:spcBef>
                <a:spcPts val="0"/>
              </a:spcBef>
              <a:spcAft>
                <a:spcPts val="0"/>
              </a:spcAft>
              <a:buSzPts val="1200"/>
              <a:buFont typeface="Calibri"/>
              <a:buChar char="●"/>
              <a:defRPr sz="1200">
                <a:latin typeface="Calibri"/>
                <a:ea typeface="Calibri"/>
                <a:cs typeface="Calibri"/>
                <a:sym typeface="Calibri"/>
              </a:defRPr>
            </a:lvl7pPr>
            <a:lvl8pPr indent="-304800" lvl="7" marL="3657600">
              <a:spcBef>
                <a:spcPts val="0"/>
              </a:spcBef>
              <a:spcAft>
                <a:spcPts val="0"/>
              </a:spcAft>
              <a:buSzPts val="1200"/>
              <a:buFont typeface="Calibri"/>
              <a:buChar char="○"/>
              <a:defRPr sz="1200">
                <a:latin typeface="Calibri"/>
                <a:ea typeface="Calibri"/>
                <a:cs typeface="Calibri"/>
                <a:sym typeface="Calibri"/>
              </a:defRPr>
            </a:lvl8pPr>
            <a:lvl9pPr indent="-304800" lvl="8" marL="4114800">
              <a:spcBef>
                <a:spcPts val="0"/>
              </a:spcBef>
              <a:spcAft>
                <a:spcPts val="0"/>
              </a:spcAft>
              <a:buSzPts val="1200"/>
              <a:buFont typeface="Calibri"/>
              <a:buChar char="■"/>
              <a:defRPr sz="1200">
                <a:latin typeface="Calibri"/>
                <a:ea typeface="Calibri"/>
                <a:cs typeface="Calibri"/>
                <a:sym typeface="Calibri"/>
              </a:defRPr>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5" Type="http://schemas.openxmlformats.org/officeDocument/2006/relationships/theme" Target="../theme/theme3.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7200" y="342900"/>
            <a:ext cx="8229600" cy="5760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Clr>
                <a:schemeClr val="accent5"/>
              </a:buClr>
              <a:buSzPts val="2000"/>
              <a:buFont typeface="Calibri"/>
              <a:buNone/>
              <a:defRPr b="1" i="0" sz="2000" u="none" cap="none" strike="noStrike">
                <a:solidFill>
                  <a:schemeClr val="accent5"/>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2" name="Google Shape;52;p13"/>
          <p:cNvSpPr txBox="1"/>
          <p:nvPr>
            <p:ph idx="1" type="body"/>
          </p:nvPr>
        </p:nvSpPr>
        <p:spPr>
          <a:xfrm>
            <a:off x="457200" y="1028699"/>
            <a:ext cx="8229600" cy="3429000"/>
          </a:xfrm>
          <a:prstGeom prst="rect">
            <a:avLst/>
          </a:prstGeom>
          <a:noFill/>
          <a:ln>
            <a:noFill/>
          </a:ln>
        </p:spPr>
        <p:txBody>
          <a:bodyPr anchorCtr="0" anchor="t" bIns="0" lIns="0" spcFirstLastPara="1" rIns="0" wrap="square" tIns="0">
            <a:noAutofit/>
          </a:bodyPr>
          <a:lstStyle>
            <a:lvl1pPr indent="-317500" lvl="0" marL="457200" marR="0" rtl="0" algn="l">
              <a:spcBef>
                <a:spcPts val="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1pPr>
            <a:lvl2pPr indent="-298450" lvl="1" marL="914400" marR="0" rtl="0" algn="l">
              <a:spcBef>
                <a:spcPts val="200"/>
              </a:spcBef>
              <a:spcAft>
                <a:spcPts val="0"/>
              </a:spcAft>
              <a:buClr>
                <a:schemeClr val="dk1"/>
              </a:buClr>
              <a:buSzPts val="1100"/>
              <a:buFont typeface="Courier New"/>
              <a:buChar char="o"/>
              <a:defRPr b="0" i="0" sz="1400" u="none" cap="none" strike="noStrike">
                <a:solidFill>
                  <a:schemeClr val="dk1"/>
                </a:solidFill>
                <a:latin typeface="Calibri"/>
                <a:ea typeface="Calibri"/>
                <a:cs typeface="Calibri"/>
                <a:sym typeface="Calibri"/>
              </a:defRPr>
            </a:lvl2pPr>
            <a:lvl3pPr indent="-317500" lvl="2" marL="1371600" marR="0" rtl="0" algn="l">
              <a:spcBef>
                <a:spcPts val="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3pPr>
            <a:lvl4pPr indent="-279400" lvl="3" marL="1828800" marR="0" rtl="0" algn="l">
              <a:spcBef>
                <a:spcPts val="200"/>
              </a:spcBef>
              <a:spcAft>
                <a:spcPts val="0"/>
              </a:spcAft>
              <a:buClr>
                <a:schemeClr val="dk1"/>
              </a:buClr>
              <a:buSzPts val="800"/>
              <a:buFont typeface="Courier New"/>
              <a:buChar char="o"/>
              <a:defRPr b="0" i="0" sz="1100" u="none" cap="none" strike="noStrike">
                <a:solidFill>
                  <a:schemeClr val="dk1"/>
                </a:solidFill>
                <a:latin typeface="Calibri"/>
                <a:ea typeface="Calibri"/>
                <a:cs typeface="Calibri"/>
                <a:sym typeface="Calibri"/>
              </a:defRPr>
            </a:lvl4pPr>
            <a:lvl5pPr indent="-298450" lvl="4" marL="2286000" marR="0" rtl="0" algn="l">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5pPr>
            <a:lvl6pPr indent="-279400" lvl="5" marL="2743200" marR="0" rtl="0" algn="l">
              <a:spcBef>
                <a:spcPts val="200"/>
              </a:spcBef>
              <a:spcAft>
                <a:spcPts val="0"/>
              </a:spcAft>
              <a:buClr>
                <a:schemeClr val="dk1"/>
              </a:buClr>
              <a:buSzPts val="800"/>
              <a:buFont typeface="Courier New"/>
              <a:buChar char="o"/>
              <a:defRPr b="0" i="0" sz="1100" u="none" cap="none" strike="noStrike">
                <a:solidFill>
                  <a:schemeClr val="dk1"/>
                </a:solidFill>
                <a:latin typeface="Calibri"/>
                <a:ea typeface="Calibri"/>
                <a:cs typeface="Calibri"/>
                <a:sym typeface="Calibri"/>
              </a:defRPr>
            </a:lvl6pPr>
            <a:lvl7pPr indent="-298450" lvl="6" marL="3200400" marR="0" rtl="0" algn="l">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7pPr>
            <a:lvl8pPr indent="-279400" lvl="7" marL="3657600" marR="0" rtl="0" algn="l">
              <a:spcBef>
                <a:spcPts val="200"/>
              </a:spcBef>
              <a:spcAft>
                <a:spcPts val="0"/>
              </a:spcAft>
              <a:buClr>
                <a:schemeClr val="dk1"/>
              </a:buClr>
              <a:buSzPts val="800"/>
              <a:buFont typeface="Courier New"/>
              <a:buChar char="o"/>
              <a:defRPr b="0" i="0" sz="1100" u="none" cap="none" strike="noStrike">
                <a:solidFill>
                  <a:schemeClr val="dk1"/>
                </a:solidFill>
                <a:latin typeface="Calibri"/>
                <a:ea typeface="Calibri"/>
                <a:cs typeface="Calibri"/>
                <a:sym typeface="Calibri"/>
              </a:defRPr>
            </a:lvl8pPr>
            <a:lvl9pPr indent="-298450" lvl="8" marL="4114800" marR="0" rtl="0" algn="l">
              <a:spcBef>
                <a:spcPts val="200"/>
              </a:spcBef>
              <a:spcAft>
                <a:spcPts val="20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4709160" y="4852749"/>
            <a:ext cx="1463100" cy="137400"/>
          </a:xfrm>
          <a:prstGeom prst="rect">
            <a:avLst/>
          </a:prstGeom>
          <a:noFill/>
          <a:ln>
            <a:noFill/>
          </a:ln>
        </p:spPr>
        <p:txBody>
          <a:bodyPr anchorCtr="0" anchor="b" bIns="0" lIns="0" spcFirstLastPara="1" rIns="0" wrap="square" tIns="0">
            <a:noAutofit/>
          </a:bodyPr>
          <a:lstStyle>
            <a:lvl1pPr lvl="0" marR="0" rtl="0" algn="ctr">
              <a:spcBef>
                <a:spcPts val="0"/>
              </a:spcBef>
              <a:spcAft>
                <a:spcPts val="0"/>
              </a:spcAft>
              <a:buSzPts val="1100"/>
              <a:buNone/>
              <a:defRPr b="0" i="0" sz="700" u="none" cap="none" strike="noStrike">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2" type="sldNum"/>
          </p:nvPr>
        </p:nvSpPr>
        <p:spPr>
          <a:xfrm>
            <a:off x="457200" y="4780716"/>
            <a:ext cx="457200" cy="209400"/>
          </a:xfrm>
          <a:prstGeom prst="rect">
            <a:avLst/>
          </a:prstGeom>
          <a:noFill/>
          <a:ln>
            <a:noFill/>
          </a:ln>
        </p:spPr>
        <p:txBody>
          <a:bodyPr anchorCtr="0" anchor="b" bIns="0" lIns="0" spcFirstLastPara="1" rIns="0" wrap="square" tIns="0">
            <a:noAutofit/>
          </a:bodyPr>
          <a:lstStyle>
            <a:lvl1pPr indent="0" lvl="0" marL="0" marR="0" rtl="0" algn="l">
              <a:spcBef>
                <a:spcPts val="0"/>
              </a:spcBef>
              <a:buNone/>
              <a:defRPr b="0" i="0" sz="700" u="none" cap="none" strike="noStrike">
                <a:solidFill>
                  <a:schemeClr val="dk1"/>
                </a:solidFill>
                <a:latin typeface="Calibri"/>
                <a:ea typeface="Calibri"/>
                <a:cs typeface="Calibri"/>
                <a:sym typeface="Calibri"/>
              </a:defRPr>
            </a:lvl1pPr>
            <a:lvl2pPr indent="0" lvl="1" marL="0" marR="0" rtl="0" algn="l">
              <a:spcBef>
                <a:spcPts val="0"/>
              </a:spcBef>
              <a:buNone/>
              <a:defRPr b="0" i="0" sz="700" u="none" cap="none" strike="noStrike">
                <a:solidFill>
                  <a:schemeClr val="dk1"/>
                </a:solidFill>
                <a:latin typeface="Calibri"/>
                <a:ea typeface="Calibri"/>
                <a:cs typeface="Calibri"/>
                <a:sym typeface="Calibri"/>
              </a:defRPr>
            </a:lvl2pPr>
            <a:lvl3pPr indent="0" lvl="2" marL="0" marR="0" rtl="0" algn="l">
              <a:spcBef>
                <a:spcPts val="0"/>
              </a:spcBef>
              <a:buNone/>
              <a:defRPr b="0" i="0" sz="700" u="none" cap="none" strike="noStrike">
                <a:solidFill>
                  <a:schemeClr val="dk1"/>
                </a:solidFill>
                <a:latin typeface="Calibri"/>
                <a:ea typeface="Calibri"/>
                <a:cs typeface="Calibri"/>
                <a:sym typeface="Calibri"/>
              </a:defRPr>
            </a:lvl3pPr>
            <a:lvl4pPr indent="0" lvl="3" marL="0" marR="0" rtl="0" algn="l">
              <a:spcBef>
                <a:spcPts val="0"/>
              </a:spcBef>
              <a:buNone/>
              <a:defRPr b="0" i="0" sz="700" u="none" cap="none" strike="noStrike">
                <a:solidFill>
                  <a:schemeClr val="dk1"/>
                </a:solidFill>
                <a:latin typeface="Calibri"/>
                <a:ea typeface="Calibri"/>
                <a:cs typeface="Calibri"/>
                <a:sym typeface="Calibri"/>
              </a:defRPr>
            </a:lvl4pPr>
            <a:lvl5pPr indent="0" lvl="4" marL="0" marR="0" rtl="0" algn="l">
              <a:spcBef>
                <a:spcPts val="0"/>
              </a:spcBef>
              <a:buNone/>
              <a:defRPr b="0" i="0" sz="700" u="none" cap="none" strike="noStrike">
                <a:solidFill>
                  <a:schemeClr val="dk1"/>
                </a:solidFill>
                <a:latin typeface="Calibri"/>
                <a:ea typeface="Calibri"/>
                <a:cs typeface="Calibri"/>
                <a:sym typeface="Calibri"/>
              </a:defRPr>
            </a:lvl5pPr>
            <a:lvl6pPr indent="0" lvl="5" marL="0" marR="0" rtl="0" algn="l">
              <a:spcBef>
                <a:spcPts val="0"/>
              </a:spcBef>
              <a:buNone/>
              <a:defRPr b="0" i="0" sz="700" u="none" cap="none" strike="noStrike">
                <a:solidFill>
                  <a:schemeClr val="dk1"/>
                </a:solidFill>
                <a:latin typeface="Calibri"/>
                <a:ea typeface="Calibri"/>
                <a:cs typeface="Calibri"/>
                <a:sym typeface="Calibri"/>
              </a:defRPr>
            </a:lvl6pPr>
            <a:lvl7pPr indent="0" lvl="6" marL="0" marR="0" rtl="0" algn="l">
              <a:spcBef>
                <a:spcPts val="0"/>
              </a:spcBef>
              <a:buNone/>
              <a:defRPr b="0" i="0" sz="700" u="none" cap="none" strike="noStrike">
                <a:solidFill>
                  <a:schemeClr val="dk1"/>
                </a:solidFill>
                <a:latin typeface="Calibri"/>
                <a:ea typeface="Calibri"/>
                <a:cs typeface="Calibri"/>
                <a:sym typeface="Calibri"/>
              </a:defRPr>
            </a:lvl7pPr>
            <a:lvl8pPr indent="0" lvl="7" marL="0" marR="0" rtl="0" algn="l">
              <a:spcBef>
                <a:spcPts val="0"/>
              </a:spcBef>
              <a:buNone/>
              <a:defRPr b="0" i="0" sz="700" u="none" cap="none" strike="noStrike">
                <a:solidFill>
                  <a:schemeClr val="dk1"/>
                </a:solidFill>
                <a:latin typeface="Calibri"/>
                <a:ea typeface="Calibri"/>
                <a:cs typeface="Calibri"/>
                <a:sym typeface="Calibri"/>
              </a:defRPr>
            </a:lvl8pPr>
            <a:lvl9pPr indent="0" lvl="8" marL="0" marR="0" rtl="0" algn="l">
              <a:spcBef>
                <a:spcPts val="0"/>
              </a:spcBef>
              <a:buNone/>
              <a:defRPr b="0" i="0" sz="7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
        <p:nvSpPr>
          <p:cNvPr id="55" name="Google Shape;55;p13"/>
          <p:cNvSpPr txBox="1"/>
          <p:nvPr>
            <p:ph idx="11" type="ftr"/>
          </p:nvPr>
        </p:nvSpPr>
        <p:spPr>
          <a:xfrm>
            <a:off x="731520" y="4855464"/>
            <a:ext cx="3657600" cy="137400"/>
          </a:xfrm>
          <a:prstGeom prst="rect">
            <a:avLst/>
          </a:prstGeom>
          <a:noFill/>
          <a:ln>
            <a:noFill/>
          </a:ln>
        </p:spPr>
        <p:txBody>
          <a:bodyPr anchorCtr="0" anchor="ctr" bIns="0" lIns="0" spcFirstLastPara="1" rIns="0" wrap="square" tIns="34275">
            <a:noAutofit/>
          </a:bodyPr>
          <a:lstStyle>
            <a:lvl1pPr lvl="0" marR="0" rtl="0" algn="l">
              <a:spcBef>
                <a:spcPts val="0"/>
              </a:spcBef>
              <a:spcAft>
                <a:spcPts val="0"/>
              </a:spcAft>
              <a:buSzPts val="1100"/>
              <a:buNone/>
              <a:defRPr b="0" i="0" sz="700" u="none" cap="none" strike="noStrike">
                <a:solidFill>
                  <a:schemeClr val="dk1"/>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2.jpg"/><Relationship Id="rId4" Type="http://schemas.openxmlformats.org/officeDocument/2006/relationships/image" Target="../media/image30.png"/><Relationship Id="rId5" Type="http://schemas.openxmlformats.org/officeDocument/2006/relationships/hyperlink" Target="https://disabilityvisibilityproject.com/" TargetMode="External"/><Relationship Id="rId6" Type="http://schemas.openxmlformats.org/officeDocument/2006/relationships/image" Target="../media/image24.jpg"/><Relationship Id="rId7"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hyperlink" Target="https://doi.org/10.1001/journalofethics.2018.20.6.mhst1-1806" TargetMode="External"/><Relationship Id="rId4" Type="http://schemas.openxmlformats.org/officeDocument/2006/relationships/hyperlink" Target="https://bioethics.umn.edu/news/moral-distress-and-disability-paradox#:~:text=The%20disability%20paradox%20reveals%20that,everything%20is%20in%20working%20order." TargetMode="External"/><Relationship Id="rId5" Type="http://schemas.openxmlformats.org/officeDocument/2006/relationships/hyperlink" Target="https://doi.org/10.1001/journalofethics.2018.20.5.ecas1-1805"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hyperlink" Target="https://www.sinsinvalid.org/blog/10-principles-of-disability-justice" TargetMode="External"/><Relationship Id="rId4" Type="http://schemas.openxmlformats.org/officeDocument/2006/relationships/hyperlink" Target="https://www.newscientist.com/article/mg24332480-000-true-nature-of-consciousness-solving-the-biggest-mystery-of-your-mind/" TargetMode="External"/><Relationship Id="rId5" Type="http://schemas.openxmlformats.org/officeDocument/2006/relationships/hyperlink" Target="http://www.avrosys.nu/" TargetMode="External"/><Relationship Id="rId6" Type="http://schemas.openxmlformats.org/officeDocument/2006/relationships/hyperlink" Target="http://www.avrosys.nu"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4" name="Shape 224"/>
        <p:cNvGrpSpPr/>
        <p:nvPr/>
      </p:nvGrpSpPr>
      <p:grpSpPr>
        <a:xfrm>
          <a:off x="0" y="0"/>
          <a:ext cx="0" cy="0"/>
          <a:chOff x="0" y="0"/>
          <a:chExt cx="0" cy="0"/>
        </a:xfrm>
      </p:grpSpPr>
      <p:sp>
        <p:nvSpPr>
          <p:cNvPr id="225" name="Google Shape;225;p38"/>
          <p:cNvSpPr txBox="1"/>
          <p:nvPr>
            <p:ph type="ctrTitle"/>
          </p:nvPr>
        </p:nvSpPr>
        <p:spPr>
          <a:xfrm>
            <a:off x="960300" y="462475"/>
            <a:ext cx="7223400" cy="1202700"/>
          </a:xfrm>
          <a:prstGeom prst="rect">
            <a:avLst/>
          </a:prstGeom>
        </p:spPr>
        <p:txBody>
          <a:bodyPr anchorCtr="0" anchor="b" bIns="91425" lIns="91425" spcFirstLastPara="1" rIns="91425" wrap="square" tIns="91425">
            <a:normAutofit/>
          </a:bodyPr>
          <a:lstStyle/>
          <a:p>
            <a:pPr indent="0" lvl="0" marL="0" rtl="0" algn="r">
              <a:spcBef>
                <a:spcPts val="0"/>
              </a:spcBef>
              <a:spcAft>
                <a:spcPts val="0"/>
              </a:spcAft>
              <a:buNone/>
            </a:pPr>
            <a:r>
              <a:rPr lang="en">
                <a:latin typeface="Rock Salt"/>
                <a:ea typeface="Rock Salt"/>
                <a:cs typeface="Rock Salt"/>
                <a:sym typeface="Rock Salt"/>
              </a:rPr>
              <a:t>Justice for All?</a:t>
            </a:r>
            <a:endParaRPr>
              <a:latin typeface="Rock Salt"/>
              <a:ea typeface="Rock Salt"/>
              <a:cs typeface="Rock Salt"/>
              <a:sym typeface="Rock Salt"/>
            </a:endParaRPr>
          </a:p>
        </p:txBody>
      </p:sp>
      <p:sp>
        <p:nvSpPr>
          <p:cNvPr id="226" name="Google Shape;226;p38"/>
          <p:cNvSpPr txBox="1"/>
          <p:nvPr/>
        </p:nvSpPr>
        <p:spPr>
          <a:xfrm>
            <a:off x="4511450" y="4293150"/>
            <a:ext cx="4539600" cy="7002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2"/>
                </a:solidFill>
                <a:latin typeface="Avenir"/>
                <a:ea typeface="Avenir"/>
                <a:cs typeface="Avenir"/>
                <a:sym typeface="Avenir"/>
              </a:rPr>
              <a:t>Amanda K. Booher, PhD, Hec-c</a:t>
            </a:r>
            <a:endParaRPr sz="1200">
              <a:solidFill>
                <a:schemeClr val="lt2"/>
              </a:solidFill>
              <a:latin typeface="Avenir"/>
              <a:ea typeface="Avenir"/>
              <a:cs typeface="Avenir"/>
              <a:sym typeface="Avenir"/>
            </a:endParaRPr>
          </a:p>
          <a:p>
            <a:pPr indent="0" lvl="0" marL="0" rtl="0" algn="r">
              <a:spcBef>
                <a:spcPts val="0"/>
              </a:spcBef>
              <a:spcAft>
                <a:spcPts val="0"/>
              </a:spcAft>
              <a:buNone/>
            </a:pPr>
            <a:r>
              <a:rPr lang="en" sz="1200">
                <a:solidFill>
                  <a:schemeClr val="lt2"/>
                </a:solidFill>
                <a:latin typeface="Avenir"/>
                <a:ea typeface="Avenir"/>
                <a:cs typeface="Avenir"/>
                <a:sym typeface="Avenir"/>
              </a:rPr>
              <a:t>Bioethicist, Summa Health</a:t>
            </a:r>
            <a:endParaRPr sz="1200">
              <a:solidFill>
                <a:schemeClr val="lt2"/>
              </a:solidFill>
              <a:latin typeface="Avenir"/>
              <a:ea typeface="Avenir"/>
              <a:cs typeface="Avenir"/>
              <a:sym typeface="Avenir"/>
            </a:endParaRPr>
          </a:p>
          <a:p>
            <a:pPr indent="0" lvl="0" marL="0" rtl="0" algn="r">
              <a:spcBef>
                <a:spcPts val="0"/>
              </a:spcBef>
              <a:spcAft>
                <a:spcPts val="0"/>
              </a:spcAft>
              <a:buNone/>
            </a:pPr>
            <a:r>
              <a:rPr lang="en" sz="1200">
                <a:solidFill>
                  <a:schemeClr val="lt2"/>
                </a:solidFill>
                <a:latin typeface="Avenir"/>
                <a:ea typeface="Avenir"/>
                <a:cs typeface="Avenir"/>
                <a:sym typeface="Avenir"/>
              </a:rPr>
              <a:t>boohera@summahealth.org</a:t>
            </a:r>
            <a:endParaRPr sz="1200">
              <a:solidFill>
                <a:schemeClr val="lt2"/>
              </a:solidFill>
              <a:latin typeface="Avenir"/>
              <a:ea typeface="Avenir"/>
              <a:cs typeface="Avenir"/>
              <a:sym typeface="Avenir"/>
            </a:endParaRPr>
          </a:p>
        </p:txBody>
      </p:sp>
      <p:sp>
        <p:nvSpPr>
          <p:cNvPr id="227" name="Google Shape;227;p38"/>
          <p:cNvSpPr txBox="1"/>
          <p:nvPr/>
        </p:nvSpPr>
        <p:spPr>
          <a:xfrm>
            <a:off x="0" y="4140900"/>
            <a:ext cx="4322100" cy="8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2"/>
                </a:solidFill>
                <a:latin typeface="Avenir"/>
                <a:ea typeface="Avenir"/>
                <a:cs typeface="Avenir"/>
                <a:sym typeface="Avenir"/>
              </a:rPr>
              <a:t>Ethics, Disability, and Healthcare</a:t>
            </a:r>
            <a:endParaRPr sz="1200">
              <a:solidFill>
                <a:schemeClr val="lt2"/>
              </a:solidFill>
              <a:latin typeface="Avenir"/>
              <a:ea typeface="Avenir"/>
              <a:cs typeface="Avenir"/>
              <a:sym typeface="Avenir"/>
            </a:endParaRPr>
          </a:p>
          <a:p>
            <a:pPr indent="0" lvl="0" marL="0" rtl="0" algn="l">
              <a:spcBef>
                <a:spcPts val="0"/>
              </a:spcBef>
              <a:spcAft>
                <a:spcPts val="0"/>
              </a:spcAft>
              <a:buNone/>
            </a:pPr>
            <a:r>
              <a:rPr lang="en" sz="1200">
                <a:solidFill>
                  <a:schemeClr val="lt2"/>
                </a:solidFill>
                <a:latin typeface="Avenir"/>
                <a:ea typeface="Avenir"/>
                <a:cs typeface="Avenir"/>
                <a:sym typeface="Avenir"/>
              </a:rPr>
              <a:t>12 April 2024</a:t>
            </a:r>
            <a:endParaRPr sz="1200">
              <a:solidFill>
                <a:schemeClr val="lt2"/>
              </a:solidFill>
              <a:latin typeface="Avenir"/>
              <a:ea typeface="Avenir"/>
              <a:cs typeface="Avenir"/>
              <a:sym typeface="Avenir"/>
            </a:endParaRPr>
          </a:p>
          <a:p>
            <a:pPr indent="0" lvl="0" marL="0" rtl="0" algn="l">
              <a:spcBef>
                <a:spcPts val="0"/>
              </a:spcBef>
              <a:spcAft>
                <a:spcPts val="0"/>
              </a:spcAft>
              <a:buNone/>
            </a:pPr>
            <a:r>
              <a:rPr lang="en" sz="1200">
                <a:solidFill>
                  <a:schemeClr val="lt2"/>
                </a:solidFill>
                <a:latin typeface="Avenir"/>
                <a:ea typeface="Avenir"/>
                <a:cs typeface="Avenir"/>
                <a:sym typeface="Avenir"/>
              </a:rPr>
              <a:t>Center for Bioethics and Health Law</a:t>
            </a:r>
            <a:endParaRPr sz="1200">
              <a:solidFill>
                <a:schemeClr val="lt2"/>
              </a:solidFill>
              <a:latin typeface="Avenir"/>
              <a:ea typeface="Avenir"/>
              <a:cs typeface="Avenir"/>
              <a:sym typeface="Avenir"/>
            </a:endParaRPr>
          </a:p>
          <a:p>
            <a:pPr indent="0" lvl="0" marL="0" rtl="0" algn="l">
              <a:spcBef>
                <a:spcPts val="0"/>
              </a:spcBef>
              <a:spcAft>
                <a:spcPts val="0"/>
              </a:spcAft>
              <a:buNone/>
            </a:pPr>
            <a:r>
              <a:rPr lang="en" sz="1200">
                <a:solidFill>
                  <a:schemeClr val="lt2"/>
                </a:solidFill>
                <a:latin typeface="Avenir"/>
                <a:ea typeface="Avenir"/>
                <a:cs typeface="Avenir"/>
                <a:sym typeface="Avenir"/>
              </a:rPr>
              <a:t>University of Pittsburgh</a:t>
            </a:r>
            <a:endParaRPr sz="1200">
              <a:solidFill>
                <a:schemeClr val="lt2"/>
              </a:solidFill>
              <a:latin typeface="Avenir"/>
              <a:ea typeface="Avenir"/>
              <a:cs typeface="Avenir"/>
              <a:sym typeface="Avenir"/>
            </a:endParaRPr>
          </a:p>
        </p:txBody>
      </p:sp>
      <p:sp>
        <p:nvSpPr>
          <p:cNvPr id="228" name="Google Shape;228;p38"/>
          <p:cNvSpPr txBox="1"/>
          <p:nvPr/>
        </p:nvSpPr>
        <p:spPr>
          <a:xfrm>
            <a:off x="3183900" y="1894325"/>
            <a:ext cx="2776200" cy="2557500"/>
          </a:xfrm>
          <a:prstGeom prst="rect">
            <a:avLst/>
          </a:prstGeom>
          <a:noFill/>
          <a:ln>
            <a:noFill/>
          </a:ln>
        </p:spPr>
        <p:txBody>
          <a:bodyPr anchorCtr="0" anchor="t" bIns="91425" lIns="91425" spcFirstLastPara="1" rIns="91425" wrap="square" tIns="91425">
            <a:noAutofit/>
          </a:bodyPr>
          <a:lstStyle/>
          <a:p>
            <a:pPr indent="0" lvl="0" marL="0" rtl="0" algn="ctr">
              <a:lnSpc>
                <a:spcPct val="130000"/>
              </a:lnSpc>
              <a:spcBef>
                <a:spcPts val="0"/>
              </a:spcBef>
              <a:spcAft>
                <a:spcPts val="0"/>
              </a:spcAft>
              <a:buNone/>
            </a:pPr>
            <a:r>
              <a:rPr lang="en" sz="2000">
                <a:solidFill>
                  <a:schemeClr val="dk1"/>
                </a:solidFill>
                <a:latin typeface="Rock Salt"/>
                <a:ea typeface="Rock Salt"/>
                <a:cs typeface="Rock Salt"/>
                <a:sym typeface="Rock Salt"/>
              </a:rPr>
              <a:t>Bioethics in/and Prognostication Ableism, </a:t>
            </a:r>
            <a:endParaRPr sz="2000">
              <a:solidFill>
                <a:schemeClr val="lt2"/>
              </a:solidFill>
            </a:endParaRPr>
          </a:p>
          <a:p>
            <a:pPr indent="0" lvl="0" marL="0" rtl="0" algn="ctr">
              <a:lnSpc>
                <a:spcPct val="130000"/>
              </a:lnSpc>
              <a:spcBef>
                <a:spcPts val="0"/>
              </a:spcBef>
              <a:spcAft>
                <a:spcPts val="0"/>
              </a:spcAft>
              <a:buNone/>
            </a:pPr>
            <a:r>
              <a:rPr lang="en" sz="2000">
                <a:solidFill>
                  <a:schemeClr val="dk1"/>
                </a:solidFill>
                <a:latin typeface="Rock Salt"/>
                <a:ea typeface="Rock Salt"/>
                <a:cs typeface="Rock Salt"/>
                <a:sym typeface="Rock Salt"/>
              </a:rPr>
              <a:t>And the </a:t>
            </a:r>
            <a:endParaRPr sz="2000">
              <a:solidFill>
                <a:schemeClr val="dk1"/>
              </a:solidFill>
              <a:latin typeface="Rock Salt"/>
              <a:ea typeface="Rock Salt"/>
              <a:cs typeface="Rock Salt"/>
              <a:sym typeface="Rock Salt"/>
            </a:endParaRPr>
          </a:p>
          <a:p>
            <a:pPr indent="0" lvl="0" marL="0" rtl="0" algn="ctr">
              <a:lnSpc>
                <a:spcPct val="130000"/>
              </a:lnSpc>
              <a:spcBef>
                <a:spcPts val="0"/>
              </a:spcBef>
              <a:spcAft>
                <a:spcPts val="0"/>
              </a:spcAft>
              <a:buNone/>
            </a:pPr>
            <a:r>
              <a:rPr lang="en" sz="2000">
                <a:solidFill>
                  <a:schemeClr val="dk1"/>
                </a:solidFill>
                <a:latin typeface="Rock Salt"/>
                <a:ea typeface="Rock Salt"/>
                <a:cs typeface="Rock Salt"/>
                <a:sym typeface="Rock Salt"/>
              </a:rPr>
              <a:t>Disability Paradox</a:t>
            </a:r>
            <a:endParaRPr sz="2000">
              <a:solidFill>
                <a:schemeClr val="dk1"/>
              </a:solidFill>
              <a:latin typeface="Rock Salt"/>
              <a:ea typeface="Rock Salt"/>
              <a:cs typeface="Rock Salt"/>
              <a:sym typeface="Rock Salt"/>
            </a:endParaRPr>
          </a:p>
          <a:p>
            <a:pPr indent="0" lvl="0" marL="0" rtl="0" algn="ctr">
              <a:lnSpc>
                <a:spcPct val="130000"/>
              </a:lnSpc>
              <a:spcBef>
                <a:spcPts val="0"/>
              </a:spcBef>
              <a:spcAft>
                <a:spcPts val="0"/>
              </a:spcAft>
              <a:buClr>
                <a:srgbClr val="000000"/>
              </a:buClr>
              <a:buSzPts val="935"/>
              <a:buFont typeface="Arial"/>
              <a:buNone/>
            </a:pPr>
            <a:r>
              <a:rPr lang="en" sz="2000">
                <a:solidFill>
                  <a:schemeClr val="dk1"/>
                </a:solidFill>
                <a:latin typeface="Rock Salt"/>
                <a:ea typeface="Rock Salt"/>
                <a:cs typeface="Rock Salt"/>
                <a:sym typeface="Rock Salt"/>
              </a:rPr>
              <a:t> </a:t>
            </a:r>
            <a:endParaRPr sz="2000">
              <a:solidFill>
                <a:schemeClr val="lt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8">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7"/>
          <p:cNvSpPr txBox="1"/>
          <p:nvPr>
            <p:ph type="title"/>
          </p:nvPr>
        </p:nvSpPr>
        <p:spPr>
          <a:xfrm>
            <a:off x="311700" y="2176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Avenir"/>
                <a:ea typeface="Avenir"/>
                <a:cs typeface="Avenir"/>
                <a:sym typeface="Avenir"/>
              </a:rPr>
              <a:t>Biases: Self-Fulfilling Prophecy Bias</a:t>
            </a:r>
            <a:endParaRPr>
              <a:latin typeface="Avenir"/>
              <a:ea typeface="Avenir"/>
              <a:cs typeface="Avenir"/>
              <a:sym typeface="Avenir"/>
            </a:endParaRPr>
          </a:p>
        </p:txBody>
      </p:sp>
      <p:sp>
        <p:nvSpPr>
          <p:cNvPr id="302" name="Google Shape;302;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None/>
            </a:pPr>
            <a:r>
              <a:t/>
            </a:r>
            <a:endParaRPr>
              <a:solidFill>
                <a:schemeClr val="dk1"/>
              </a:solidFill>
            </a:endParaRPr>
          </a:p>
          <a:p>
            <a:pPr indent="0" lvl="0" marL="457200" rtl="0" algn="l">
              <a:spcBef>
                <a:spcPts val="1200"/>
              </a:spcBef>
              <a:spcAft>
                <a:spcPts val="0"/>
              </a:spcAft>
              <a:buNone/>
            </a:pPr>
            <a:r>
              <a:t/>
            </a:r>
            <a:endParaRPr>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303" name="Google Shape;303;p47"/>
          <p:cNvPicPr preferRelativeResize="0"/>
          <p:nvPr/>
        </p:nvPicPr>
        <p:blipFill>
          <a:blip r:embed="rId3">
            <a:alphaModFix/>
          </a:blip>
          <a:stretch>
            <a:fillRect/>
          </a:stretch>
        </p:blipFill>
        <p:spPr>
          <a:xfrm>
            <a:off x="0" y="929925"/>
            <a:ext cx="9143998" cy="417576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8"/>
          <p:cNvSpPr txBox="1"/>
          <p:nvPr>
            <p:ph type="title"/>
          </p:nvPr>
        </p:nvSpPr>
        <p:spPr>
          <a:xfrm>
            <a:off x="1064375" y="52000"/>
            <a:ext cx="1009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venir"/>
                <a:ea typeface="Avenir"/>
                <a:cs typeface="Avenir"/>
                <a:sym typeface="Avenir"/>
              </a:rPr>
              <a:t>Biases</a:t>
            </a:r>
            <a:endParaRPr>
              <a:latin typeface="Avenir"/>
              <a:ea typeface="Avenir"/>
              <a:cs typeface="Avenir"/>
              <a:sym typeface="Avenir"/>
            </a:endParaRPr>
          </a:p>
        </p:txBody>
      </p:sp>
      <p:sp>
        <p:nvSpPr>
          <p:cNvPr id="309" name="Google Shape;309;p48"/>
          <p:cNvSpPr txBox="1"/>
          <p:nvPr>
            <p:ph idx="1" type="body"/>
          </p:nvPr>
        </p:nvSpPr>
        <p:spPr>
          <a:xfrm>
            <a:off x="268600" y="2202425"/>
            <a:ext cx="2198700" cy="615600"/>
          </a:xfrm>
          <a:prstGeom prst="rect">
            <a:avLst/>
          </a:prstGeom>
        </p:spPr>
        <p:txBody>
          <a:bodyPr anchorCtr="0" anchor="ctr" bIns="91425" lIns="91425" spcFirstLastPara="1" rIns="91425" wrap="square" tIns="91425">
            <a:normAutofit/>
          </a:bodyPr>
          <a:lstStyle/>
          <a:p>
            <a:pPr indent="0" lvl="0" marL="457200" rtl="0" algn="l">
              <a:spcBef>
                <a:spcPts val="1200"/>
              </a:spcBef>
              <a:spcAft>
                <a:spcPts val="1200"/>
              </a:spcAft>
              <a:buNone/>
            </a:pPr>
            <a:r>
              <a:rPr b="1" lang="en" sz="2500">
                <a:solidFill>
                  <a:srgbClr val="D5A6BD"/>
                </a:solidFill>
                <a:latin typeface="Avenir"/>
                <a:ea typeface="Avenir"/>
                <a:cs typeface="Avenir"/>
                <a:sym typeface="Avenir"/>
              </a:rPr>
              <a:t>disability </a:t>
            </a:r>
            <a:endParaRPr b="1" sz="2500">
              <a:solidFill>
                <a:srgbClr val="D5A6BD"/>
              </a:solidFill>
              <a:latin typeface="Avenir"/>
              <a:ea typeface="Avenir"/>
              <a:cs typeface="Avenir"/>
              <a:sym typeface="Avenir"/>
            </a:endParaRPr>
          </a:p>
        </p:txBody>
      </p:sp>
      <p:pic>
        <p:nvPicPr>
          <p:cNvPr id="310" name="Google Shape;310;p48"/>
          <p:cNvPicPr preferRelativeResize="0"/>
          <p:nvPr/>
        </p:nvPicPr>
        <p:blipFill>
          <a:blip r:embed="rId3">
            <a:alphaModFix/>
          </a:blip>
          <a:stretch>
            <a:fillRect/>
          </a:stretch>
        </p:blipFill>
        <p:spPr>
          <a:xfrm>
            <a:off x="2819858" y="0"/>
            <a:ext cx="3852808" cy="5143499"/>
          </a:xfrm>
          <a:prstGeom prst="rect">
            <a:avLst/>
          </a:prstGeom>
          <a:noFill/>
          <a:ln>
            <a:noFill/>
          </a:ln>
        </p:spPr>
      </p:pic>
      <p:sp>
        <p:nvSpPr>
          <p:cNvPr id="311" name="Google Shape;311;p48"/>
          <p:cNvSpPr txBox="1"/>
          <p:nvPr>
            <p:ph idx="1" type="body"/>
          </p:nvPr>
        </p:nvSpPr>
        <p:spPr>
          <a:xfrm>
            <a:off x="6733775" y="1619700"/>
            <a:ext cx="2198700" cy="747900"/>
          </a:xfrm>
          <a:prstGeom prst="rect">
            <a:avLst/>
          </a:prstGeom>
        </p:spPr>
        <p:txBody>
          <a:bodyPr anchorCtr="0" anchor="ctr" bIns="91425" lIns="91425" spcFirstLastPara="1" rIns="91425" wrap="square" tIns="91425">
            <a:normAutofit/>
          </a:bodyPr>
          <a:lstStyle/>
          <a:p>
            <a:pPr indent="0" lvl="0" marL="457200" rtl="0" algn="l">
              <a:spcBef>
                <a:spcPts val="1200"/>
              </a:spcBef>
              <a:spcAft>
                <a:spcPts val="1200"/>
              </a:spcAft>
              <a:buNone/>
            </a:pPr>
            <a:r>
              <a:rPr b="1" lang="en" sz="2500">
                <a:solidFill>
                  <a:srgbClr val="D5A6BD"/>
                </a:solidFill>
                <a:latin typeface="Avenir"/>
                <a:ea typeface="Avenir"/>
                <a:cs typeface="Avenir"/>
                <a:sym typeface="Avenir"/>
              </a:rPr>
              <a:t>paradox</a:t>
            </a:r>
            <a:endParaRPr b="1" sz="2500">
              <a:solidFill>
                <a:srgbClr val="D5A6BD"/>
              </a:solidFill>
              <a:latin typeface="Avenir"/>
              <a:ea typeface="Avenir"/>
              <a:cs typeface="Avenir"/>
              <a:sym typeface="Avenir"/>
            </a:endParaRPr>
          </a:p>
        </p:txBody>
      </p:sp>
      <p:sp>
        <p:nvSpPr>
          <p:cNvPr id="312" name="Google Shape;312;p48"/>
          <p:cNvSpPr txBox="1"/>
          <p:nvPr/>
        </p:nvSpPr>
        <p:spPr>
          <a:xfrm>
            <a:off x="6858800" y="4456350"/>
            <a:ext cx="2129700" cy="57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600"/>
              </a:spcBef>
              <a:spcAft>
                <a:spcPts val="0"/>
              </a:spcAft>
              <a:buNone/>
            </a:pPr>
            <a:r>
              <a:rPr b="1" lang="en" sz="1200">
                <a:solidFill>
                  <a:schemeClr val="accent2"/>
                </a:solidFill>
                <a:latin typeface="Avenir"/>
                <a:ea typeface="Avenir"/>
                <a:cs typeface="Avenir"/>
                <a:sym typeface="Avenir"/>
              </a:rPr>
              <a:t>The Broken Column</a:t>
            </a:r>
            <a:endParaRPr b="1" sz="1200">
              <a:solidFill>
                <a:schemeClr val="accent2"/>
              </a:solidFill>
              <a:latin typeface="Avenir"/>
              <a:ea typeface="Avenir"/>
              <a:cs typeface="Avenir"/>
              <a:sym typeface="Avenir"/>
            </a:endParaRPr>
          </a:p>
          <a:p>
            <a:pPr indent="0" lvl="0" marL="0" rtl="0" algn="ctr">
              <a:lnSpc>
                <a:spcPct val="115000"/>
              </a:lnSpc>
              <a:spcBef>
                <a:spcPts val="600"/>
              </a:spcBef>
              <a:spcAft>
                <a:spcPts val="0"/>
              </a:spcAft>
              <a:buNone/>
            </a:pPr>
            <a:r>
              <a:rPr b="1" lang="en" sz="1200">
                <a:solidFill>
                  <a:schemeClr val="accent2"/>
                </a:solidFill>
                <a:latin typeface="Avenir"/>
                <a:ea typeface="Avenir"/>
                <a:cs typeface="Avenir"/>
                <a:sym typeface="Avenir"/>
              </a:rPr>
              <a:t>Frida Kahlo (1944)</a:t>
            </a:r>
            <a:endParaRPr b="1" sz="1200">
              <a:solidFill>
                <a:schemeClr val="accent2"/>
              </a:solidFill>
              <a:latin typeface="Avenir"/>
              <a:ea typeface="Avenir"/>
              <a:cs typeface="Avenir"/>
              <a:sym typeface="Avenir"/>
            </a:endParaRPr>
          </a:p>
          <a:p>
            <a:pPr indent="0" lvl="0" marL="0" rtl="0" algn="l">
              <a:spcBef>
                <a:spcPts val="600"/>
              </a:spcBef>
              <a:spcAft>
                <a:spcPts val="0"/>
              </a:spcAft>
              <a:buNone/>
            </a:pPr>
            <a:r>
              <a:t/>
            </a:r>
            <a:endParaRPr sz="1200">
              <a:solidFill>
                <a:schemeClr val="accent2"/>
              </a:solidFill>
              <a:latin typeface="Avenir"/>
              <a:ea typeface="Avenir"/>
              <a:cs typeface="Avenir"/>
              <a:sym typeface="Avenir"/>
            </a:endParaRPr>
          </a:p>
        </p:txBody>
      </p:sp>
      <p:sp>
        <p:nvSpPr>
          <p:cNvPr id="313" name="Google Shape;313;p48"/>
          <p:cNvSpPr txBox="1"/>
          <p:nvPr/>
        </p:nvSpPr>
        <p:spPr>
          <a:xfrm>
            <a:off x="-11975" y="564125"/>
            <a:ext cx="2645700" cy="154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Avenir"/>
                <a:ea typeface="Avenir"/>
                <a:cs typeface="Avenir"/>
                <a:sym typeface="Avenir"/>
              </a:rPr>
              <a:t>“Why do many people with serious and persistent disabilities report that they experience a good or excellent quality of life when to most external observers these people seem to live an undesirable daily existence?”</a:t>
            </a:r>
            <a:endParaRPr sz="1200">
              <a:solidFill>
                <a:schemeClr val="dk1"/>
              </a:solidFill>
              <a:latin typeface="Avenir"/>
              <a:ea typeface="Avenir"/>
              <a:cs typeface="Avenir"/>
              <a:sym typeface="Avenir"/>
            </a:endParaRPr>
          </a:p>
          <a:p>
            <a:pPr indent="0" lvl="0" marL="0" rtl="0" algn="l">
              <a:spcBef>
                <a:spcPts val="0"/>
              </a:spcBef>
              <a:spcAft>
                <a:spcPts val="0"/>
              </a:spcAft>
              <a:buNone/>
            </a:pPr>
            <a:r>
              <a:rPr lang="en" sz="1200">
                <a:solidFill>
                  <a:schemeClr val="dk1"/>
                </a:solidFill>
                <a:latin typeface="Avenir"/>
                <a:ea typeface="Avenir"/>
                <a:cs typeface="Avenir"/>
                <a:sym typeface="Avenir"/>
              </a:rPr>
              <a:t>-Albrecht &amp; Devlieger, 1999</a:t>
            </a:r>
            <a:endParaRPr sz="1200">
              <a:solidFill>
                <a:schemeClr val="dk1"/>
              </a:solidFill>
              <a:latin typeface="Avenir"/>
              <a:ea typeface="Avenir"/>
              <a:cs typeface="Avenir"/>
              <a:sym typeface="Avenir"/>
            </a:endParaRPr>
          </a:p>
        </p:txBody>
      </p:sp>
      <p:sp>
        <p:nvSpPr>
          <p:cNvPr id="314" name="Google Shape;314;p48"/>
          <p:cNvSpPr txBox="1"/>
          <p:nvPr/>
        </p:nvSpPr>
        <p:spPr>
          <a:xfrm>
            <a:off x="0" y="2736100"/>
            <a:ext cx="2817000" cy="2407500"/>
          </a:xfrm>
          <a:prstGeom prst="rect">
            <a:avLst/>
          </a:prstGeom>
          <a:solidFill>
            <a:srgbClr val="C27BA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Avenir"/>
                <a:ea typeface="Avenir"/>
                <a:cs typeface="Avenir"/>
                <a:sym typeface="Avenir"/>
              </a:rPr>
              <a:t>Disability reveals that our quality of life largely depends on caring and loving relationships - and is not reducible to how well our body systems function. The disability paradox shows us that physicians are not always able to imagine “good health” beyond the boundaries of medicine. </a:t>
            </a:r>
            <a:endParaRPr>
              <a:solidFill>
                <a:schemeClr val="dk1"/>
              </a:solidFill>
              <a:latin typeface="Avenir"/>
              <a:ea typeface="Avenir"/>
              <a:cs typeface="Avenir"/>
              <a:sym typeface="Avenir"/>
            </a:endParaRPr>
          </a:p>
          <a:p>
            <a:pPr indent="0" lvl="0" marL="0" rtl="0" algn="ctr">
              <a:spcBef>
                <a:spcPts val="0"/>
              </a:spcBef>
              <a:spcAft>
                <a:spcPts val="0"/>
              </a:spcAft>
              <a:buNone/>
            </a:pPr>
            <a:r>
              <a:rPr lang="en">
                <a:solidFill>
                  <a:schemeClr val="dk1"/>
                </a:solidFill>
                <a:latin typeface="Avenir"/>
                <a:ea typeface="Avenir"/>
                <a:cs typeface="Avenir"/>
                <a:sym typeface="Avenir"/>
              </a:rPr>
              <a:t>-Konerman-Sease, 2022</a:t>
            </a:r>
            <a:endParaRPr>
              <a:solidFill>
                <a:schemeClr val="dk1"/>
              </a:solidFill>
              <a:latin typeface="Avenir"/>
              <a:ea typeface="Avenir"/>
              <a:cs typeface="Avenir"/>
              <a:sym typeface="Avenir"/>
            </a:endParaRPr>
          </a:p>
        </p:txBody>
      </p:sp>
      <p:sp>
        <p:nvSpPr>
          <p:cNvPr id="315" name="Google Shape;315;p48"/>
          <p:cNvSpPr txBox="1"/>
          <p:nvPr/>
        </p:nvSpPr>
        <p:spPr>
          <a:xfrm>
            <a:off x="7025225" y="206525"/>
            <a:ext cx="1615800" cy="35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Avenir"/>
                <a:ea typeface="Avenir"/>
                <a:cs typeface="Avenir"/>
                <a:sym typeface="Avenir"/>
              </a:rPr>
              <a:t>d</a:t>
            </a:r>
            <a:r>
              <a:rPr lang="en">
                <a:solidFill>
                  <a:schemeClr val="dk1"/>
                </a:solidFill>
                <a:latin typeface="Avenir"/>
                <a:ea typeface="Avenir"/>
                <a:cs typeface="Avenir"/>
                <a:sym typeface="Avenir"/>
              </a:rPr>
              <a:t>evils and evil spirits</a:t>
            </a:r>
            <a:endParaRPr>
              <a:solidFill>
                <a:schemeClr val="dk1"/>
              </a:solidFill>
              <a:latin typeface="Avenir"/>
              <a:ea typeface="Avenir"/>
              <a:cs typeface="Avenir"/>
              <a:sym typeface="Avenir"/>
            </a:endParaRPr>
          </a:p>
        </p:txBody>
      </p:sp>
      <p:sp>
        <p:nvSpPr>
          <p:cNvPr id="316" name="Google Shape;316;p48"/>
          <p:cNvSpPr txBox="1"/>
          <p:nvPr/>
        </p:nvSpPr>
        <p:spPr>
          <a:xfrm>
            <a:off x="6858800" y="815300"/>
            <a:ext cx="1615800" cy="3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Avenir"/>
                <a:ea typeface="Avenir"/>
                <a:cs typeface="Avenir"/>
                <a:sym typeface="Avenir"/>
              </a:rPr>
              <a:t>holy punishment</a:t>
            </a:r>
            <a:endParaRPr>
              <a:solidFill>
                <a:schemeClr val="dk1"/>
              </a:solidFill>
              <a:latin typeface="Avenir"/>
              <a:ea typeface="Avenir"/>
              <a:cs typeface="Avenir"/>
              <a:sym typeface="Avenir"/>
            </a:endParaRPr>
          </a:p>
        </p:txBody>
      </p:sp>
      <p:sp>
        <p:nvSpPr>
          <p:cNvPr id="317" name="Google Shape;317;p48"/>
          <p:cNvSpPr txBox="1"/>
          <p:nvPr/>
        </p:nvSpPr>
        <p:spPr>
          <a:xfrm>
            <a:off x="7025225" y="2331425"/>
            <a:ext cx="1615800" cy="3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Avenir"/>
                <a:ea typeface="Avenir"/>
                <a:cs typeface="Avenir"/>
                <a:sym typeface="Avenir"/>
              </a:rPr>
              <a:t>“normal”</a:t>
            </a:r>
            <a:endParaRPr>
              <a:solidFill>
                <a:schemeClr val="dk1"/>
              </a:solidFill>
              <a:latin typeface="Avenir"/>
              <a:ea typeface="Avenir"/>
              <a:cs typeface="Avenir"/>
              <a:sym typeface="Avenir"/>
            </a:endParaRPr>
          </a:p>
        </p:txBody>
      </p:sp>
      <p:sp>
        <p:nvSpPr>
          <p:cNvPr id="318" name="Google Shape;318;p48"/>
          <p:cNvSpPr txBox="1"/>
          <p:nvPr/>
        </p:nvSpPr>
        <p:spPr>
          <a:xfrm>
            <a:off x="6707950" y="3013875"/>
            <a:ext cx="1615800" cy="3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Avenir"/>
                <a:ea typeface="Avenir"/>
                <a:cs typeface="Avenir"/>
                <a:sym typeface="Avenir"/>
              </a:rPr>
              <a:t>Inspiration porn</a:t>
            </a:r>
            <a:endParaRPr>
              <a:solidFill>
                <a:schemeClr val="dk1"/>
              </a:solidFill>
              <a:latin typeface="Avenir"/>
              <a:ea typeface="Avenir"/>
              <a:cs typeface="Avenir"/>
              <a:sym typeface="Avenir"/>
            </a:endParaRPr>
          </a:p>
        </p:txBody>
      </p:sp>
      <p:sp>
        <p:nvSpPr>
          <p:cNvPr id="319" name="Google Shape;319;p48"/>
          <p:cNvSpPr txBox="1"/>
          <p:nvPr/>
        </p:nvSpPr>
        <p:spPr>
          <a:xfrm>
            <a:off x="6858800" y="1268975"/>
            <a:ext cx="2198700" cy="357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dk1"/>
                </a:solidFill>
                <a:latin typeface="Avenir"/>
                <a:ea typeface="Avenir"/>
                <a:cs typeface="Avenir"/>
                <a:sym typeface="Avenir"/>
              </a:rPr>
              <a:t>medical model of disability</a:t>
            </a:r>
            <a:endParaRPr>
              <a:solidFill>
                <a:schemeClr val="dk1"/>
              </a:solidFill>
              <a:latin typeface="Avenir"/>
              <a:ea typeface="Avenir"/>
              <a:cs typeface="Avenir"/>
              <a:sym typeface="Avenir"/>
            </a:endParaRPr>
          </a:p>
        </p:txBody>
      </p:sp>
      <p:sp>
        <p:nvSpPr>
          <p:cNvPr id="320" name="Google Shape;320;p48"/>
          <p:cNvSpPr txBox="1"/>
          <p:nvPr/>
        </p:nvSpPr>
        <p:spPr>
          <a:xfrm>
            <a:off x="7377300" y="3579150"/>
            <a:ext cx="1766700" cy="3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Avenir"/>
                <a:ea typeface="Avenir"/>
                <a:cs typeface="Avenir"/>
                <a:sym typeface="Avenir"/>
              </a:rPr>
              <a:t>hyper-independence</a:t>
            </a:r>
            <a:endParaRPr>
              <a:solidFill>
                <a:schemeClr val="dk1"/>
              </a:solidFill>
              <a:latin typeface="Avenir"/>
              <a:ea typeface="Avenir"/>
              <a:cs typeface="Avenir"/>
              <a:sym typeface="Avenir"/>
            </a:endParaRPr>
          </a:p>
        </p:txBody>
      </p:sp>
      <p:sp>
        <p:nvSpPr>
          <p:cNvPr id="321" name="Google Shape;321;p48"/>
          <p:cNvSpPr txBox="1"/>
          <p:nvPr/>
        </p:nvSpPr>
        <p:spPr>
          <a:xfrm>
            <a:off x="7892050" y="2701950"/>
            <a:ext cx="957000" cy="3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Avenir"/>
                <a:ea typeface="Avenir"/>
                <a:cs typeface="Avenir"/>
                <a:sym typeface="Avenir"/>
              </a:rPr>
              <a:t>“natural”</a:t>
            </a:r>
            <a:endParaRPr>
              <a:solidFill>
                <a:schemeClr val="dk1"/>
              </a:solidFill>
              <a:latin typeface="Avenir"/>
              <a:ea typeface="Avenir"/>
              <a:cs typeface="Avenir"/>
              <a:sym typeface="Avenir"/>
            </a:endParaRPr>
          </a:p>
        </p:txBody>
      </p:sp>
      <p:sp>
        <p:nvSpPr>
          <p:cNvPr id="322" name="Google Shape;322;p48"/>
          <p:cNvSpPr txBox="1"/>
          <p:nvPr/>
        </p:nvSpPr>
        <p:spPr>
          <a:xfrm>
            <a:off x="6998600" y="4017750"/>
            <a:ext cx="1850100" cy="3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Avenir"/>
                <a:ea typeface="Avenir"/>
                <a:cs typeface="Avenir"/>
                <a:sym typeface="Avenir"/>
              </a:rPr>
              <a:t>inequity</a:t>
            </a:r>
            <a:endParaRPr>
              <a:solidFill>
                <a:schemeClr val="dk1"/>
              </a:solidFill>
              <a:latin typeface="Avenir"/>
              <a:ea typeface="Avenir"/>
              <a:cs typeface="Avenir"/>
              <a:sym typeface="Avenir"/>
            </a:endParaRPr>
          </a:p>
        </p:txBody>
      </p:sp>
      <p:sp>
        <p:nvSpPr>
          <p:cNvPr id="323" name="Google Shape;323;p48"/>
          <p:cNvSpPr txBox="1"/>
          <p:nvPr/>
        </p:nvSpPr>
        <p:spPr>
          <a:xfrm>
            <a:off x="4078225" y="3936750"/>
            <a:ext cx="1402200" cy="52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700">
                <a:latin typeface="Caveat"/>
                <a:ea typeface="Caveat"/>
                <a:cs typeface="Caveat"/>
                <a:sym typeface="Caveat"/>
              </a:rPr>
              <a:t>Ableism</a:t>
            </a:r>
            <a:endParaRPr b="1" sz="3800">
              <a:latin typeface="Caveat"/>
              <a:ea typeface="Caveat"/>
              <a:cs typeface="Caveat"/>
              <a:sym typeface="Cave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id="328" name="Google Shape;328;p49"/>
          <p:cNvPicPr preferRelativeResize="0"/>
          <p:nvPr/>
        </p:nvPicPr>
        <p:blipFill>
          <a:blip r:embed="rId3">
            <a:alphaModFix/>
          </a:blip>
          <a:stretch>
            <a:fillRect/>
          </a:stretch>
        </p:blipFill>
        <p:spPr>
          <a:xfrm>
            <a:off x="152400" y="152400"/>
            <a:ext cx="8839200" cy="4790846"/>
          </a:xfrm>
          <a:prstGeom prst="rect">
            <a:avLst/>
          </a:prstGeom>
          <a:noFill/>
          <a:ln>
            <a:noFill/>
          </a:ln>
        </p:spPr>
      </p:pic>
      <p:sp>
        <p:nvSpPr>
          <p:cNvPr id="329" name="Google Shape;329;p49"/>
          <p:cNvSpPr txBox="1"/>
          <p:nvPr/>
        </p:nvSpPr>
        <p:spPr>
          <a:xfrm>
            <a:off x="4783750" y="4819625"/>
            <a:ext cx="4107600" cy="25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Lato"/>
                <a:ea typeface="Lato"/>
                <a:cs typeface="Lato"/>
                <a:sym typeface="Lato"/>
              </a:rPr>
              <a:t>LAUREL LAWSON (TOP) IN 'DESCENT'. PHOTO BY JAY NEWMAN</a:t>
            </a:r>
            <a:endParaRPr sz="1600">
              <a:solidFill>
                <a:schemeClr val="dk1"/>
              </a:solidFill>
            </a:endParaRPr>
          </a:p>
        </p:txBody>
      </p:sp>
      <p:sp>
        <p:nvSpPr>
          <p:cNvPr id="330" name="Google Shape;330;p49"/>
          <p:cNvSpPr txBox="1"/>
          <p:nvPr>
            <p:ph idx="1" type="body"/>
          </p:nvPr>
        </p:nvSpPr>
        <p:spPr>
          <a:xfrm>
            <a:off x="1901350" y="152400"/>
            <a:ext cx="2198700" cy="615600"/>
          </a:xfrm>
          <a:prstGeom prst="rect">
            <a:avLst/>
          </a:prstGeom>
        </p:spPr>
        <p:txBody>
          <a:bodyPr anchorCtr="0" anchor="ctr" bIns="91425" lIns="91425" spcFirstLastPara="1" rIns="91425" wrap="square" tIns="91425">
            <a:normAutofit/>
          </a:bodyPr>
          <a:lstStyle/>
          <a:p>
            <a:pPr indent="0" lvl="0" marL="457200" rtl="0" algn="l">
              <a:spcBef>
                <a:spcPts val="1200"/>
              </a:spcBef>
              <a:spcAft>
                <a:spcPts val="1200"/>
              </a:spcAft>
              <a:buNone/>
            </a:pPr>
            <a:r>
              <a:rPr b="1" lang="en" sz="2500">
                <a:solidFill>
                  <a:srgbClr val="D5A6BD"/>
                </a:solidFill>
                <a:latin typeface="Avenir"/>
                <a:ea typeface="Avenir"/>
                <a:cs typeface="Avenir"/>
                <a:sym typeface="Avenir"/>
              </a:rPr>
              <a:t>disability </a:t>
            </a:r>
            <a:endParaRPr b="1" sz="2500">
              <a:solidFill>
                <a:srgbClr val="D5A6BD"/>
              </a:solidFill>
              <a:latin typeface="Avenir"/>
              <a:ea typeface="Avenir"/>
              <a:cs typeface="Avenir"/>
              <a:sym typeface="Avenir"/>
            </a:endParaRPr>
          </a:p>
        </p:txBody>
      </p:sp>
      <p:sp>
        <p:nvSpPr>
          <p:cNvPr id="331" name="Google Shape;331;p49"/>
          <p:cNvSpPr txBox="1"/>
          <p:nvPr>
            <p:ph idx="1" type="body"/>
          </p:nvPr>
        </p:nvSpPr>
        <p:spPr>
          <a:xfrm>
            <a:off x="6792900" y="3813988"/>
            <a:ext cx="2198700" cy="747900"/>
          </a:xfrm>
          <a:prstGeom prst="rect">
            <a:avLst/>
          </a:prstGeom>
        </p:spPr>
        <p:txBody>
          <a:bodyPr anchorCtr="0" anchor="ctr" bIns="91425" lIns="91425" spcFirstLastPara="1" rIns="91425" wrap="square" tIns="91425">
            <a:normAutofit/>
          </a:bodyPr>
          <a:lstStyle/>
          <a:p>
            <a:pPr indent="0" lvl="0" marL="457200" rtl="0" algn="l">
              <a:spcBef>
                <a:spcPts val="1200"/>
              </a:spcBef>
              <a:spcAft>
                <a:spcPts val="1200"/>
              </a:spcAft>
              <a:buNone/>
            </a:pPr>
            <a:r>
              <a:rPr b="1" lang="en" sz="2500">
                <a:solidFill>
                  <a:srgbClr val="D5A6BD"/>
                </a:solidFill>
                <a:latin typeface="Avenir"/>
                <a:ea typeface="Avenir"/>
                <a:cs typeface="Avenir"/>
                <a:sym typeface="Avenir"/>
              </a:rPr>
              <a:t>paradox</a:t>
            </a:r>
            <a:endParaRPr b="1" sz="2500">
              <a:solidFill>
                <a:srgbClr val="D5A6BD"/>
              </a:solidFill>
              <a:latin typeface="Avenir"/>
              <a:ea typeface="Avenir"/>
              <a:cs typeface="Avenir"/>
              <a:sym typeface="Avenir"/>
            </a:endParaRPr>
          </a:p>
        </p:txBody>
      </p:sp>
      <p:sp>
        <p:nvSpPr>
          <p:cNvPr id="332" name="Google Shape;332;p49"/>
          <p:cNvSpPr txBox="1"/>
          <p:nvPr/>
        </p:nvSpPr>
        <p:spPr>
          <a:xfrm>
            <a:off x="7448025" y="133550"/>
            <a:ext cx="1567500" cy="3422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500">
                <a:solidFill>
                  <a:schemeClr val="dk1"/>
                </a:solidFill>
                <a:latin typeface="Avenir"/>
                <a:ea typeface="Avenir"/>
                <a:cs typeface="Avenir"/>
                <a:sym typeface="Avenir"/>
              </a:rPr>
              <a:t>“In our survey of 714 practicing US physicians nationwide, 82.4 percent reported that people with significant disability have worse quality of life than nondisabled people.” </a:t>
            </a:r>
            <a:endParaRPr sz="1500">
              <a:solidFill>
                <a:schemeClr val="dk1"/>
              </a:solidFill>
              <a:latin typeface="Avenir"/>
              <a:ea typeface="Avenir"/>
              <a:cs typeface="Avenir"/>
              <a:sym typeface="Avenir"/>
            </a:endParaRPr>
          </a:p>
          <a:p>
            <a:pPr indent="0" lvl="0" marL="0" rtl="0" algn="r">
              <a:spcBef>
                <a:spcPts val="0"/>
              </a:spcBef>
              <a:spcAft>
                <a:spcPts val="0"/>
              </a:spcAft>
              <a:buNone/>
            </a:pPr>
            <a:r>
              <a:rPr lang="en" sz="1500">
                <a:solidFill>
                  <a:schemeClr val="dk1"/>
                </a:solidFill>
                <a:latin typeface="Avenir"/>
                <a:ea typeface="Avenir"/>
                <a:cs typeface="Avenir"/>
                <a:sym typeface="Avenir"/>
              </a:rPr>
              <a:t>-Iezzoni et. al, 2021</a:t>
            </a:r>
            <a:endParaRPr sz="1500">
              <a:solidFill>
                <a:schemeClr val="dk1"/>
              </a:solidFill>
              <a:latin typeface="Avenir"/>
              <a:ea typeface="Avenir"/>
              <a:cs typeface="Avenir"/>
              <a:sym typeface="Avenir"/>
            </a:endParaRPr>
          </a:p>
        </p:txBody>
      </p:sp>
      <p:sp>
        <p:nvSpPr>
          <p:cNvPr id="333" name="Google Shape;333;p49"/>
          <p:cNvSpPr txBox="1"/>
          <p:nvPr/>
        </p:nvSpPr>
        <p:spPr>
          <a:xfrm>
            <a:off x="237250" y="1045250"/>
            <a:ext cx="2573100" cy="19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Avenir"/>
                <a:ea typeface="Avenir"/>
                <a:cs typeface="Avenir"/>
                <a:sym typeface="Avenir"/>
              </a:rPr>
              <a:t>[Moral] Distress that arises from concerns about providing too much care at the end of life might be mitigated by exploring what role living with disability plays in our understanding of quality of life.</a:t>
            </a:r>
            <a:endParaRPr>
              <a:solidFill>
                <a:schemeClr val="dk1"/>
              </a:solidFill>
              <a:latin typeface="Avenir"/>
              <a:ea typeface="Avenir"/>
              <a:cs typeface="Avenir"/>
              <a:sym typeface="Avenir"/>
            </a:endParaRPr>
          </a:p>
          <a:p>
            <a:pPr indent="0" lvl="0" marL="0" rtl="0" algn="ctr">
              <a:spcBef>
                <a:spcPts val="0"/>
              </a:spcBef>
              <a:spcAft>
                <a:spcPts val="0"/>
              </a:spcAft>
              <a:buNone/>
            </a:pPr>
            <a:r>
              <a:rPr lang="en">
                <a:solidFill>
                  <a:schemeClr val="dk1"/>
                </a:solidFill>
                <a:latin typeface="Avenir"/>
                <a:ea typeface="Avenir"/>
                <a:cs typeface="Avenir"/>
                <a:sym typeface="Avenir"/>
              </a:rPr>
              <a:t>-Konerman-Sease, 2022</a:t>
            </a:r>
            <a:endParaRPr>
              <a:solidFill>
                <a:schemeClr val="dk1"/>
              </a:solidFill>
              <a:latin typeface="Avenir"/>
              <a:ea typeface="Avenir"/>
              <a:cs typeface="Avenir"/>
              <a:sym typeface="Aveni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50"/>
          <p:cNvSpPr txBox="1"/>
          <p:nvPr>
            <p:ph idx="1" type="body"/>
          </p:nvPr>
        </p:nvSpPr>
        <p:spPr>
          <a:xfrm>
            <a:off x="311700" y="5083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Avenir"/>
                <a:ea typeface="Avenir"/>
                <a:cs typeface="Avenir"/>
                <a:sym typeface="Avenir"/>
              </a:rPr>
              <a:t>Body, psyche, and social life do change immediately following an occurrence of disease, accident, or injury, and medicine, public health, and bioethics all correctly appreciate the psychological and physical vulnerability of patients and their families and friends during immediate medical crises. These professionals fail people with disabilities, however, by concluding that because there may never be full physical recovery, there is never a regrouping of physical, cognitive, and psychological resources with which to participate in a rewarding life.</a:t>
            </a:r>
            <a:endParaRPr sz="2000">
              <a:solidFill>
                <a:schemeClr val="dk1"/>
              </a:solidFill>
              <a:latin typeface="Avenir"/>
              <a:ea typeface="Avenir"/>
              <a:cs typeface="Avenir"/>
              <a:sym typeface="Avenir"/>
            </a:endParaRPr>
          </a:p>
          <a:p>
            <a:pPr indent="0" lvl="0" marL="0" rtl="0" algn="l">
              <a:spcBef>
                <a:spcPts val="1200"/>
              </a:spcBef>
              <a:spcAft>
                <a:spcPts val="1200"/>
              </a:spcAft>
              <a:buNone/>
            </a:pPr>
            <a:r>
              <a:rPr lang="en" sz="2000">
                <a:solidFill>
                  <a:schemeClr val="dk1"/>
                </a:solidFill>
                <a:latin typeface="Avenir"/>
                <a:ea typeface="Avenir"/>
                <a:cs typeface="Avenir"/>
                <a:sym typeface="Avenir"/>
              </a:rPr>
              <a:t>-Adrienne Ashe </a:t>
            </a:r>
            <a:endParaRPr sz="2000">
              <a:solidFill>
                <a:schemeClr val="dk1"/>
              </a:solidFill>
              <a:latin typeface="Avenir"/>
              <a:ea typeface="Avenir"/>
              <a:cs typeface="Avenir"/>
              <a:sym typeface="Aveni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51"/>
          <p:cNvPicPr preferRelativeResize="0"/>
          <p:nvPr/>
        </p:nvPicPr>
        <p:blipFill>
          <a:blip r:embed="rId3">
            <a:alphaModFix/>
          </a:blip>
          <a:stretch>
            <a:fillRect/>
          </a:stretch>
        </p:blipFill>
        <p:spPr>
          <a:xfrm>
            <a:off x="45275" y="35007"/>
            <a:ext cx="7633074" cy="5073493"/>
          </a:xfrm>
          <a:prstGeom prst="rect">
            <a:avLst/>
          </a:prstGeom>
          <a:noFill/>
          <a:ln>
            <a:noFill/>
          </a:ln>
        </p:spPr>
      </p:pic>
      <p:sp>
        <p:nvSpPr>
          <p:cNvPr id="344" name="Google Shape;344;p51"/>
          <p:cNvSpPr txBox="1"/>
          <p:nvPr>
            <p:ph type="title"/>
          </p:nvPr>
        </p:nvSpPr>
        <p:spPr>
          <a:xfrm>
            <a:off x="7749325" y="266275"/>
            <a:ext cx="11409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venir"/>
                <a:ea typeface="Avenir"/>
                <a:cs typeface="Avenir"/>
                <a:sym typeface="Avenir"/>
              </a:rPr>
              <a:t>Biases</a:t>
            </a:r>
            <a:endParaRPr>
              <a:latin typeface="Avenir"/>
              <a:ea typeface="Avenir"/>
              <a:cs typeface="Avenir"/>
              <a:sym typeface="Avenir"/>
            </a:endParaRPr>
          </a:p>
        </p:txBody>
      </p:sp>
      <p:sp>
        <p:nvSpPr>
          <p:cNvPr id="345" name="Google Shape;345;p51"/>
          <p:cNvSpPr txBox="1"/>
          <p:nvPr>
            <p:ph idx="1" type="body"/>
          </p:nvPr>
        </p:nvSpPr>
        <p:spPr>
          <a:xfrm>
            <a:off x="6790250" y="1727100"/>
            <a:ext cx="2057400" cy="3416400"/>
          </a:xfrm>
          <a:prstGeom prst="rect">
            <a:avLst/>
          </a:prstGeom>
        </p:spPr>
        <p:txBody>
          <a:bodyPr anchorCtr="0" anchor="ctr" bIns="91425" lIns="91425" spcFirstLastPara="1" rIns="91425" wrap="square" tIns="91425">
            <a:noAutofit/>
          </a:bodyPr>
          <a:lstStyle/>
          <a:p>
            <a:pPr indent="0" lvl="0" marL="0" rtl="0" algn="l">
              <a:spcBef>
                <a:spcPts val="1200"/>
              </a:spcBef>
              <a:spcAft>
                <a:spcPts val="0"/>
              </a:spcAft>
              <a:buNone/>
            </a:pPr>
            <a:r>
              <a:rPr lang="en" sz="2500">
                <a:solidFill>
                  <a:schemeClr val="dk1"/>
                </a:solidFill>
                <a:latin typeface="Avenir"/>
                <a:ea typeface="Avenir"/>
                <a:cs typeface="Avenir"/>
                <a:sym typeface="Avenir"/>
              </a:rPr>
              <a:t>clarity about the value of consciousness for patients and families</a:t>
            </a:r>
            <a:endParaRPr sz="2500">
              <a:solidFill>
                <a:schemeClr val="dk1"/>
              </a:solidFill>
              <a:latin typeface="Avenir"/>
              <a:ea typeface="Avenir"/>
              <a:cs typeface="Avenir"/>
              <a:sym typeface="Avenir"/>
            </a:endParaRPr>
          </a:p>
          <a:p>
            <a:pPr indent="0" lvl="0" marL="0" rtl="0" algn="l">
              <a:spcBef>
                <a:spcPts val="1200"/>
              </a:spcBef>
              <a:spcAft>
                <a:spcPts val="1200"/>
              </a:spcAft>
              <a:buNone/>
            </a:pPr>
            <a:r>
              <a:t/>
            </a:r>
            <a:endParaRPr sz="2500">
              <a:latin typeface="Avenir"/>
              <a:ea typeface="Avenir"/>
              <a:cs typeface="Avenir"/>
              <a:sym typeface="Avenir"/>
            </a:endParaRPr>
          </a:p>
        </p:txBody>
      </p:sp>
      <p:sp>
        <p:nvSpPr>
          <p:cNvPr id="346" name="Google Shape;346;p51"/>
          <p:cNvSpPr txBox="1"/>
          <p:nvPr/>
        </p:nvSpPr>
        <p:spPr>
          <a:xfrm rot="-1493638">
            <a:off x="2942784" y="954160"/>
            <a:ext cx="3091650" cy="1196309"/>
          </a:xfrm>
          <a:prstGeom prst="rect">
            <a:avLst/>
          </a:prstGeom>
          <a:noFill/>
          <a:ln>
            <a:noFill/>
          </a:ln>
        </p:spPr>
        <p:txBody>
          <a:bodyPr anchorCtr="0" anchor="t" bIns="91425" lIns="91425" spcFirstLastPara="1" rIns="91425" wrap="square" tIns="91425">
            <a:noAutofit/>
          </a:bodyPr>
          <a:lstStyle/>
          <a:p>
            <a:pPr indent="0" lvl="0" marL="0" rtl="0" algn="ctr">
              <a:lnSpc>
                <a:spcPct val="130000"/>
              </a:lnSpc>
              <a:spcBef>
                <a:spcPts val="0"/>
              </a:spcBef>
              <a:spcAft>
                <a:spcPts val="0"/>
              </a:spcAft>
              <a:buNone/>
            </a:pPr>
            <a:r>
              <a:rPr lang="en">
                <a:solidFill>
                  <a:schemeClr val="dk1"/>
                </a:solidFill>
                <a:latin typeface="Avenir"/>
                <a:ea typeface="Avenir"/>
                <a:cs typeface="Avenir"/>
                <a:sym typeface="Avenir"/>
              </a:rPr>
              <a:t>[</a:t>
            </a:r>
            <a:r>
              <a:rPr b="1" lang="en">
                <a:solidFill>
                  <a:srgbClr val="C3E8FF"/>
                </a:solidFill>
                <a:latin typeface="Avenir"/>
                <a:ea typeface="Avenir"/>
                <a:cs typeface="Avenir"/>
                <a:sym typeface="Avenir"/>
              </a:rPr>
              <a:t>consciousness</a:t>
            </a:r>
            <a:r>
              <a:rPr lang="en">
                <a:solidFill>
                  <a:schemeClr val="dk1"/>
                </a:solidFill>
                <a:latin typeface="Avenir"/>
                <a:ea typeface="Avenir"/>
                <a:cs typeface="Avenir"/>
                <a:sym typeface="Avenir"/>
              </a:rPr>
              <a:t>]</a:t>
            </a:r>
            <a:r>
              <a:rPr b="1" lang="en">
                <a:solidFill>
                  <a:srgbClr val="C3E8FF"/>
                </a:solidFill>
                <a:latin typeface="Avenir"/>
                <a:ea typeface="Avenir"/>
                <a:cs typeface="Avenir"/>
                <a:sym typeface="Avenir"/>
              </a:rPr>
              <a:t> is not a unitary state but rather a cluster concept that includes a number of interdigitated ingredients</a:t>
            </a:r>
            <a:endParaRPr>
              <a:latin typeface="Avenir"/>
              <a:ea typeface="Avenir"/>
              <a:cs typeface="Avenir"/>
              <a:sym typeface="Aveni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351" name="Shape 351"/>
        <p:cNvGrpSpPr/>
        <p:nvPr/>
      </p:nvGrpSpPr>
      <p:grpSpPr>
        <a:xfrm>
          <a:off x="0" y="0"/>
          <a:ext cx="0" cy="0"/>
          <a:chOff x="0" y="0"/>
          <a:chExt cx="0" cy="0"/>
        </a:xfrm>
      </p:grpSpPr>
      <p:sp>
        <p:nvSpPr>
          <p:cNvPr id="352" name="Google Shape;352;p52"/>
          <p:cNvSpPr txBox="1"/>
          <p:nvPr>
            <p:ph type="title"/>
          </p:nvPr>
        </p:nvSpPr>
        <p:spPr>
          <a:xfrm>
            <a:off x="342989" y="257175"/>
            <a:ext cx="6173700" cy="43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700">
                <a:solidFill>
                  <a:schemeClr val="lt2"/>
                </a:solidFill>
                <a:latin typeface="Avenir"/>
                <a:ea typeface="Avenir"/>
                <a:cs typeface="Avenir"/>
                <a:sym typeface="Avenir"/>
              </a:rPr>
              <a:t>How Should trauma Patients’ Informed Consent or Refusal Be Regarded in a Trauma Bay or Other Emergency Settings? </a:t>
            </a:r>
            <a:endParaRPr sz="2700">
              <a:solidFill>
                <a:schemeClr val="lt2"/>
              </a:solidFill>
              <a:latin typeface="Avenir"/>
              <a:ea typeface="Avenir"/>
              <a:cs typeface="Avenir"/>
              <a:sym typeface="Avenir"/>
            </a:endParaRPr>
          </a:p>
          <a:p>
            <a:pPr indent="0" lvl="0" marL="0" rtl="0" algn="r">
              <a:spcBef>
                <a:spcPts val="0"/>
              </a:spcBef>
              <a:spcAft>
                <a:spcPts val="0"/>
              </a:spcAft>
              <a:buNone/>
            </a:pPr>
            <a:r>
              <a:rPr lang="en" sz="1400">
                <a:solidFill>
                  <a:schemeClr val="lt2"/>
                </a:solidFill>
                <a:latin typeface="Avenir"/>
                <a:ea typeface="Avenir"/>
                <a:cs typeface="Avenir"/>
                <a:sym typeface="Avenir"/>
              </a:rPr>
              <a:t>Suah &amp; Angelos. </a:t>
            </a:r>
            <a:r>
              <a:rPr i="1" lang="en" sz="1400">
                <a:solidFill>
                  <a:schemeClr val="lt2"/>
                </a:solidFill>
                <a:latin typeface="Avenir"/>
                <a:ea typeface="Avenir"/>
                <a:cs typeface="Avenir"/>
                <a:sym typeface="Avenir"/>
              </a:rPr>
              <a:t>AMA Journal of Ethics</a:t>
            </a:r>
            <a:r>
              <a:rPr lang="en" sz="1400">
                <a:solidFill>
                  <a:schemeClr val="lt2"/>
                </a:solidFill>
                <a:latin typeface="Avenir"/>
                <a:ea typeface="Avenir"/>
                <a:cs typeface="Avenir"/>
                <a:sym typeface="Avenir"/>
              </a:rPr>
              <a:t>. 2018;20(5).</a:t>
            </a:r>
            <a:endParaRPr sz="1400">
              <a:solidFill>
                <a:schemeClr val="lt2"/>
              </a:solidFill>
              <a:latin typeface="Avenir"/>
              <a:ea typeface="Avenir"/>
              <a:cs typeface="Avenir"/>
              <a:sym typeface="Avenir"/>
            </a:endParaRPr>
          </a:p>
        </p:txBody>
      </p:sp>
      <p:sp>
        <p:nvSpPr>
          <p:cNvPr id="353" name="Google Shape;353;p52"/>
          <p:cNvSpPr txBox="1"/>
          <p:nvPr>
            <p:ph idx="1" type="body"/>
          </p:nvPr>
        </p:nvSpPr>
        <p:spPr>
          <a:xfrm>
            <a:off x="457207" y="2438912"/>
            <a:ext cx="8229600" cy="23268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800">
                <a:solidFill>
                  <a:schemeClr val="lt1"/>
                </a:solidFill>
                <a:latin typeface="Avenir"/>
                <a:ea typeface="Avenir"/>
                <a:cs typeface="Avenir"/>
                <a:sym typeface="Avenir"/>
              </a:rPr>
              <a:t>“In the setting of acute or traumatic injury, </a:t>
            </a:r>
            <a:r>
              <a:rPr b="1" i="1" lang="en" sz="1800">
                <a:solidFill>
                  <a:schemeClr val="lt1"/>
                </a:solidFill>
                <a:latin typeface="Avenir"/>
                <a:ea typeface="Avenir"/>
                <a:cs typeface="Avenir"/>
                <a:sym typeface="Avenir"/>
              </a:rPr>
              <a:t>patient understanding is easily jeopardized by fear, anxiety, pain, medications, and physiological derangement, resulting in unreliable decision making</a:t>
            </a:r>
            <a:r>
              <a:rPr lang="en" sz="1800">
                <a:solidFill>
                  <a:schemeClr val="lt1"/>
                </a:solidFill>
                <a:latin typeface="Avenir"/>
                <a:ea typeface="Avenir"/>
                <a:cs typeface="Avenir"/>
                <a:sym typeface="Avenir"/>
              </a:rPr>
              <a:t>. …However, in emergency situations, when there might be no available surrogate decision makers, </a:t>
            </a:r>
            <a:r>
              <a:rPr b="1" i="1" lang="en" sz="1800">
                <a:solidFill>
                  <a:schemeClr val="lt1"/>
                </a:solidFill>
                <a:latin typeface="Avenir"/>
                <a:ea typeface="Avenir"/>
                <a:cs typeface="Avenir"/>
                <a:sym typeface="Avenir"/>
              </a:rPr>
              <a:t>the physician must act in a manner that will provide the maximum possible benefit and the best outcome for the patient</a:t>
            </a:r>
            <a:r>
              <a:rPr lang="en" sz="1800">
                <a:solidFill>
                  <a:schemeClr val="lt1"/>
                </a:solidFill>
                <a:latin typeface="Avenir"/>
                <a:ea typeface="Avenir"/>
                <a:cs typeface="Avenir"/>
                <a:sym typeface="Avenir"/>
              </a:rPr>
              <a:t>.”</a:t>
            </a:r>
            <a:endParaRPr sz="1800">
              <a:solidFill>
                <a:schemeClr val="lt1"/>
              </a:solidFill>
              <a:latin typeface="Avenir"/>
              <a:ea typeface="Avenir"/>
              <a:cs typeface="Avenir"/>
              <a:sym typeface="Avenir"/>
            </a:endParaRPr>
          </a:p>
          <a:p>
            <a:pPr indent="0" lvl="0" marL="0" rtl="0" algn="l">
              <a:lnSpc>
                <a:spcPct val="115000"/>
              </a:lnSpc>
              <a:spcBef>
                <a:spcPts val="200"/>
              </a:spcBef>
              <a:spcAft>
                <a:spcPts val="0"/>
              </a:spcAft>
              <a:buNone/>
            </a:pPr>
            <a:r>
              <a:t/>
            </a:r>
            <a:endParaRPr sz="1800">
              <a:solidFill>
                <a:schemeClr val="lt1"/>
              </a:solidFill>
              <a:latin typeface="Avenir"/>
              <a:ea typeface="Avenir"/>
              <a:cs typeface="Avenir"/>
              <a:sym typeface="Avenir"/>
            </a:endParaRPr>
          </a:p>
          <a:p>
            <a:pPr indent="0" lvl="0" marL="0" rtl="0" algn="l">
              <a:lnSpc>
                <a:spcPct val="115000"/>
              </a:lnSpc>
              <a:spcBef>
                <a:spcPts val="200"/>
              </a:spcBef>
              <a:spcAft>
                <a:spcPts val="200"/>
              </a:spcAft>
              <a:buNone/>
            </a:pPr>
            <a:r>
              <a:t/>
            </a:r>
            <a:endParaRPr sz="1800">
              <a:solidFill>
                <a:schemeClr val="lt1"/>
              </a:solidFill>
              <a:latin typeface="Avenir"/>
              <a:ea typeface="Avenir"/>
              <a:cs typeface="Avenir"/>
              <a:sym typeface="Avenir"/>
            </a:endParaRPr>
          </a:p>
        </p:txBody>
      </p:sp>
      <p:sp>
        <p:nvSpPr>
          <p:cNvPr id="354" name="Google Shape;354;p52"/>
          <p:cNvSpPr txBox="1"/>
          <p:nvPr>
            <p:ph idx="12" type="sldNum"/>
          </p:nvPr>
        </p:nvSpPr>
        <p:spPr>
          <a:xfrm>
            <a:off x="342989" y="3585537"/>
            <a:ext cx="342900" cy="157200"/>
          </a:xfrm>
          <a:prstGeom prst="rect">
            <a:avLst/>
          </a:prstGeom>
        </p:spPr>
        <p:txBody>
          <a:bodyPr anchorCtr="0" anchor="b"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359" name="Shape 359"/>
        <p:cNvGrpSpPr/>
        <p:nvPr/>
      </p:nvGrpSpPr>
      <p:grpSpPr>
        <a:xfrm>
          <a:off x="0" y="0"/>
          <a:ext cx="0" cy="0"/>
          <a:chOff x="0" y="0"/>
          <a:chExt cx="0" cy="0"/>
        </a:xfrm>
      </p:grpSpPr>
      <p:sp>
        <p:nvSpPr>
          <p:cNvPr id="360" name="Google Shape;360;p53"/>
          <p:cNvSpPr txBox="1"/>
          <p:nvPr>
            <p:ph type="title"/>
          </p:nvPr>
        </p:nvSpPr>
        <p:spPr>
          <a:xfrm>
            <a:off x="342989" y="257175"/>
            <a:ext cx="6173700" cy="43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700">
                <a:solidFill>
                  <a:schemeClr val="lt1"/>
                </a:solidFill>
                <a:latin typeface="Avenir"/>
                <a:ea typeface="Avenir"/>
                <a:cs typeface="Avenir"/>
                <a:sym typeface="Avenir"/>
              </a:rPr>
              <a:t>Capacity and Trauma </a:t>
            </a:r>
            <a:r>
              <a:rPr lang="en" sz="1800">
                <a:solidFill>
                  <a:schemeClr val="lt1"/>
                </a:solidFill>
                <a:latin typeface="Avenir"/>
                <a:ea typeface="Avenir"/>
                <a:cs typeface="Avenir"/>
                <a:sym typeface="Avenir"/>
              </a:rPr>
              <a:t>(Gerrek, 2018)</a:t>
            </a:r>
            <a:endParaRPr sz="1800">
              <a:solidFill>
                <a:schemeClr val="lt1"/>
              </a:solidFill>
              <a:latin typeface="Avenir"/>
              <a:ea typeface="Avenir"/>
              <a:cs typeface="Avenir"/>
              <a:sym typeface="Avenir"/>
            </a:endParaRPr>
          </a:p>
        </p:txBody>
      </p:sp>
      <p:sp>
        <p:nvSpPr>
          <p:cNvPr id="361" name="Google Shape;361;p53"/>
          <p:cNvSpPr txBox="1"/>
          <p:nvPr>
            <p:ph idx="1" type="body"/>
          </p:nvPr>
        </p:nvSpPr>
        <p:spPr>
          <a:xfrm>
            <a:off x="785350" y="916525"/>
            <a:ext cx="7932300" cy="2571900"/>
          </a:xfrm>
          <a:prstGeom prst="rect">
            <a:avLst/>
          </a:prstGeom>
        </p:spPr>
        <p:txBody>
          <a:bodyPr anchorCtr="0" anchor="t" bIns="0" lIns="0" spcFirstLastPara="1" rIns="0" wrap="square" tIns="0">
            <a:noAutofit/>
          </a:bodyPr>
          <a:lstStyle/>
          <a:p>
            <a:pPr indent="0" lvl="0" marL="0" rtl="0" algn="ctr">
              <a:lnSpc>
                <a:spcPct val="130000"/>
              </a:lnSpc>
              <a:spcBef>
                <a:spcPts val="0"/>
              </a:spcBef>
              <a:spcAft>
                <a:spcPts val="0"/>
              </a:spcAft>
              <a:buNone/>
            </a:pPr>
            <a:r>
              <a:rPr lang="en" sz="1800">
                <a:solidFill>
                  <a:schemeClr val="lt1"/>
                </a:solidFill>
                <a:latin typeface="Avenir"/>
                <a:ea typeface="Avenir"/>
                <a:cs typeface="Avenir"/>
                <a:sym typeface="Avenir"/>
              </a:rPr>
              <a:t>“Both Dax, directly, and Andrea, through her friends, expressed a wish to be allowed to die and, in both cases, this wish was not honored. Although Dax may in fact have had decision-making capacity when his requests to stop treatment were denied, Andrea’s case serves as a reminder that, for a severe burn patient, decision-making capacity and hence autonomous choice can be significantly compromised, both acutely and for some time after the injury is sustained…”</a:t>
            </a:r>
            <a:endParaRPr sz="1800">
              <a:solidFill>
                <a:schemeClr val="lt1"/>
              </a:solidFill>
              <a:latin typeface="Avenir"/>
              <a:ea typeface="Avenir"/>
              <a:cs typeface="Avenir"/>
              <a:sym typeface="Avenir"/>
            </a:endParaRPr>
          </a:p>
          <a:p>
            <a:pPr indent="0" lvl="0" marL="0" rtl="0" algn="l">
              <a:lnSpc>
                <a:spcPct val="130000"/>
              </a:lnSpc>
              <a:spcBef>
                <a:spcPts val="200"/>
              </a:spcBef>
              <a:spcAft>
                <a:spcPts val="0"/>
              </a:spcAft>
              <a:buNone/>
            </a:pPr>
            <a:r>
              <a:t/>
            </a:r>
            <a:endParaRPr sz="1800">
              <a:solidFill>
                <a:schemeClr val="lt1"/>
              </a:solidFill>
              <a:latin typeface="Avenir"/>
              <a:ea typeface="Avenir"/>
              <a:cs typeface="Avenir"/>
              <a:sym typeface="Avenir"/>
            </a:endParaRPr>
          </a:p>
          <a:p>
            <a:pPr indent="0" lvl="0" marL="0" rtl="0" algn="ctr">
              <a:lnSpc>
                <a:spcPct val="130000"/>
              </a:lnSpc>
              <a:spcBef>
                <a:spcPts val="200"/>
              </a:spcBef>
              <a:spcAft>
                <a:spcPts val="200"/>
              </a:spcAft>
              <a:buNone/>
            </a:pPr>
            <a:r>
              <a:rPr lang="en" sz="1800">
                <a:solidFill>
                  <a:schemeClr val="lt1"/>
                </a:solidFill>
                <a:latin typeface="Avenir"/>
                <a:ea typeface="Avenir"/>
                <a:cs typeface="Avenir"/>
                <a:sym typeface="Avenir"/>
              </a:rPr>
              <a:t>“Andrea maintains that she could not have made informed, autonomous decisions until weeks after the sedation was lifted.” </a:t>
            </a:r>
            <a:endParaRPr sz="1800">
              <a:solidFill>
                <a:schemeClr val="lt1"/>
              </a:solidFill>
              <a:latin typeface="Avenir"/>
              <a:ea typeface="Avenir"/>
              <a:cs typeface="Avenir"/>
              <a:sym typeface="Aveni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1">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366" name="Shape 366"/>
        <p:cNvGrpSpPr/>
        <p:nvPr/>
      </p:nvGrpSpPr>
      <p:grpSpPr>
        <a:xfrm>
          <a:off x="0" y="0"/>
          <a:ext cx="0" cy="0"/>
          <a:chOff x="0" y="0"/>
          <a:chExt cx="0" cy="0"/>
        </a:xfrm>
      </p:grpSpPr>
      <p:sp>
        <p:nvSpPr>
          <p:cNvPr id="367" name="Google Shape;367;p54"/>
          <p:cNvSpPr txBox="1"/>
          <p:nvPr>
            <p:ph type="title"/>
          </p:nvPr>
        </p:nvSpPr>
        <p:spPr>
          <a:xfrm>
            <a:off x="342989" y="257175"/>
            <a:ext cx="6173700" cy="43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700">
                <a:solidFill>
                  <a:schemeClr val="lt1"/>
                </a:solidFill>
                <a:latin typeface="Avenir"/>
                <a:ea typeface="Avenir"/>
                <a:cs typeface="Avenir"/>
                <a:sym typeface="Avenir"/>
              </a:rPr>
              <a:t>Capacity and Trauma</a:t>
            </a:r>
            <a:endParaRPr sz="2700">
              <a:solidFill>
                <a:schemeClr val="lt1"/>
              </a:solidFill>
              <a:latin typeface="Avenir"/>
              <a:ea typeface="Avenir"/>
              <a:cs typeface="Avenir"/>
              <a:sym typeface="Avenir"/>
            </a:endParaRPr>
          </a:p>
        </p:txBody>
      </p:sp>
      <p:sp>
        <p:nvSpPr>
          <p:cNvPr id="368" name="Google Shape;368;p54"/>
          <p:cNvSpPr txBox="1"/>
          <p:nvPr>
            <p:ph idx="1" type="body"/>
          </p:nvPr>
        </p:nvSpPr>
        <p:spPr>
          <a:xfrm>
            <a:off x="1485150" y="1310025"/>
            <a:ext cx="6173700" cy="1721400"/>
          </a:xfrm>
          <a:prstGeom prst="rect">
            <a:avLst/>
          </a:prstGeom>
        </p:spPr>
        <p:txBody>
          <a:bodyPr anchorCtr="0" anchor="t" bIns="0" lIns="0" spcFirstLastPara="1" rIns="0" wrap="square" tIns="0">
            <a:noAutofit/>
          </a:bodyPr>
          <a:lstStyle/>
          <a:p>
            <a:pPr indent="0" lvl="0" marL="0" rtl="0" algn="ctr">
              <a:lnSpc>
                <a:spcPct val="130000"/>
              </a:lnSpc>
              <a:spcBef>
                <a:spcPts val="0"/>
              </a:spcBef>
              <a:spcAft>
                <a:spcPts val="200"/>
              </a:spcAft>
              <a:buNone/>
            </a:pPr>
            <a:r>
              <a:rPr lang="en" sz="1800">
                <a:solidFill>
                  <a:schemeClr val="lt1"/>
                </a:solidFill>
                <a:latin typeface="Avenir"/>
                <a:ea typeface="Avenir"/>
                <a:cs typeface="Avenir"/>
                <a:sym typeface="Avenir"/>
              </a:rPr>
              <a:t>“...all patients thought informed consent was unrealistic at the time of their injury, but they believed that the capacity to give informed consent developed over time and coincided with improved function and understanding of their injuries”</a:t>
            </a:r>
            <a:endParaRPr sz="1800">
              <a:solidFill>
                <a:schemeClr val="lt1"/>
              </a:solidFill>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373" name="Shape 373"/>
        <p:cNvGrpSpPr/>
        <p:nvPr/>
      </p:nvGrpSpPr>
      <p:grpSpPr>
        <a:xfrm>
          <a:off x="0" y="0"/>
          <a:ext cx="0" cy="0"/>
          <a:chOff x="0" y="0"/>
          <a:chExt cx="0" cy="0"/>
        </a:xfrm>
      </p:grpSpPr>
      <p:sp>
        <p:nvSpPr>
          <p:cNvPr id="374" name="Google Shape;374;p55"/>
          <p:cNvSpPr txBox="1"/>
          <p:nvPr>
            <p:ph type="title"/>
          </p:nvPr>
        </p:nvSpPr>
        <p:spPr>
          <a:xfrm>
            <a:off x="457200" y="342900"/>
            <a:ext cx="8229600" cy="576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5"/>
              </a:buClr>
              <a:buSzPts val="3300"/>
              <a:buFont typeface="Calibri"/>
              <a:buNone/>
            </a:pPr>
            <a:r>
              <a:rPr lang="en" sz="2700">
                <a:solidFill>
                  <a:schemeClr val="lt1"/>
                </a:solidFill>
                <a:latin typeface="Avenir"/>
                <a:ea typeface="Avenir"/>
                <a:cs typeface="Avenir"/>
                <a:sym typeface="Avenir"/>
              </a:rPr>
              <a:t>Surrogates</a:t>
            </a:r>
            <a:endParaRPr sz="2700">
              <a:solidFill>
                <a:schemeClr val="lt1"/>
              </a:solidFill>
              <a:latin typeface="Avenir"/>
              <a:ea typeface="Avenir"/>
              <a:cs typeface="Avenir"/>
              <a:sym typeface="Avenir"/>
            </a:endParaRPr>
          </a:p>
        </p:txBody>
      </p:sp>
      <p:sp>
        <p:nvSpPr>
          <p:cNvPr id="375" name="Google Shape;375;p55"/>
          <p:cNvSpPr txBox="1"/>
          <p:nvPr>
            <p:ph idx="1" type="body"/>
          </p:nvPr>
        </p:nvSpPr>
        <p:spPr>
          <a:xfrm>
            <a:off x="457207" y="1028700"/>
            <a:ext cx="8341200" cy="3429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200"/>
              </a:spcBef>
              <a:spcAft>
                <a:spcPts val="0"/>
              </a:spcAft>
              <a:buNone/>
            </a:pPr>
            <a:r>
              <a:rPr lang="en" sz="1800">
                <a:solidFill>
                  <a:schemeClr val="lt1"/>
                </a:solidFill>
                <a:latin typeface="Avenir"/>
                <a:ea typeface="Avenir"/>
                <a:cs typeface="Avenir"/>
                <a:sym typeface="Avenir"/>
              </a:rPr>
              <a:t>The job of the surrogate to </a:t>
            </a:r>
            <a:r>
              <a:rPr b="1" i="1" lang="en" sz="1800">
                <a:solidFill>
                  <a:schemeClr val="lt1"/>
                </a:solidFill>
                <a:latin typeface="Avenir"/>
                <a:ea typeface="Avenir"/>
                <a:cs typeface="Avenir"/>
                <a:sym typeface="Avenir"/>
              </a:rPr>
              <a:t>participate</a:t>
            </a:r>
            <a:r>
              <a:rPr i="1" lang="en" sz="1800">
                <a:solidFill>
                  <a:schemeClr val="lt1"/>
                </a:solidFill>
                <a:latin typeface="Avenir"/>
                <a:ea typeface="Avenir"/>
                <a:cs typeface="Avenir"/>
                <a:sym typeface="Avenir"/>
              </a:rPr>
              <a:t> </a:t>
            </a:r>
            <a:r>
              <a:rPr lang="en" sz="1800">
                <a:solidFill>
                  <a:schemeClr val="lt1"/>
                </a:solidFill>
                <a:latin typeface="Avenir"/>
                <a:ea typeface="Avenir"/>
                <a:cs typeface="Avenir"/>
                <a:sym typeface="Avenir"/>
              </a:rPr>
              <a:t>in decision-making </a:t>
            </a:r>
            <a:r>
              <a:rPr b="1" i="1" lang="en" sz="1800">
                <a:solidFill>
                  <a:schemeClr val="lt1"/>
                </a:solidFill>
                <a:latin typeface="Avenir"/>
                <a:ea typeface="Avenir"/>
                <a:cs typeface="Avenir"/>
                <a:sym typeface="Avenir"/>
              </a:rPr>
              <a:t>on behalf of the patient</a:t>
            </a:r>
            <a:r>
              <a:rPr lang="en" sz="1800">
                <a:solidFill>
                  <a:schemeClr val="lt1"/>
                </a:solidFill>
                <a:latin typeface="Avenir"/>
                <a:ea typeface="Avenir"/>
                <a:cs typeface="Avenir"/>
                <a:sym typeface="Avenir"/>
              </a:rPr>
              <a:t> </a:t>
            </a:r>
            <a:endParaRPr sz="1800">
              <a:solidFill>
                <a:schemeClr val="lt1"/>
              </a:solidFill>
              <a:latin typeface="Avenir"/>
              <a:ea typeface="Avenir"/>
              <a:cs typeface="Avenir"/>
              <a:sym typeface="Avenir"/>
            </a:endParaRPr>
          </a:p>
          <a:p>
            <a:pPr indent="0" lvl="0" marL="0" rtl="0" algn="l">
              <a:lnSpc>
                <a:spcPct val="100000"/>
              </a:lnSpc>
              <a:spcBef>
                <a:spcPts val="800"/>
              </a:spcBef>
              <a:spcAft>
                <a:spcPts val="0"/>
              </a:spcAft>
              <a:buNone/>
            </a:pPr>
            <a:r>
              <a:rPr lang="en" sz="1800">
                <a:solidFill>
                  <a:schemeClr val="lt1"/>
                </a:solidFill>
                <a:latin typeface="Avenir"/>
                <a:ea typeface="Avenir"/>
                <a:cs typeface="Avenir"/>
                <a:sym typeface="Avenir"/>
              </a:rPr>
              <a:t>Decisions ought to be based on:</a:t>
            </a:r>
            <a:endParaRPr sz="1800">
              <a:solidFill>
                <a:schemeClr val="lt1"/>
              </a:solidFill>
              <a:latin typeface="Avenir"/>
              <a:ea typeface="Avenir"/>
              <a:cs typeface="Avenir"/>
              <a:sym typeface="Avenir"/>
            </a:endParaRPr>
          </a:p>
          <a:p>
            <a:pPr indent="-152400" lvl="2" marL="406400" rtl="0" algn="l">
              <a:lnSpc>
                <a:spcPct val="100000"/>
              </a:lnSpc>
              <a:spcBef>
                <a:spcPts val="800"/>
              </a:spcBef>
              <a:spcAft>
                <a:spcPts val="0"/>
              </a:spcAft>
              <a:buClr>
                <a:schemeClr val="lt1"/>
              </a:buClr>
              <a:buSzPts val="1800"/>
              <a:buChar char="•"/>
            </a:pPr>
            <a:r>
              <a:rPr b="1" lang="en" sz="1800">
                <a:solidFill>
                  <a:schemeClr val="lt1"/>
                </a:solidFill>
                <a:latin typeface="Avenir"/>
                <a:ea typeface="Avenir"/>
                <a:cs typeface="Avenir"/>
                <a:sym typeface="Avenir"/>
              </a:rPr>
              <a:t>Stated wishes of patient</a:t>
            </a:r>
            <a:r>
              <a:rPr lang="en" sz="1800">
                <a:solidFill>
                  <a:schemeClr val="lt1"/>
                </a:solidFill>
                <a:latin typeface="Avenir"/>
                <a:ea typeface="Avenir"/>
                <a:cs typeface="Avenir"/>
                <a:sym typeface="Avenir"/>
              </a:rPr>
              <a:t>: what they have said they wanted when capacitated</a:t>
            </a:r>
            <a:endParaRPr sz="1800">
              <a:solidFill>
                <a:schemeClr val="lt1"/>
              </a:solidFill>
              <a:latin typeface="Avenir"/>
              <a:ea typeface="Avenir"/>
              <a:cs typeface="Avenir"/>
              <a:sym typeface="Avenir"/>
            </a:endParaRPr>
          </a:p>
          <a:p>
            <a:pPr indent="-152400" lvl="2" marL="406400" rtl="0" algn="l">
              <a:lnSpc>
                <a:spcPct val="100000"/>
              </a:lnSpc>
              <a:spcBef>
                <a:spcPts val="800"/>
              </a:spcBef>
              <a:spcAft>
                <a:spcPts val="0"/>
              </a:spcAft>
              <a:buClr>
                <a:schemeClr val="lt1"/>
              </a:buClr>
              <a:buSzPts val="1800"/>
              <a:buChar char="•"/>
            </a:pPr>
            <a:r>
              <a:rPr b="1" lang="en" sz="1800">
                <a:solidFill>
                  <a:schemeClr val="lt1"/>
                </a:solidFill>
                <a:latin typeface="Avenir"/>
                <a:ea typeface="Avenir"/>
                <a:cs typeface="Avenir"/>
                <a:sym typeface="Avenir"/>
              </a:rPr>
              <a:t>Substituted judgment</a:t>
            </a:r>
            <a:r>
              <a:rPr lang="en" sz="1800">
                <a:solidFill>
                  <a:schemeClr val="lt1"/>
                </a:solidFill>
                <a:latin typeface="Avenir"/>
                <a:ea typeface="Avenir"/>
                <a:cs typeface="Avenir"/>
                <a:sym typeface="Avenir"/>
              </a:rPr>
              <a:t>: what we think they would have wanted based on values, goals, beliefs, etc.</a:t>
            </a:r>
            <a:endParaRPr sz="1800">
              <a:solidFill>
                <a:schemeClr val="lt1"/>
              </a:solidFill>
              <a:latin typeface="Avenir"/>
              <a:ea typeface="Avenir"/>
              <a:cs typeface="Avenir"/>
              <a:sym typeface="Avenir"/>
            </a:endParaRPr>
          </a:p>
          <a:p>
            <a:pPr indent="-152400" lvl="2" marL="406400" rtl="0" algn="l">
              <a:lnSpc>
                <a:spcPct val="100000"/>
              </a:lnSpc>
              <a:spcBef>
                <a:spcPts val="800"/>
              </a:spcBef>
              <a:spcAft>
                <a:spcPts val="0"/>
              </a:spcAft>
              <a:buClr>
                <a:schemeClr val="lt1"/>
              </a:buClr>
              <a:buSzPts val="1800"/>
              <a:buChar char="•"/>
            </a:pPr>
            <a:r>
              <a:rPr b="1" lang="en" sz="1800">
                <a:solidFill>
                  <a:schemeClr val="lt1"/>
                </a:solidFill>
                <a:latin typeface="Avenir"/>
                <a:ea typeface="Avenir"/>
                <a:cs typeface="Avenir"/>
                <a:sym typeface="Avenir"/>
              </a:rPr>
              <a:t>Best interest</a:t>
            </a:r>
            <a:r>
              <a:rPr lang="en" sz="1800">
                <a:solidFill>
                  <a:schemeClr val="lt1"/>
                </a:solidFill>
                <a:latin typeface="Avenir"/>
                <a:ea typeface="Avenir"/>
                <a:cs typeface="Avenir"/>
                <a:sym typeface="Avenir"/>
              </a:rPr>
              <a:t>: what would be in the patient's best interest in these particular circumstances based on their values, goals, etc, standard societal values (subjective), and medical judgment </a:t>
            </a:r>
            <a:endParaRPr sz="1800">
              <a:solidFill>
                <a:schemeClr val="lt1"/>
              </a:solidFill>
              <a:latin typeface="Avenir"/>
              <a:ea typeface="Avenir"/>
              <a:cs typeface="Avenir"/>
              <a:sym typeface="Avenir"/>
            </a:endParaRPr>
          </a:p>
          <a:p>
            <a:pPr indent="0" lvl="0" marL="0" rtl="0" algn="l">
              <a:lnSpc>
                <a:spcPct val="100000"/>
              </a:lnSpc>
              <a:spcBef>
                <a:spcPts val="800"/>
              </a:spcBef>
              <a:spcAft>
                <a:spcPts val="0"/>
              </a:spcAft>
              <a:buNone/>
            </a:pPr>
            <a:r>
              <a:t/>
            </a:r>
            <a:endParaRPr sz="1800">
              <a:solidFill>
                <a:schemeClr val="lt1"/>
              </a:solidFill>
              <a:latin typeface="Avenir"/>
              <a:ea typeface="Avenir"/>
              <a:cs typeface="Avenir"/>
              <a:sym typeface="Avenir"/>
            </a:endParaRPr>
          </a:p>
          <a:p>
            <a:pPr indent="0" lvl="0" marL="0" rtl="0" algn="ctr">
              <a:spcBef>
                <a:spcPts val="800"/>
              </a:spcBef>
              <a:spcAft>
                <a:spcPts val="0"/>
              </a:spcAft>
              <a:buClr>
                <a:schemeClr val="dk2"/>
              </a:buClr>
              <a:buSzPts val="3000"/>
              <a:buFont typeface="Arial"/>
              <a:buNone/>
            </a:pPr>
            <a:r>
              <a:rPr i="1" lang="en" sz="1800">
                <a:solidFill>
                  <a:schemeClr val="lt1"/>
                </a:solidFill>
                <a:latin typeface="Avenir"/>
                <a:ea typeface="Avenir"/>
                <a:cs typeface="Avenir"/>
                <a:sym typeface="Avenir"/>
              </a:rPr>
              <a:t>If the surrogate is not making decisions consistent with one of these three methods, then the medical team may intervene. </a:t>
            </a:r>
            <a:endParaRPr i="1" sz="1800">
              <a:solidFill>
                <a:schemeClr val="lt1"/>
              </a:solidFill>
              <a:latin typeface="Avenir"/>
              <a:ea typeface="Avenir"/>
              <a:cs typeface="Avenir"/>
              <a:sym typeface="Avenir"/>
            </a:endParaRPr>
          </a:p>
          <a:p>
            <a:pPr indent="0" lvl="0" marL="0" rtl="0" algn="l">
              <a:lnSpc>
                <a:spcPct val="100000"/>
              </a:lnSpc>
              <a:spcBef>
                <a:spcPts val="200"/>
              </a:spcBef>
              <a:spcAft>
                <a:spcPts val="0"/>
              </a:spcAft>
              <a:buNone/>
            </a:pPr>
            <a:r>
              <a:t/>
            </a:r>
            <a:endParaRPr sz="1800">
              <a:solidFill>
                <a:schemeClr val="lt1"/>
              </a:solidFill>
              <a:latin typeface="Avenir"/>
              <a:ea typeface="Avenir"/>
              <a:cs typeface="Avenir"/>
              <a:sym typeface="Avenir"/>
            </a:endParaRPr>
          </a:p>
          <a:p>
            <a:pPr indent="-50800" lvl="0" marL="139700" rtl="0" algn="l">
              <a:lnSpc>
                <a:spcPct val="100000"/>
              </a:lnSpc>
              <a:spcBef>
                <a:spcPts val="800"/>
              </a:spcBef>
              <a:spcAft>
                <a:spcPts val="800"/>
              </a:spcAft>
              <a:buClr>
                <a:schemeClr val="dk1"/>
              </a:buClr>
              <a:buSzPts val="1400"/>
              <a:buNone/>
            </a:pPr>
            <a:r>
              <a:t/>
            </a:r>
            <a:endParaRPr b="1" sz="1800">
              <a:solidFill>
                <a:schemeClr val="lt1"/>
              </a:solidFill>
              <a:latin typeface="Avenir"/>
              <a:ea typeface="Avenir"/>
              <a:cs typeface="Avenir"/>
              <a:sym typeface="Aveni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5">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5">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5">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5">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6"/>
          <p:cNvSpPr txBox="1"/>
          <p:nvPr>
            <p:ph type="title"/>
          </p:nvPr>
        </p:nvSpPr>
        <p:spPr>
          <a:xfrm>
            <a:off x="311700" y="1711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venir"/>
                <a:ea typeface="Avenir"/>
                <a:cs typeface="Avenir"/>
                <a:sym typeface="Avenir"/>
              </a:rPr>
              <a:t>Impacts of decisions on patients and  families</a:t>
            </a:r>
            <a:endParaRPr>
              <a:latin typeface="Avenir"/>
              <a:ea typeface="Avenir"/>
              <a:cs typeface="Avenir"/>
              <a:sym typeface="Avenir"/>
            </a:endParaRPr>
          </a:p>
        </p:txBody>
      </p:sp>
      <p:sp>
        <p:nvSpPr>
          <p:cNvPr id="381" name="Google Shape;381;p56"/>
          <p:cNvSpPr txBox="1"/>
          <p:nvPr>
            <p:ph idx="1" type="body"/>
          </p:nvPr>
        </p:nvSpPr>
        <p:spPr>
          <a:xfrm>
            <a:off x="4105800" y="756000"/>
            <a:ext cx="4964700" cy="36315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en">
                <a:solidFill>
                  <a:schemeClr val="dk1"/>
                </a:solidFill>
                <a:latin typeface="Avenir"/>
                <a:ea typeface="Avenir"/>
                <a:cs typeface="Avenir"/>
                <a:sym typeface="Avenir"/>
              </a:rPr>
              <a:t>Families of these patients may experience </a:t>
            </a:r>
            <a:endParaRPr>
              <a:solidFill>
                <a:schemeClr val="dk1"/>
              </a:solidFill>
              <a:latin typeface="Avenir"/>
              <a:ea typeface="Avenir"/>
              <a:cs typeface="Avenir"/>
              <a:sym typeface="Avenir"/>
            </a:endParaRPr>
          </a:p>
          <a:p>
            <a:pPr indent="-342900" lvl="0" marL="457200" rtl="0" algn="l">
              <a:spcBef>
                <a:spcPts val="1200"/>
              </a:spcBef>
              <a:spcAft>
                <a:spcPts val="0"/>
              </a:spcAft>
              <a:buClr>
                <a:schemeClr val="dk1"/>
              </a:buClr>
              <a:buSzPts val="1800"/>
              <a:buFont typeface="Avenir"/>
              <a:buChar char="●"/>
            </a:pPr>
            <a:r>
              <a:rPr lang="en">
                <a:solidFill>
                  <a:schemeClr val="dk1"/>
                </a:solidFill>
                <a:latin typeface="Avenir"/>
                <a:ea typeface="Avenir"/>
                <a:cs typeface="Avenir"/>
                <a:sym typeface="Avenir"/>
              </a:rPr>
              <a:t>significant financial losses and </a:t>
            </a:r>
            <a:endParaRPr>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a:solidFill>
                  <a:schemeClr val="dk1"/>
                </a:solidFill>
                <a:latin typeface="Avenir"/>
                <a:ea typeface="Avenir"/>
                <a:cs typeface="Avenir"/>
                <a:sym typeface="Avenir"/>
              </a:rPr>
              <a:t>psychosocial distress, and </a:t>
            </a:r>
            <a:endParaRPr>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a:solidFill>
                  <a:schemeClr val="dk1"/>
                </a:solidFill>
                <a:latin typeface="Avenir"/>
                <a:ea typeface="Avenir"/>
                <a:cs typeface="Avenir"/>
                <a:sym typeface="Avenir"/>
              </a:rPr>
              <a:t>Lack of resources and support systems for family members caring for loved ones</a:t>
            </a:r>
            <a:endParaRPr>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a:solidFill>
                  <a:schemeClr val="dk1"/>
                </a:solidFill>
                <a:latin typeface="Avenir"/>
                <a:ea typeface="Avenir"/>
                <a:cs typeface="Avenir"/>
                <a:sym typeface="Avenir"/>
              </a:rPr>
              <a:t>gaps in insurance coverage </a:t>
            </a:r>
            <a:endParaRPr>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a:solidFill>
                  <a:schemeClr val="dk1"/>
                </a:solidFill>
                <a:latin typeface="Avenir"/>
                <a:ea typeface="Avenir"/>
                <a:cs typeface="Avenir"/>
                <a:sym typeface="Avenir"/>
              </a:rPr>
              <a:t>exhausting of personal resources </a:t>
            </a:r>
            <a:endParaRPr>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a:solidFill>
                  <a:schemeClr val="dk1"/>
                </a:solidFill>
                <a:latin typeface="Avenir"/>
                <a:ea typeface="Avenir"/>
                <a:cs typeface="Avenir"/>
                <a:sym typeface="Avenir"/>
              </a:rPr>
              <a:t>substantial opportunity costs for family members</a:t>
            </a:r>
            <a:endParaRPr>
              <a:solidFill>
                <a:schemeClr val="dk1"/>
              </a:solidFill>
              <a:latin typeface="Avenir"/>
              <a:ea typeface="Avenir"/>
              <a:cs typeface="Avenir"/>
              <a:sym typeface="Avenir"/>
            </a:endParaRPr>
          </a:p>
          <a:p>
            <a:pPr indent="-342900" lvl="1" marL="9144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foregoing educational </a:t>
            </a:r>
            <a:endParaRPr sz="1800">
              <a:solidFill>
                <a:schemeClr val="dk1"/>
              </a:solidFill>
              <a:latin typeface="Avenir"/>
              <a:ea typeface="Avenir"/>
              <a:cs typeface="Avenir"/>
              <a:sym typeface="Avenir"/>
            </a:endParaRPr>
          </a:p>
          <a:p>
            <a:pPr indent="-342900" lvl="1" marL="914400" rtl="0" algn="l">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Forgoing professional opportunities because of the need to care for, and be available for, a recovering loved one. </a:t>
            </a:r>
            <a:endParaRPr sz="1800">
              <a:solidFill>
                <a:schemeClr val="dk1"/>
              </a:solidFill>
              <a:latin typeface="Avenir"/>
              <a:ea typeface="Avenir"/>
              <a:cs typeface="Avenir"/>
              <a:sym typeface="Avenir"/>
            </a:endParaRPr>
          </a:p>
          <a:p>
            <a:pPr indent="0" lvl="0" marL="0" rtl="0" algn="l">
              <a:spcBef>
                <a:spcPts val="1200"/>
              </a:spcBef>
              <a:spcAft>
                <a:spcPts val="1200"/>
              </a:spcAft>
              <a:buNone/>
            </a:pPr>
            <a:r>
              <a:t/>
            </a:r>
            <a:endParaRPr>
              <a:solidFill>
                <a:schemeClr val="dk1"/>
              </a:solidFill>
              <a:latin typeface="Avenir"/>
              <a:ea typeface="Avenir"/>
              <a:cs typeface="Avenir"/>
              <a:sym typeface="Avenir"/>
            </a:endParaRPr>
          </a:p>
        </p:txBody>
      </p:sp>
      <p:sp>
        <p:nvSpPr>
          <p:cNvPr id="382" name="Google Shape;382;p56"/>
          <p:cNvSpPr txBox="1"/>
          <p:nvPr/>
        </p:nvSpPr>
        <p:spPr>
          <a:xfrm>
            <a:off x="311700" y="756000"/>
            <a:ext cx="3794100" cy="346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800">
                <a:solidFill>
                  <a:schemeClr val="dk1"/>
                </a:solidFill>
                <a:latin typeface="Avenir"/>
                <a:ea typeface="Avenir"/>
                <a:cs typeface="Avenir"/>
                <a:sym typeface="Avenir"/>
              </a:rPr>
              <a:t>P</a:t>
            </a:r>
            <a:r>
              <a:rPr lang="en" sz="1800">
                <a:solidFill>
                  <a:schemeClr val="dk1"/>
                </a:solidFill>
                <a:latin typeface="Avenir"/>
                <a:ea typeface="Avenir"/>
                <a:cs typeface="Avenir"/>
                <a:sym typeface="Avenir"/>
              </a:rPr>
              <a:t>atients may experience:</a:t>
            </a:r>
            <a:endParaRPr sz="1800">
              <a:solidFill>
                <a:schemeClr val="dk1"/>
              </a:solidFill>
              <a:latin typeface="Avenir"/>
              <a:ea typeface="Avenir"/>
              <a:cs typeface="Avenir"/>
              <a:sym typeface="Avenir"/>
            </a:endParaRPr>
          </a:p>
          <a:p>
            <a:pPr indent="-342900" lvl="0" marL="457200" rtl="0" algn="l">
              <a:lnSpc>
                <a:spcPct val="115000"/>
              </a:lnSpc>
              <a:spcBef>
                <a:spcPts val="1200"/>
              </a:spcBef>
              <a:spcAft>
                <a:spcPts val="0"/>
              </a:spcAft>
              <a:buClr>
                <a:schemeClr val="dk1"/>
              </a:buClr>
              <a:buSzPts val="1800"/>
              <a:buFont typeface="Avenir"/>
              <a:buChar char="●"/>
            </a:pPr>
            <a:r>
              <a:rPr lang="en" sz="1800">
                <a:solidFill>
                  <a:schemeClr val="dk1"/>
                </a:solidFill>
                <a:latin typeface="Avenir"/>
                <a:ea typeface="Avenir"/>
                <a:cs typeface="Avenir"/>
                <a:sym typeface="Avenir"/>
              </a:rPr>
              <a:t>the potential pain, suffering and loss of dignity of continued treatments that ultimately prove to be non-beneficial or without attainment of what the patient would agree to be a minimally acceptable neurological outcome.</a:t>
            </a:r>
            <a:endParaRPr sz="1800">
              <a:solidFill>
                <a:schemeClr val="dk1"/>
              </a:solidFill>
              <a:latin typeface="Avenir"/>
              <a:ea typeface="Avenir"/>
              <a:cs typeface="Avenir"/>
              <a:sym typeface="Avenir"/>
            </a:endParaRPr>
          </a:p>
          <a:p>
            <a:pPr indent="0" lvl="0" marL="0" rtl="0" algn="l">
              <a:spcBef>
                <a:spcPts val="1200"/>
              </a:spcBef>
              <a:spcAft>
                <a:spcPts val="0"/>
              </a:spcAft>
              <a:buNone/>
            </a:pPr>
            <a:r>
              <a:t/>
            </a:r>
            <a:endParaRPr sz="1800">
              <a:latin typeface="Avenir"/>
              <a:ea typeface="Avenir"/>
              <a:cs typeface="Avenir"/>
              <a:sym typeface="Aveni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9"/>
          <p:cNvSpPr txBox="1"/>
          <p:nvPr/>
        </p:nvSpPr>
        <p:spPr>
          <a:xfrm>
            <a:off x="1688075" y="1201900"/>
            <a:ext cx="6609000" cy="214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Avenir"/>
                <a:ea typeface="Avenir"/>
                <a:cs typeface="Avenir"/>
                <a:sym typeface="Avenir"/>
              </a:rPr>
              <a:t>Aristotle, “"giving to each that which is his due"</a:t>
            </a:r>
            <a:endParaRPr sz="1800">
              <a:solidFill>
                <a:schemeClr val="dk1"/>
              </a:solidFill>
              <a:latin typeface="Avenir"/>
              <a:ea typeface="Avenir"/>
              <a:cs typeface="Avenir"/>
              <a:sym typeface="Avenir"/>
            </a:endParaRPr>
          </a:p>
          <a:p>
            <a:pPr indent="-342900" lvl="0" marL="457200" rtl="0" algn="l">
              <a:lnSpc>
                <a:spcPct val="115000"/>
              </a:lnSpc>
              <a:spcBef>
                <a:spcPts val="0"/>
              </a:spcBef>
              <a:spcAft>
                <a:spcPts val="0"/>
              </a:spcAft>
              <a:buClr>
                <a:schemeClr val="dk1"/>
              </a:buClr>
              <a:buSzPts val="1800"/>
              <a:buFont typeface="Avenir"/>
              <a:buAutoNum type="arabicPeriod"/>
            </a:pPr>
            <a:r>
              <a:rPr lang="en" sz="1800">
                <a:solidFill>
                  <a:schemeClr val="dk1"/>
                </a:solidFill>
                <a:latin typeface="Avenir"/>
                <a:ea typeface="Avenir"/>
                <a:cs typeface="Avenir"/>
                <a:sym typeface="Avenir"/>
              </a:rPr>
              <a:t>To each person an equal share</a:t>
            </a:r>
            <a:endParaRPr sz="1800">
              <a:solidFill>
                <a:schemeClr val="dk1"/>
              </a:solidFill>
              <a:latin typeface="Avenir"/>
              <a:ea typeface="Avenir"/>
              <a:cs typeface="Avenir"/>
              <a:sym typeface="Avenir"/>
            </a:endParaRPr>
          </a:p>
          <a:p>
            <a:pPr indent="-342900" lvl="0" marL="457200" rtl="0" algn="l">
              <a:lnSpc>
                <a:spcPct val="115000"/>
              </a:lnSpc>
              <a:spcBef>
                <a:spcPts val="0"/>
              </a:spcBef>
              <a:spcAft>
                <a:spcPts val="0"/>
              </a:spcAft>
              <a:buClr>
                <a:schemeClr val="dk1"/>
              </a:buClr>
              <a:buSzPts val="1800"/>
              <a:buFont typeface="Avenir"/>
              <a:buAutoNum type="arabicPeriod"/>
            </a:pPr>
            <a:r>
              <a:rPr lang="en" sz="1800">
                <a:solidFill>
                  <a:schemeClr val="dk1"/>
                </a:solidFill>
                <a:latin typeface="Avenir"/>
                <a:ea typeface="Avenir"/>
                <a:cs typeface="Avenir"/>
                <a:sym typeface="Avenir"/>
              </a:rPr>
              <a:t>To each person according to need</a:t>
            </a:r>
            <a:endParaRPr sz="1800">
              <a:solidFill>
                <a:schemeClr val="dk1"/>
              </a:solidFill>
              <a:latin typeface="Avenir"/>
              <a:ea typeface="Avenir"/>
              <a:cs typeface="Avenir"/>
              <a:sym typeface="Avenir"/>
            </a:endParaRPr>
          </a:p>
          <a:p>
            <a:pPr indent="-342900" lvl="0" marL="457200" rtl="0" algn="l">
              <a:lnSpc>
                <a:spcPct val="115000"/>
              </a:lnSpc>
              <a:spcBef>
                <a:spcPts val="0"/>
              </a:spcBef>
              <a:spcAft>
                <a:spcPts val="0"/>
              </a:spcAft>
              <a:buClr>
                <a:schemeClr val="dk1"/>
              </a:buClr>
              <a:buSzPts val="1800"/>
              <a:buFont typeface="Avenir"/>
              <a:buAutoNum type="arabicPeriod"/>
            </a:pPr>
            <a:r>
              <a:rPr lang="en" sz="1800">
                <a:solidFill>
                  <a:schemeClr val="dk1"/>
                </a:solidFill>
                <a:latin typeface="Avenir"/>
                <a:ea typeface="Avenir"/>
                <a:cs typeface="Avenir"/>
                <a:sym typeface="Avenir"/>
              </a:rPr>
              <a:t>To each person according to effort</a:t>
            </a:r>
            <a:endParaRPr sz="1800">
              <a:solidFill>
                <a:schemeClr val="dk1"/>
              </a:solidFill>
              <a:latin typeface="Avenir"/>
              <a:ea typeface="Avenir"/>
              <a:cs typeface="Avenir"/>
              <a:sym typeface="Avenir"/>
            </a:endParaRPr>
          </a:p>
          <a:p>
            <a:pPr indent="-342900" lvl="0" marL="457200" rtl="0" algn="l">
              <a:lnSpc>
                <a:spcPct val="115000"/>
              </a:lnSpc>
              <a:spcBef>
                <a:spcPts val="0"/>
              </a:spcBef>
              <a:spcAft>
                <a:spcPts val="0"/>
              </a:spcAft>
              <a:buClr>
                <a:schemeClr val="dk1"/>
              </a:buClr>
              <a:buSzPts val="1800"/>
              <a:buFont typeface="Avenir"/>
              <a:buAutoNum type="arabicPeriod"/>
            </a:pPr>
            <a:r>
              <a:rPr lang="en" sz="1800">
                <a:solidFill>
                  <a:schemeClr val="dk1"/>
                </a:solidFill>
                <a:latin typeface="Avenir"/>
                <a:ea typeface="Avenir"/>
                <a:cs typeface="Avenir"/>
                <a:sym typeface="Avenir"/>
              </a:rPr>
              <a:t>To each person according to contribution</a:t>
            </a:r>
            <a:endParaRPr sz="1800">
              <a:solidFill>
                <a:schemeClr val="dk1"/>
              </a:solidFill>
              <a:latin typeface="Avenir"/>
              <a:ea typeface="Avenir"/>
              <a:cs typeface="Avenir"/>
              <a:sym typeface="Avenir"/>
            </a:endParaRPr>
          </a:p>
          <a:p>
            <a:pPr indent="-342900" lvl="0" marL="457200" rtl="0" algn="l">
              <a:lnSpc>
                <a:spcPct val="115000"/>
              </a:lnSpc>
              <a:spcBef>
                <a:spcPts val="0"/>
              </a:spcBef>
              <a:spcAft>
                <a:spcPts val="0"/>
              </a:spcAft>
              <a:buClr>
                <a:schemeClr val="dk1"/>
              </a:buClr>
              <a:buSzPts val="1800"/>
              <a:buFont typeface="Avenir"/>
              <a:buAutoNum type="arabicPeriod"/>
            </a:pPr>
            <a:r>
              <a:rPr lang="en" sz="1800">
                <a:solidFill>
                  <a:schemeClr val="dk1"/>
                </a:solidFill>
                <a:latin typeface="Avenir"/>
                <a:ea typeface="Avenir"/>
                <a:cs typeface="Avenir"/>
                <a:sym typeface="Avenir"/>
              </a:rPr>
              <a:t>To each person according to merit</a:t>
            </a:r>
            <a:endParaRPr sz="1800">
              <a:solidFill>
                <a:schemeClr val="dk1"/>
              </a:solidFill>
              <a:latin typeface="Avenir"/>
              <a:ea typeface="Avenir"/>
              <a:cs typeface="Avenir"/>
              <a:sym typeface="Avenir"/>
            </a:endParaRPr>
          </a:p>
          <a:p>
            <a:pPr indent="-342900" lvl="0" marL="457200" rtl="0" algn="l">
              <a:lnSpc>
                <a:spcPct val="115000"/>
              </a:lnSpc>
              <a:spcBef>
                <a:spcPts val="0"/>
              </a:spcBef>
              <a:spcAft>
                <a:spcPts val="0"/>
              </a:spcAft>
              <a:buClr>
                <a:schemeClr val="dk1"/>
              </a:buClr>
              <a:buSzPts val="1800"/>
              <a:buFont typeface="Avenir"/>
              <a:buAutoNum type="arabicPeriod"/>
            </a:pPr>
            <a:r>
              <a:rPr lang="en" sz="1800">
                <a:solidFill>
                  <a:schemeClr val="dk1"/>
                </a:solidFill>
                <a:latin typeface="Avenir"/>
                <a:ea typeface="Avenir"/>
                <a:cs typeface="Avenir"/>
                <a:sym typeface="Avenir"/>
              </a:rPr>
              <a:t>To each person according to free-market exchanges</a:t>
            </a:r>
            <a:endParaRPr sz="1800">
              <a:solidFill>
                <a:schemeClr val="dk1"/>
              </a:solidFill>
              <a:latin typeface="Avenir"/>
              <a:ea typeface="Avenir"/>
              <a:cs typeface="Avenir"/>
              <a:sym typeface="Avenir"/>
            </a:endParaRPr>
          </a:p>
          <a:p>
            <a:pPr indent="0" lvl="0" marL="457200" rtl="0" algn="l">
              <a:lnSpc>
                <a:spcPct val="115000"/>
              </a:lnSpc>
              <a:spcBef>
                <a:spcPts val="800"/>
              </a:spcBef>
              <a:spcAft>
                <a:spcPts val="0"/>
              </a:spcAft>
              <a:buNone/>
            </a:pPr>
            <a:r>
              <a:rPr lang="en">
                <a:solidFill>
                  <a:schemeClr val="dk1"/>
                </a:solidFill>
                <a:latin typeface="Avenir"/>
                <a:ea typeface="Avenir"/>
                <a:cs typeface="Avenir"/>
                <a:sym typeface="Avenir"/>
              </a:rPr>
              <a:t>Ala Beauchamps &amp; Childress</a:t>
            </a:r>
            <a:endParaRPr>
              <a:solidFill>
                <a:schemeClr val="dk1"/>
              </a:solidFill>
              <a:latin typeface="Avenir"/>
              <a:ea typeface="Avenir"/>
              <a:cs typeface="Avenir"/>
              <a:sym typeface="Avenir"/>
            </a:endParaRPr>
          </a:p>
          <a:p>
            <a:pPr indent="0" lvl="0" marL="0" rtl="0" algn="l">
              <a:lnSpc>
                <a:spcPct val="115000"/>
              </a:lnSpc>
              <a:spcBef>
                <a:spcPts val="800"/>
              </a:spcBef>
              <a:spcAft>
                <a:spcPts val="0"/>
              </a:spcAft>
              <a:buNone/>
            </a:pPr>
            <a:r>
              <a:t/>
            </a:r>
            <a:endParaRPr sz="1800">
              <a:solidFill>
                <a:schemeClr val="dk1"/>
              </a:solidFill>
              <a:latin typeface="Avenir"/>
              <a:ea typeface="Avenir"/>
              <a:cs typeface="Avenir"/>
              <a:sym typeface="Avenir"/>
            </a:endParaRPr>
          </a:p>
        </p:txBody>
      </p:sp>
      <p:sp>
        <p:nvSpPr>
          <p:cNvPr id="234" name="Google Shape;234;p39"/>
          <p:cNvSpPr txBox="1"/>
          <p:nvPr/>
        </p:nvSpPr>
        <p:spPr>
          <a:xfrm>
            <a:off x="903950" y="359375"/>
            <a:ext cx="50874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Rock Salt"/>
                <a:ea typeface="Rock Salt"/>
                <a:cs typeface="Rock Salt"/>
                <a:sym typeface="Rock Salt"/>
              </a:rPr>
              <a:t>Bioethics </a:t>
            </a:r>
            <a:r>
              <a:rPr lang="en" sz="3000">
                <a:solidFill>
                  <a:schemeClr val="dk1"/>
                </a:solidFill>
                <a:latin typeface="Rock Salt"/>
                <a:ea typeface="Rock Salt"/>
                <a:cs typeface="Rock Salt"/>
                <a:sym typeface="Rock Salt"/>
              </a:rPr>
              <a:t>Justice</a:t>
            </a:r>
            <a:endParaRPr sz="3000">
              <a:solidFill>
                <a:schemeClr val="lt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57"/>
          <p:cNvSpPr txBox="1"/>
          <p:nvPr>
            <p:ph idx="4294967295" type="ctrTitle"/>
          </p:nvPr>
        </p:nvSpPr>
        <p:spPr>
          <a:xfrm>
            <a:off x="2243550" y="2223425"/>
            <a:ext cx="4656900" cy="1181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Rock Salt"/>
                <a:ea typeface="Rock Salt"/>
                <a:cs typeface="Rock Salt"/>
                <a:sym typeface="Rock Salt"/>
              </a:rPr>
              <a:t>What do we do now? </a:t>
            </a:r>
            <a:endParaRPr>
              <a:latin typeface="Rock Salt"/>
              <a:ea typeface="Rock Salt"/>
              <a:cs typeface="Rock Salt"/>
              <a:sym typeface="Rock Salt"/>
            </a:endParaRPr>
          </a:p>
          <a:p>
            <a:pPr indent="0" lvl="0" marL="0" rtl="0" algn="ctr">
              <a:spcBef>
                <a:spcPts val="0"/>
              </a:spcBef>
              <a:spcAft>
                <a:spcPts val="0"/>
              </a:spcAft>
              <a:buNone/>
            </a:pPr>
            <a:r>
              <a:t/>
            </a:r>
            <a:endParaRPr>
              <a:latin typeface="Rock Salt"/>
              <a:ea typeface="Rock Salt"/>
              <a:cs typeface="Rock Salt"/>
              <a:sym typeface="Rock Salt"/>
            </a:endParaRPr>
          </a:p>
          <a:p>
            <a:pPr indent="0" lvl="0" marL="0" rtl="0" algn="ctr">
              <a:spcBef>
                <a:spcPts val="0"/>
              </a:spcBef>
              <a:spcAft>
                <a:spcPts val="0"/>
              </a:spcAft>
              <a:buNone/>
            </a:pPr>
            <a:r>
              <a:t/>
            </a:r>
            <a:endParaRPr>
              <a:latin typeface="Rock Salt"/>
              <a:ea typeface="Rock Salt"/>
              <a:cs typeface="Rock Salt"/>
              <a:sym typeface="Rock Salt"/>
            </a:endParaRPr>
          </a:p>
          <a:p>
            <a:pPr indent="0" lvl="0" marL="0" rtl="0" algn="ctr">
              <a:spcBef>
                <a:spcPts val="0"/>
              </a:spcBef>
              <a:spcAft>
                <a:spcPts val="0"/>
              </a:spcAft>
              <a:buNone/>
            </a:pPr>
            <a:r>
              <a:t/>
            </a:r>
            <a:endParaRPr>
              <a:latin typeface="Rock Salt"/>
              <a:ea typeface="Rock Salt"/>
              <a:cs typeface="Rock Salt"/>
              <a:sym typeface="Rock Salt"/>
            </a:endParaRPr>
          </a:p>
          <a:p>
            <a:pPr indent="0" lvl="0" marL="0" rtl="0" algn="ctr">
              <a:spcBef>
                <a:spcPts val="0"/>
              </a:spcBef>
              <a:spcAft>
                <a:spcPts val="0"/>
              </a:spcAft>
              <a:buNone/>
            </a:pPr>
            <a:r>
              <a:t/>
            </a:r>
            <a:endParaRPr>
              <a:latin typeface="Rock Salt"/>
              <a:ea typeface="Rock Salt"/>
              <a:cs typeface="Rock Salt"/>
              <a:sym typeface="Rock Sal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58"/>
          <p:cNvPicPr preferRelativeResize="0"/>
          <p:nvPr/>
        </p:nvPicPr>
        <p:blipFill>
          <a:blip r:embed="rId3">
            <a:alphaModFix/>
          </a:blip>
          <a:stretch>
            <a:fillRect/>
          </a:stretch>
        </p:blipFill>
        <p:spPr>
          <a:xfrm>
            <a:off x="1980163" y="741088"/>
            <a:ext cx="5183675" cy="3661325"/>
          </a:xfrm>
          <a:prstGeom prst="rect">
            <a:avLst/>
          </a:prstGeom>
          <a:noFill/>
          <a:ln>
            <a:noFill/>
          </a:ln>
        </p:spPr>
      </p:pic>
      <p:sp>
        <p:nvSpPr>
          <p:cNvPr id="393" name="Google Shape;393;p58"/>
          <p:cNvSpPr txBox="1"/>
          <p:nvPr/>
        </p:nvSpPr>
        <p:spPr>
          <a:xfrm>
            <a:off x="3568352" y="159675"/>
            <a:ext cx="2007300" cy="37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700">
                <a:solidFill>
                  <a:schemeClr val="dk1"/>
                </a:solidFill>
                <a:latin typeface="Avenir"/>
                <a:ea typeface="Avenir"/>
                <a:cs typeface="Avenir"/>
                <a:sym typeface="Avenir"/>
              </a:rPr>
              <a:t>Awareness</a:t>
            </a:r>
            <a:endParaRPr sz="2700">
              <a:solidFill>
                <a:schemeClr val="dk1"/>
              </a:solidFill>
              <a:latin typeface="Avenir"/>
              <a:ea typeface="Avenir"/>
              <a:cs typeface="Avenir"/>
              <a:sym typeface="Avenir"/>
            </a:endParaRPr>
          </a:p>
          <a:p>
            <a:pPr indent="0" lvl="0" marL="0" rtl="0" algn="ctr">
              <a:spcBef>
                <a:spcPts val="0"/>
              </a:spcBef>
              <a:spcAft>
                <a:spcPts val="0"/>
              </a:spcAft>
              <a:buNone/>
            </a:pPr>
            <a:r>
              <a:t/>
            </a:r>
            <a:endParaRPr sz="2700">
              <a:solidFill>
                <a:schemeClr val="dk1"/>
              </a:solidFill>
              <a:latin typeface="Avenir"/>
              <a:ea typeface="Avenir"/>
              <a:cs typeface="Avenir"/>
              <a:sym typeface="Avenir"/>
            </a:endParaRPr>
          </a:p>
        </p:txBody>
      </p:sp>
      <p:pic>
        <p:nvPicPr>
          <p:cNvPr id="394" name="Google Shape;394;p58"/>
          <p:cNvPicPr preferRelativeResize="0"/>
          <p:nvPr/>
        </p:nvPicPr>
        <p:blipFill rotWithShape="1">
          <a:blip r:embed="rId4">
            <a:alphaModFix/>
          </a:blip>
          <a:srcRect b="-23592" l="-68799" r="100000" t="-4350"/>
          <a:stretch/>
        </p:blipFill>
        <p:spPr>
          <a:xfrm>
            <a:off x="152400" y="2770075"/>
            <a:ext cx="1528050" cy="22210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9"/>
          <p:cNvSpPr txBox="1"/>
          <p:nvPr/>
        </p:nvSpPr>
        <p:spPr>
          <a:xfrm>
            <a:off x="6034600" y="765625"/>
            <a:ext cx="1875000" cy="37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dk1"/>
                </a:solidFill>
                <a:latin typeface="Avenir"/>
                <a:ea typeface="Avenir"/>
                <a:cs typeface="Avenir"/>
                <a:sym typeface="Avenir"/>
              </a:rPr>
              <a:t>Education</a:t>
            </a:r>
            <a:endParaRPr sz="2200">
              <a:solidFill>
                <a:schemeClr val="dk1"/>
              </a:solidFill>
              <a:latin typeface="Avenir"/>
              <a:ea typeface="Avenir"/>
              <a:cs typeface="Avenir"/>
              <a:sym typeface="Avenir"/>
            </a:endParaRPr>
          </a:p>
          <a:p>
            <a:pPr indent="0" lvl="0" marL="0" rtl="0" algn="ctr">
              <a:spcBef>
                <a:spcPts val="0"/>
              </a:spcBef>
              <a:spcAft>
                <a:spcPts val="0"/>
              </a:spcAft>
              <a:buNone/>
            </a:pPr>
            <a:r>
              <a:t/>
            </a:r>
            <a:endParaRPr sz="2200">
              <a:solidFill>
                <a:schemeClr val="dk1"/>
              </a:solidFill>
              <a:latin typeface="Avenir"/>
              <a:ea typeface="Avenir"/>
              <a:cs typeface="Avenir"/>
              <a:sym typeface="Avenir"/>
            </a:endParaRPr>
          </a:p>
        </p:txBody>
      </p:sp>
      <p:pic>
        <p:nvPicPr>
          <p:cNvPr id="400" name="Google Shape;400;p59"/>
          <p:cNvPicPr preferRelativeResize="0"/>
          <p:nvPr/>
        </p:nvPicPr>
        <p:blipFill rotWithShape="1">
          <a:blip r:embed="rId3">
            <a:alphaModFix/>
          </a:blip>
          <a:srcRect b="-23592" l="-68799" r="100000" t="-4350"/>
          <a:stretch/>
        </p:blipFill>
        <p:spPr>
          <a:xfrm>
            <a:off x="152400" y="2770075"/>
            <a:ext cx="1528050" cy="2221026"/>
          </a:xfrm>
          <a:prstGeom prst="rect">
            <a:avLst/>
          </a:prstGeom>
          <a:noFill/>
          <a:ln>
            <a:noFill/>
          </a:ln>
        </p:spPr>
      </p:pic>
      <p:pic>
        <p:nvPicPr>
          <p:cNvPr id="401" name="Google Shape;401;p59"/>
          <p:cNvPicPr preferRelativeResize="0"/>
          <p:nvPr/>
        </p:nvPicPr>
        <p:blipFill rotWithShape="1">
          <a:blip r:embed="rId3">
            <a:alphaModFix/>
          </a:blip>
          <a:srcRect b="24068" l="30770" r="31649" t="18490"/>
          <a:stretch/>
        </p:blipFill>
        <p:spPr>
          <a:xfrm>
            <a:off x="7835875" y="223673"/>
            <a:ext cx="952500" cy="1455900"/>
          </a:xfrm>
          <a:prstGeom prst="rect">
            <a:avLst/>
          </a:prstGeom>
          <a:noFill/>
          <a:ln>
            <a:noFill/>
          </a:ln>
        </p:spPr>
      </p:pic>
      <p:pic>
        <p:nvPicPr>
          <p:cNvPr id="402" name="Google Shape;402;p59"/>
          <p:cNvPicPr preferRelativeResize="0"/>
          <p:nvPr/>
        </p:nvPicPr>
        <p:blipFill rotWithShape="1">
          <a:blip r:embed="rId4">
            <a:alphaModFix/>
          </a:blip>
          <a:srcRect b="-2333" l="1863" r="9421" t="0"/>
          <a:stretch/>
        </p:blipFill>
        <p:spPr>
          <a:xfrm>
            <a:off x="152400" y="142600"/>
            <a:ext cx="5802301" cy="2941225"/>
          </a:xfrm>
          <a:prstGeom prst="rect">
            <a:avLst/>
          </a:prstGeom>
          <a:noFill/>
          <a:ln>
            <a:noFill/>
          </a:ln>
        </p:spPr>
      </p:pic>
      <p:sp>
        <p:nvSpPr>
          <p:cNvPr id="403" name="Google Shape;403;p59"/>
          <p:cNvSpPr txBox="1"/>
          <p:nvPr/>
        </p:nvSpPr>
        <p:spPr>
          <a:xfrm>
            <a:off x="619800" y="3652700"/>
            <a:ext cx="2823300" cy="26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u="sng">
                <a:solidFill>
                  <a:schemeClr val="lt1"/>
                </a:solidFill>
                <a:latin typeface="Calibri"/>
                <a:ea typeface="Calibri"/>
                <a:cs typeface="Calibri"/>
                <a:sym typeface="Calibri"/>
                <a:hlinkClick r:id="rId5">
                  <a:extLst>
                    <a:ext uri="{A12FA001-AC4F-418D-AE19-62706E023703}">
                      <ahyp:hlinkClr val="tx"/>
                    </a:ext>
                  </a:extLst>
                </a:hlinkClick>
              </a:rPr>
              <a:t>https://disabilityvisibilityproject.com/</a:t>
            </a:r>
            <a:endParaRPr sz="1600">
              <a:solidFill>
                <a:schemeClr val="lt1"/>
              </a:solidFill>
              <a:latin typeface="Calibri"/>
              <a:ea typeface="Calibri"/>
              <a:cs typeface="Calibri"/>
              <a:sym typeface="Calibri"/>
            </a:endParaRPr>
          </a:p>
        </p:txBody>
      </p:sp>
      <p:pic>
        <p:nvPicPr>
          <p:cNvPr id="404" name="Google Shape;404;p59"/>
          <p:cNvPicPr preferRelativeResize="0"/>
          <p:nvPr/>
        </p:nvPicPr>
        <p:blipFill>
          <a:blip r:embed="rId6">
            <a:alphaModFix/>
          </a:blip>
          <a:stretch>
            <a:fillRect/>
          </a:stretch>
        </p:blipFill>
        <p:spPr>
          <a:xfrm>
            <a:off x="6256326" y="1831973"/>
            <a:ext cx="2107138" cy="3159127"/>
          </a:xfrm>
          <a:prstGeom prst="rect">
            <a:avLst/>
          </a:prstGeom>
          <a:noFill/>
          <a:ln>
            <a:noFill/>
          </a:ln>
        </p:spPr>
      </p:pic>
      <p:pic>
        <p:nvPicPr>
          <p:cNvPr id="405" name="Google Shape;405;p59"/>
          <p:cNvPicPr preferRelativeResize="0"/>
          <p:nvPr/>
        </p:nvPicPr>
        <p:blipFill>
          <a:blip r:embed="rId7">
            <a:alphaModFix/>
          </a:blip>
          <a:stretch>
            <a:fillRect/>
          </a:stretch>
        </p:blipFill>
        <p:spPr>
          <a:xfrm>
            <a:off x="619800" y="3451136"/>
            <a:ext cx="5334901" cy="153996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60"/>
          <p:cNvSpPr txBox="1"/>
          <p:nvPr/>
        </p:nvSpPr>
        <p:spPr>
          <a:xfrm>
            <a:off x="3443350" y="153650"/>
            <a:ext cx="2171700" cy="50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Avenir"/>
                <a:ea typeface="Avenir"/>
                <a:cs typeface="Avenir"/>
                <a:sym typeface="Avenir"/>
              </a:rPr>
              <a:t>Communication</a:t>
            </a:r>
            <a:endParaRPr sz="1800">
              <a:solidFill>
                <a:schemeClr val="dk1"/>
              </a:solidFill>
              <a:latin typeface="Avenir"/>
              <a:ea typeface="Avenir"/>
              <a:cs typeface="Avenir"/>
              <a:sym typeface="Avenir"/>
            </a:endParaRPr>
          </a:p>
          <a:p>
            <a:pPr indent="0" lvl="0" marL="0" rtl="0" algn="ctr">
              <a:spcBef>
                <a:spcPts val="0"/>
              </a:spcBef>
              <a:spcAft>
                <a:spcPts val="0"/>
              </a:spcAft>
              <a:buNone/>
            </a:pPr>
            <a:r>
              <a:t/>
            </a:r>
            <a:endParaRPr sz="1800">
              <a:solidFill>
                <a:schemeClr val="dk1"/>
              </a:solidFill>
              <a:latin typeface="Avenir"/>
              <a:ea typeface="Avenir"/>
              <a:cs typeface="Avenir"/>
              <a:sym typeface="Avenir"/>
            </a:endParaRPr>
          </a:p>
        </p:txBody>
      </p:sp>
      <p:pic>
        <p:nvPicPr>
          <p:cNvPr id="411" name="Google Shape;411;p60"/>
          <p:cNvPicPr preferRelativeResize="0"/>
          <p:nvPr/>
        </p:nvPicPr>
        <p:blipFill rotWithShape="1">
          <a:blip r:embed="rId3">
            <a:alphaModFix/>
          </a:blip>
          <a:srcRect b="-23592" l="-68799" r="100000" t="-4350"/>
          <a:stretch/>
        </p:blipFill>
        <p:spPr>
          <a:xfrm>
            <a:off x="152400" y="2770075"/>
            <a:ext cx="1528050" cy="2221026"/>
          </a:xfrm>
          <a:prstGeom prst="rect">
            <a:avLst/>
          </a:prstGeom>
          <a:noFill/>
          <a:ln>
            <a:noFill/>
          </a:ln>
        </p:spPr>
      </p:pic>
      <p:sp>
        <p:nvSpPr>
          <p:cNvPr id="412" name="Google Shape;412;p60"/>
          <p:cNvSpPr txBox="1"/>
          <p:nvPr>
            <p:ph idx="1" type="body"/>
          </p:nvPr>
        </p:nvSpPr>
        <p:spPr>
          <a:xfrm>
            <a:off x="152400" y="567275"/>
            <a:ext cx="8357700" cy="1315500"/>
          </a:xfrm>
          <a:prstGeom prst="rect">
            <a:avLst/>
          </a:prstGeom>
        </p:spPr>
        <p:txBody>
          <a:bodyPr anchorCtr="0" anchor="t" bIns="91425" lIns="91425" spcFirstLastPara="1" rIns="91425" wrap="square" tIns="91425">
            <a:normAutofit/>
          </a:bodyPr>
          <a:lstStyle/>
          <a:p>
            <a:pPr indent="0" lvl="0" marL="0" rtl="0" algn="l">
              <a:spcBef>
                <a:spcPts val="1200"/>
              </a:spcBef>
              <a:spcAft>
                <a:spcPts val="1200"/>
              </a:spcAft>
              <a:buNone/>
            </a:pPr>
            <a:r>
              <a:rPr lang="en" sz="1600">
                <a:solidFill>
                  <a:schemeClr val="dk1"/>
                </a:solidFill>
                <a:latin typeface="Avenir"/>
                <a:ea typeface="Avenir"/>
                <a:cs typeface="Avenir"/>
                <a:sym typeface="Avenir"/>
              </a:rPr>
              <a:t>“Such counselling should aim to explain the range of best and worst possible interpretations and outcomes, instead of relying on synthetic or mono- tonic judgments, avoid disability bias and ensure that care delivered protects patient dignity and preferences to the extent that they may be ascertained” (Young et al, 3299)</a:t>
            </a:r>
            <a:endParaRPr sz="1600">
              <a:latin typeface="Avenir"/>
              <a:ea typeface="Avenir"/>
              <a:cs typeface="Avenir"/>
              <a:sym typeface="Avenir"/>
            </a:endParaRPr>
          </a:p>
        </p:txBody>
      </p:sp>
      <p:sp>
        <p:nvSpPr>
          <p:cNvPr id="413" name="Google Shape;413;p60"/>
          <p:cNvSpPr txBox="1"/>
          <p:nvPr/>
        </p:nvSpPr>
        <p:spPr>
          <a:xfrm>
            <a:off x="1006625" y="1882775"/>
            <a:ext cx="8030700" cy="31083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2000"/>
              </a:spcBef>
              <a:spcAft>
                <a:spcPts val="2000"/>
              </a:spcAft>
              <a:buNone/>
            </a:pPr>
            <a:r>
              <a:rPr lang="en" sz="1600">
                <a:solidFill>
                  <a:schemeClr val="dk1"/>
                </a:solidFill>
                <a:latin typeface="Avenir"/>
                <a:ea typeface="Avenir"/>
                <a:cs typeface="Avenir"/>
                <a:sym typeface="Avenir"/>
              </a:rPr>
              <a:t>“</a:t>
            </a:r>
            <a:r>
              <a:rPr lang="en" sz="1600">
                <a:solidFill>
                  <a:schemeClr val="dk1"/>
                </a:solidFill>
                <a:latin typeface="Avenir"/>
                <a:ea typeface="Avenir"/>
                <a:cs typeface="Avenir"/>
                <a:sym typeface="Avenir"/>
              </a:rPr>
              <a:t>To guide clinical decisions, the anticipated recovery trajectory must be </a:t>
            </a:r>
            <a:r>
              <a:rPr b="1" i="1" lang="en" sz="1600">
                <a:solidFill>
                  <a:schemeClr val="dk1"/>
                </a:solidFill>
                <a:latin typeface="Avenir"/>
                <a:ea typeface="Avenir"/>
                <a:cs typeface="Avenir"/>
                <a:sym typeface="Avenir"/>
              </a:rPr>
              <a:t>contextualized by the patient’s goals of care</a:t>
            </a:r>
            <a:r>
              <a:rPr lang="en" sz="1600">
                <a:solidFill>
                  <a:schemeClr val="dk1"/>
                </a:solidFill>
                <a:latin typeface="Avenir"/>
                <a:ea typeface="Avenir"/>
                <a:cs typeface="Avenir"/>
                <a:sym typeface="Avenir"/>
              </a:rPr>
              <a:t>; that is, </a:t>
            </a:r>
            <a:r>
              <a:rPr b="1" i="1" lang="en" sz="1600">
                <a:solidFill>
                  <a:schemeClr val="dk1"/>
                </a:solidFill>
                <a:latin typeface="Avenir"/>
                <a:ea typeface="Avenir"/>
                <a:cs typeface="Avenir"/>
                <a:sym typeface="Avenir"/>
              </a:rPr>
              <a:t>what the patient hopes to achieve with medical intervention</a:t>
            </a:r>
            <a:r>
              <a:rPr lang="en" sz="1600">
                <a:solidFill>
                  <a:schemeClr val="dk1"/>
                </a:solidFill>
                <a:latin typeface="Avenir"/>
                <a:ea typeface="Avenir"/>
                <a:cs typeface="Avenir"/>
                <a:sym typeface="Avenir"/>
              </a:rPr>
              <a:t>. For the purpose of neuroprognostication, where the ‘care’ in question is often LST, the goal of care can be defined as </a:t>
            </a:r>
            <a:r>
              <a:rPr b="1" i="1" lang="en" sz="1600">
                <a:solidFill>
                  <a:schemeClr val="dk1"/>
                </a:solidFill>
                <a:latin typeface="Avenir"/>
                <a:ea typeface="Avenir"/>
                <a:cs typeface="Avenir"/>
                <a:sym typeface="Avenir"/>
              </a:rPr>
              <a:t>the minimum level of neurological function that would make life worth living for the patient</a:t>
            </a:r>
            <a:r>
              <a:rPr i="1" lang="en" sz="1600">
                <a:solidFill>
                  <a:schemeClr val="dk1"/>
                </a:solidFill>
                <a:latin typeface="Avenir"/>
                <a:ea typeface="Avenir"/>
                <a:cs typeface="Avenir"/>
                <a:sym typeface="Avenir"/>
              </a:rPr>
              <a:t>.</a:t>
            </a:r>
            <a:r>
              <a:rPr lang="en" sz="1600">
                <a:solidFill>
                  <a:schemeClr val="dk1"/>
                </a:solidFill>
                <a:latin typeface="Avenir"/>
                <a:ea typeface="Avenir"/>
                <a:cs typeface="Avenir"/>
                <a:sym typeface="Avenir"/>
              </a:rPr>
              <a:t> …Goals of care also include a second component: </a:t>
            </a:r>
            <a:r>
              <a:rPr b="1" lang="en" sz="1600">
                <a:solidFill>
                  <a:schemeClr val="dk1"/>
                </a:solidFill>
                <a:latin typeface="Avenir"/>
                <a:ea typeface="Avenir"/>
                <a:cs typeface="Avenir"/>
                <a:sym typeface="Avenir"/>
              </a:rPr>
              <a:t>a deadline</a:t>
            </a:r>
            <a:r>
              <a:rPr lang="en" sz="1600">
                <a:solidFill>
                  <a:schemeClr val="dk1"/>
                </a:solidFill>
                <a:latin typeface="Avenir"/>
                <a:ea typeface="Avenir"/>
                <a:cs typeface="Avenir"/>
                <a:sym typeface="Avenir"/>
              </a:rPr>
              <a:t> for achieving the minimum level of neurological function that would make life worth living. </a:t>
            </a:r>
            <a:r>
              <a:rPr b="1" i="1" lang="en" sz="1600">
                <a:solidFill>
                  <a:schemeClr val="dk1"/>
                </a:solidFill>
                <a:latin typeface="Avenir"/>
                <a:ea typeface="Avenir"/>
                <a:cs typeface="Avenir"/>
                <a:sym typeface="Avenir"/>
              </a:rPr>
              <a:t>Many patients are not willing to wait indefinitely in a rehabilitation or long-term care facility to attain their goals, and thus the deadline estimates how long the patient would probably be willing to wait to obtain this minimum level of neurological function” </a:t>
            </a:r>
            <a:r>
              <a:rPr lang="en" sz="1600">
                <a:solidFill>
                  <a:schemeClr val="dk1"/>
                </a:solidFill>
                <a:latin typeface="Avenir"/>
                <a:ea typeface="Avenir"/>
                <a:cs typeface="Avenir"/>
                <a:sym typeface="Avenir"/>
              </a:rPr>
              <a:t>(Fischer et. al).</a:t>
            </a:r>
            <a:endParaRPr sz="1600">
              <a:solidFill>
                <a:schemeClr val="dk1"/>
              </a:solidFill>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61"/>
          <p:cNvPicPr preferRelativeResize="0"/>
          <p:nvPr/>
        </p:nvPicPr>
        <p:blipFill>
          <a:blip r:embed="rId3">
            <a:alphaModFix/>
          </a:blip>
          <a:stretch>
            <a:fillRect/>
          </a:stretch>
        </p:blipFill>
        <p:spPr>
          <a:xfrm>
            <a:off x="62500" y="201588"/>
            <a:ext cx="8839202" cy="2949417"/>
          </a:xfrm>
          <a:prstGeom prst="rect">
            <a:avLst/>
          </a:prstGeom>
          <a:noFill/>
          <a:ln>
            <a:noFill/>
          </a:ln>
        </p:spPr>
      </p:pic>
      <p:pic>
        <p:nvPicPr>
          <p:cNvPr id="419" name="Google Shape;419;p61"/>
          <p:cNvPicPr preferRelativeResize="0"/>
          <p:nvPr/>
        </p:nvPicPr>
        <p:blipFill rotWithShape="1">
          <a:blip r:embed="rId4">
            <a:alphaModFix/>
          </a:blip>
          <a:srcRect b="46692" l="0" r="0" t="0"/>
          <a:stretch/>
        </p:blipFill>
        <p:spPr>
          <a:xfrm>
            <a:off x="93750" y="3221900"/>
            <a:ext cx="8776699" cy="156120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62"/>
          <p:cNvPicPr preferRelativeResize="0"/>
          <p:nvPr/>
        </p:nvPicPr>
        <p:blipFill rotWithShape="1">
          <a:blip r:embed="rId3">
            <a:alphaModFix/>
          </a:blip>
          <a:srcRect b="0" l="0" r="0" t="0"/>
          <a:stretch/>
        </p:blipFill>
        <p:spPr>
          <a:xfrm>
            <a:off x="0" y="718875"/>
            <a:ext cx="9144002" cy="39683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28" name="Shape 428"/>
        <p:cNvGrpSpPr/>
        <p:nvPr/>
      </p:nvGrpSpPr>
      <p:grpSpPr>
        <a:xfrm>
          <a:off x="0" y="0"/>
          <a:ext cx="0" cy="0"/>
          <a:chOff x="0" y="0"/>
          <a:chExt cx="0" cy="0"/>
        </a:xfrm>
      </p:grpSpPr>
      <p:sp>
        <p:nvSpPr>
          <p:cNvPr id="429" name="Google Shape;429;p63"/>
          <p:cNvSpPr txBox="1"/>
          <p:nvPr>
            <p:ph type="ctrTitle"/>
          </p:nvPr>
        </p:nvSpPr>
        <p:spPr>
          <a:xfrm>
            <a:off x="1329950" y="1259225"/>
            <a:ext cx="4173300" cy="1863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Rock Salt"/>
                <a:ea typeface="Rock Salt"/>
                <a:cs typeface="Rock Salt"/>
                <a:sym typeface="Rock Salt"/>
              </a:rPr>
              <a:t>Thank You</a:t>
            </a:r>
            <a:endParaRPr>
              <a:latin typeface="Rock Salt"/>
              <a:ea typeface="Rock Salt"/>
              <a:cs typeface="Rock Salt"/>
              <a:sym typeface="Rock Sal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434" name="Shape 434"/>
        <p:cNvGrpSpPr/>
        <p:nvPr/>
      </p:nvGrpSpPr>
      <p:grpSpPr>
        <a:xfrm>
          <a:off x="0" y="0"/>
          <a:ext cx="0" cy="0"/>
          <a:chOff x="0" y="0"/>
          <a:chExt cx="0" cy="0"/>
        </a:xfrm>
      </p:grpSpPr>
      <p:sp>
        <p:nvSpPr>
          <p:cNvPr id="435" name="Google Shape;435;p64"/>
          <p:cNvSpPr txBox="1"/>
          <p:nvPr>
            <p:ph type="title"/>
          </p:nvPr>
        </p:nvSpPr>
        <p:spPr>
          <a:xfrm>
            <a:off x="342989" y="257175"/>
            <a:ext cx="6173700" cy="43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latin typeface="Avenir"/>
                <a:ea typeface="Avenir"/>
                <a:cs typeface="Avenir"/>
                <a:sym typeface="Avenir"/>
              </a:rPr>
              <a:t>References</a:t>
            </a:r>
            <a:endParaRPr>
              <a:solidFill>
                <a:schemeClr val="lt1"/>
              </a:solidFill>
              <a:latin typeface="Avenir"/>
              <a:ea typeface="Avenir"/>
              <a:cs typeface="Avenir"/>
              <a:sym typeface="Avenir"/>
            </a:endParaRPr>
          </a:p>
        </p:txBody>
      </p:sp>
      <p:sp>
        <p:nvSpPr>
          <p:cNvPr id="436" name="Google Shape;436;p64"/>
          <p:cNvSpPr txBox="1"/>
          <p:nvPr>
            <p:ph idx="1" type="body"/>
          </p:nvPr>
        </p:nvSpPr>
        <p:spPr>
          <a:xfrm>
            <a:off x="252275" y="689175"/>
            <a:ext cx="8772300" cy="3773100"/>
          </a:xfrm>
          <a:prstGeom prst="rect">
            <a:avLst/>
          </a:prstGeom>
        </p:spPr>
        <p:txBody>
          <a:bodyPr anchorCtr="0" anchor="t" bIns="0" lIns="0" spcFirstLastPara="1" rIns="0" wrap="square" tIns="0">
            <a:noAutofit/>
          </a:bodyPr>
          <a:lstStyle/>
          <a:p>
            <a:pPr indent="-304800" lvl="0" marL="457200" marR="50800" rtl="0" algn="l">
              <a:lnSpc>
                <a:spcPct val="135000"/>
              </a:lnSpc>
              <a:spcBef>
                <a:spcPts val="0"/>
              </a:spcBef>
              <a:spcAft>
                <a:spcPts val="0"/>
              </a:spcAft>
              <a:buClr>
                <a:schemeClr val="lt1"/>
              </a:buClr>
              <a:buSzPts val="1200"/>
              <a:buFont typeface="Avenir"/>
              <a:buChar char="•"/>
            </a:pPr>
            <a:r>
              <a:rPr lang="en" sz="1200">
                <a:solidFill>
                  <a:schemeClr val="lt1"/>
                </a:solidFill>
                <a:latin typeface="Avenir"/>
                <a:ea typeface="Avenir"/>
                <a:cs typeface="Avenir"/>
                <a:sym typeface="Avenir"/>
              </a:rPr>
              <a:t>Albrecht GL &amp; Devlieger PJ. The disability paradox: High quality of life against all odds.</a:t>
            </a:r>
            <a:r>
              <a:rPr i="1" lang="en" sz="1200">
                <a:solidFill>
                  <a:schemeClr val="lt1"/>
                </a:solidFill>
                <a:latin typeface="Avenir"/>
                <a:ea typeface="Avenir"/>
                <a:cs typeface="Avenir"/>
                <a:sym typeface="Avenir"/>
              </a:rPr>
              <a:t> Soc Sci Med</a:t>
            </a:r>
            <a:r>
              <a:rPr lang="en" sz="1200">
                <a:solidFill>
                  <a:schemeClr val="lt1"/>
                </a:solidFill>
                <a:latin typeface="Avenir"/>
                <a:ea typeface="Avenir"/>
                <a:cs typeface="Avenir"/>
                <a:sym typeface="Avenir"/>
              </a:rPr>
              <a:t>. 1999 Apr;48(8):977-88. doi: 10.1016/s0277-9536(98)00411-0. </a:t>
            </a:r>
            <a:endParaRPr sz="1200">
              <a:solidFill>
                <a:schemeClr val="lt1"/>
              </a:solidFill>
              <a:latin typeface="Avenir"/>
              <a:ea typeface="Avenir"/>
              <a:cs typeface="Avenir"/>
              <a:sym typeface="Avenir"/>
            </a:endParaRPr>
          </a:p>
          <a:p>
            <a:pPr indent="-304800" lvl="0" marL="457200" rtl="0" algn="l">
              <a:spcBef>
                <a:spcPts val="0"/>
              </a:spcBef>
              <a:spcAft>
                <a:spcPts val="0"/>
              </a:spcAft>
              <a:buClr>
                <a:schemeClr val="lt1"/>
              </a:buClr>
              <a:buSzPts val="1200"/>
              <a:buFont typeface="Avenir"/>
              <a:buChar char="•"/>
            </a:pPr>
            <a:r>
              <a:rPr lang="en" sz="1300">
                <a:solidFill>
                  <a:schemeClr val="lt1"/>
                </a:solidFill>
                <a:latin typeface="Avenir"/>
                <a:ea typeface="Avenir"/>
                <a:cs typeface="Avenir"/>
                <a:sym typeface="Avenir"/>
              </a:rPr>
              <a:t>Fischer D, Edlow BL, Giacino JT, Greer DM. Neuroprognostication: a conceptual framework. Nat Rev Neurol. 2022 Jul;18(7):419-427. doi: 10.1038/s41582-022-00644-7. Epub 2022 Mar 29. PMID: 35352033; PMCID: PMC9326772.</a:t>
            </a:r>
            <a:endParaRPr sz="1200">
              <a:solidFill>
                <a:schemeClr val="lt1"/>
              </a:solidFill>
              <a:latin typeface="Avenir"/>
              <a:ea typeface="Avenir"/>
              <a:cs typeface="Avenir"/>
              <a:sym typeface="Avenir"/>
            </a:endParaRPr>
          </a:p>
          <a:p>
            <a:pPr indent="-304800" lvl="0" marL="457200" marR="50800" rtl="0" algn="l">
              <a:lnSpc>
                <a:spcPct val="135000"/>
              </a:lnSpc>
              <a:spcBef>
                <a:spcPts val="0"/>
              </a:spcBef>
              <a:spcAft>
                <a:spcPts val="0"/>
              </a:spcAft>
              <a:buClr>
                <a:schemeClr val="lt1"/>
              </a:buClr>
              <a:buSzPts val="1200"/>
              <a:buFont typeface="Avenir"/>
              <a:buChar char="•"/>
            </a:pPr>
            <a:r>
              <a:rPr lang="en" sz="1200">
                <a:solidFill>
                  <a:schemeClr val="lt1"/>
                </a:solidFill>
                <a:latin typeface="Avenir"/>
                <a:ea typeface="Avenir"/>
                <a:cs typeface="Avenir"/>
                <a:sym typeface="Avenir"/>
              </a:rPr>
              <a:t>Iezzoni LI., et al. Physicians’ perceptions of people with disability and their health care. </a:t>
            </a:r>
            <a:r>
              <a:rPr i="1" lang="en" sz="1200">
                <a:solidFill>
                  <a:schemeClr val="lt1"/>
                </a:solidFill>
                <a:latin typeface="Avenir"/>
                <a:ea typeface="Avenir"/>
                <a:cs typeface="Avenir"/>
                <a:sym typeface="Avenir"/>
              </a:rPr>
              <a:t>Health Affairs</a:t>
            </a:r>
            <a:r>
              <a:rPr lang="en" sz="1200">
                <a:solidFill>
                  <a:schemeClr val="lt1"/>
                </a:solidFill>
                <a:latin typeface="Avenir"/>
                <a:ea typeface="Avenir"/>
                <a:cs typeface="Avenir"/>
                <a:sym typeface="Avenir"/>
              </a:rPr>
              <a:t>. 2021;40(2). doi: 10.1377/hlthaff.2020.01452</a:t>
            </a:r>
            <a:endParaRPr sz="1200">
              <a:solidFill>
                <a:schemeClr val="lt1"/>
              </a:solidFill>
              <a:latin typeface="Avenir"/>
              <a:ea typeface="Avenir"/>
              <a:cs typeface="Avenir"/>
              <a:sym typeface="Avenir"/>
            </a:endParaRPr>
          </a:p>
          <a:p>
            <a:pPr indent="-304800" lvl="0" marL="457200" marR="50800" rtl="0" algn="l">
              <a:lnSpc>
                <a:spcPct val="135000"/>
              </a:lnSpc>
              <a:spcBef>
                <a:spcPts val="0"/>
              </a:spcBef>
              <a:spcAft>
                <a:spcPts val="0"/>
              </a:spcAft>
              <a:buClr>
                <a:schemeClr val="lt1"/>
              </a:buClr>
              <a:buSzPts val="1200"/>
              <a:buFont typeface="Avenir"/>
              <a:buChar char="•"/>
            </a:pPr>
            <a:r>
              <a:rPr lang="en" sz="1200">
                <a:solidFill>
                  <a:schemeClr val="lt1"/>
                </a:solidFill>
                <a:latin typeface="Avenir"/>
                <a:ea typeface="Avenir"/>
                <a:cs typeface="Avenir"/>
                <a:sym typeface="Avenir"/>
              </a:rPr>
              <a:t>Gerrek ML. Getting Past Dax. </a:t>
            </a:r>
            <a:r>
              <a:rPr i="1" lang="en" sz="1200">
                <a:solidFill>
                  <a:schemeClr val="lt1"/>
                </a:solidFill>
                <a:latin typeface="Avenir"/>
                <a:ea typeface="Avenir"/>
                <a:cs typeface="Avenir"/>
                <a:sym typeface="Avenir"/>
              </a:rPr>
              <a:t>AMA Journal of Ethics</a:t>
            </a:r>
            <a:r>
              <a:rPr lang="en" sz="1200">
                <a:solidFill>
                  <a:schemeClr val="lt1"/>
                </a:solidFill>
                <a:latin typeface="Avenir"/>
                <a:ea typeface="Avenir"/>
                <a:cs typeface="Avenir"/>
                <a:sym typeface="Avenir"/>
              </a:rPr>
              <a:t>. 2018;20(6):581-588. doi:</a:t>
            </a:r>
            <a:r>
              <a:rPr lang="en" sz="1200" u="sng">
                <a:solidFill>
                  <a:schemeClr val="lt1"/>
                </a:solidFill>
                <a:latin typeface="Avenir"/>
                <a:ea typeface="Avenir"/>
                <a:cs typeface="Avenir"/>
                <a:sym typeface="Avenir"/>
                <a:hlinkClick r:id="rId3">
                  <a:extLst>
                    <a:ext uri="{A12FA001-AC4F-418D-AE19-62706E023703}">
                      <ahyp:hlinkClr val="tx"/>
                    </a:ext>
                  </a:extLst>
                </a:hlinkClick>
              </a:rPr>
              <a:t>10.1001/journalofethics.2018.20.6.mhst1-1806</a:t>
            </a:r>
            <a:endParaRPr sz="1200" u="sng">
              <a:solidFill>
                <a:schemeClr val="lt1"/>
              </a:solidFill>
              <a:latin typeface="Avenir"/>
              <a:ea typeface="Avenir"/>
              <a:cs typeface="Avenir"/>
              <a:sym typeface="Avenir"/>
            </a:endParaRPr>
          </a:p>
          <a:p>
            <a:pPr indent="-304800" lvl="0" marL="457200" marR="50800" rtl="0" algn="l">
              <a:lnSpc>
                <a:spcPct val="135000"/>
              </a:lnSpc>
              <a:spcBef>
                <a:spcPts val="0"/>
              </a:spcBef>
              <a:spcAft>
                <a:spcPts val="0"/>
              </a:spcAft>
              <a:buClr>
                <a:schemeClr val="lt1"/>
              </a:buClr>
              <a:buSzPts val="1200"/>
              <a:buFont typeface="Avenir"/>
              <a:buChar char="•"/>
            </a:pPr>
            <a:r>
              <a:rPr lang="en" sz="1200">
                <a:solidFill>
                  <a:schemeClr val="lt1"/>
                </a:solidFill>
                <a:latin typeface="Avenir"/>
                <a:ea typeface="Avenir"/>
                <a:cs typeface="Avenir"/>
                <a:sym typeface="Avenir"/>
              </a:rPr>
              <a:t>Konerman-Sease J. Moral distress and the disability paradox. </a:t>
            </a:r>
            <a:r>
              <a:rPr i="1" lang="en" sz="1200">
                <a:solidFill>
                  <a:schemeClr val="lt1"/>
                </a:solidFill>
                <a:latin typeface="Avenir"/>
                <a:ea typeface="Avenir"/>
                <a:cs typeface="Avenir"/>
                <a:sym typeface="Avenir"/>
              </a:rPr>
              <a:t>UMinn Center for Bioethics</a:t>
            </a:r>
            <a:r>
              <a:rPr lang="en" sz="1200">
                <a:solidFill>
                  <a:schemeClr val="lt1"/>
                </a:solidFill>
                <a:latin typeface="Avenir"/>
                <a:ea typeface="Avenir"/>
                <a:cs typeface="Avenir"/>
                <a:sym typeface="Avenir"/>
              </a:rPr>
              <a:t>. 2022, Mar 21. </a:t>
            </a:r>
            <a:r>
              <a:rPr lang="en" sz="1200" u="sng">
                <a:solidFill>
                  <a:schemeClr val="lt1"/>
                </a:solidFill>
                <a:latin typeface="Avenir"/>
                <a:ea typeface="Avenir"/>
                <a:cs typeface="Avenir"/>
                <a:sym typeface="Avenir"/>
                <a:hlinkClick r:id="rId4">
                  <a:extLst>
                    <a:ext uri="{A12FA001-AC4F-418D-AE19-62706E023703}">
                      <ahyp:hlinkClr val="tx"/>
                    </a:ext>
                  </a:extLst>
                </a:hlinkClick>
              </a:rPr>
              <a:t>https://bioethics.umn.edu/news/moral-distress-and-disability-paradox#:~:text=The%20disability%20paradox%20reveals%20that,everything%20is%20in%20working%20order.</a:t>
            </a:r>
            <a:r>
              <a:rPr lang="en" sz="1200">
                <a:solidFill>
                  <a:schemeClr val="lt1"/>
                </a:solidFill>
                <a:latin typeface="Avenir"/>
                <a:ea typeface="Avenir"/>
                <a:cs typeface="Avenir"/>
                <a:sym typeface="Avenir"/>
              </a:rPr>
              <a:t> </a:t>
            </a:r>
            <a:endParaRPr sz="1200">
              <a:solidFill>
                <a:schemeClr val="lt1"/>
              </a:solidFill>
              <a:latin typeface="Avenir"/>
              <a:ea typeface="Avenir"/>
              <a:cs typeface="Avenir"/>
              <a:sym typeface="Avenir"/>
            </a:endParaRPr>
          </a:p>
          <a:p>
            <a:pPr indent="-304800" lvl="0" marL="457200" marR="50800" rtl="0" algn="l">
              <a:lnSpc>
                <a:spcPct val="135000"/>
              </a:lnSpc>
              <a:spcBef>
                <a:spcPts val="0"/>
              </a:spcBef>
              <a:spcAft>
                <a:spcPts val="0"/>
              </a:spcAft>
              <a:buClr>
                <a:schemeClr val="lt1"/>
              </a:buClr>
              <a:buSzPts val="1200"/>
              <a:buFont typeface="Avenir"/>
              <a:buChar char="•"/>
            </a:pPr>
            <a:r>
              <a:rPr lang="en" sz="1200">
                <a:solidFill>
                  <a:schemeClr val="lt1"/>
                </a:solidFill>
                <a:latin typeface="Avenir"/>
                <a:ea typeface="Avenir"/>
                <a:cs typeface="Avenir"/>
                <a:sym typeface="Avenir"/>
              </a:rPr>
              <a:t>Suah A, Angelos P. How Should Trauma Patients’ Informed Consent or Refusal Be Regarded in a Trauma Bay or Other Emergency Settings? </a:t>
            </a:r>
            <a:r>
              <a:rPr i="1" lang="en" sz="1200">
                <a:solidFill>
                  <a:schemeClr val="lt1"/>
                </a:solidFill>
                <a:latin typeface="Avenir"/>
                <a:ea typeface="Avenir"/>
                <a:cs typeface="Avenir"/>
                <a:sym typeface="Avenir"/>
              </a:rPr>
              <a:t>AMA Journal of Ethics</a:t>
            </a:r>
            <a:r>
              <a:rPr lang="en" sz="1200">
                <a:solidFill>
                  <a:schemeClr val="lt1"/>
                </a:solidFill>
                <a:latin typeface="Avenir"/>
                <a:ea typeface="Avenir"/>
                <a:cs typeface="Avenir"/>
                <a:sym typeface="Avenir"/>
              </a:rPr>
              <a:t>. 2018;20(5):425-430. doi:</a:t>
            </a:r>
            <a:r>
              <a:rPr lang="en" sz="1200" u="sng">
                <a:solidFill>
                  <a:schemeClr val="lt1"/>
                </a:solidFill>
                <a:latin typeface="Avenir"/>
                <a:ea typeface="Avenir"/>
                <a:cs typeface="Avenir"/>
                <a:sym typeface="Avenir"/>
                <a:hlinkClick r:id="rId5">
                  <a:extLst>
                    <a:ext uri="{A12FA001-AC4F-418D-AE19-62706E023703}">
                      <ahyp:hlinkClr val="tx"/>
                    </a:ext>
                  </a:extLst>
                </a:hlinkClick>
              </a:rPr>
              <a:t>10.1001/journalofethics.2018.20.5.ecas1-1805</a:t>
            </a:r>
            <a:endParaRPr sz="1200" u="sng">
              <a:solidFill>
                <a:schemeClr val="lt1"/>
              </a:solidFill>
              <a:latin typeface="Avenir"/>
              <a:ea typeface="Avenir"/>
              <a:cs typeface="Avenir"/>
              <a:sym typeface="Avenir"/>
            </a:endParaRPr>
          </a:p>
          <a:p>
            <a:pPr indent="-304800" lvl="0" marL="457200" marR="50800" rtl="0" algn="l">
              <a:lnSpc>
                <a:spcPct val="135000"/>
              </a:lnSpc>
              <a:spcBef>
                <a:spcPts val="0"/>
              </a:spcBef>
              <a:spcAft>
                <a:spcPts val="0"/>
              </a:spcAft>
              <a:buClr>
                <a:schemeClr val="lt1"/>
              </a:buClr>
              <a:buSzPts val="1200"/>
              <a:buFont typeface="Avenir"/>
              <a:buChar char="•"/>
            </a:pPr>
            <a:r>
              <a:rPr lang="en" sz="1200">
                <a:solidFill>
                  <a:schemeClr val="lt1"/>
                </a:solidFill>
                <a:latin typeface="Avenir"/>
                <a:ea typeface="Avenir"/>
                <a:cs typeface="Avenir"/>
                <a:sym typeface="Avenir"/>
              </a:rPr>
              <a:t>Young, et al. The neuroethics of disorders of consciousness: A brief history of revolving ideas. </a:t>
            </a:r>
            <a:r>
              <a:rPr i="1" lang="en" sz="1200">
                <a:solidFill>
                  <a:schemeClr val="lt1"/>
                </a:solidFill>
                <a:latin typeface="Avenir"/>
                <a:ea typeface="Avenir"/>
                <a:cs typeface="Avenir"/>
                <a:sym typeface="Avenir"/>
              </a:rPr>
              <a:t>Brain</a:t>
            </a:r>
            <a:r>
              <a:rPr lang="en" sz="1200">
                <a:solidFill>
                  <a:schemeClr val="lt1"/>
                </a:solidFill>
                <a:latin typeface="Avenir"/>
                <a:ea typeface="Avenir"/>
                <a:cs typeface="Avenir"/>
                <a:sym typeface="Avenir"/>
              </a:rPr>
              <a:t>. 2021; 144:3291-3310. doi:10.1093/brain/awab290</a:t>
            </a:r>
            <a:endParaRPr sz="1200">
              <a:solidFill>
                <a:schemeClr val="lt1"/>
              </a:solidFill>
              <a:latin typeface="Avenir"/>
              <a:ea typeface="Avenir"/>
              <a:cs typeface="Avenir"/>
              <a:sym typeface="Avenir"/>
            </a:endParaRPr>
          </a:p>
          <a:p>
            <a:pPr indent="0" lvl="0" marL="0" rtl="0" algn="l">
              <a:lnSpc>
                <a:spcPct val="115000"/>
              </a:lnSpc>
              <a:spcBef>
                <a:spcPts val="200"/>
              </a:spcBef>
              <a:spcAft>
                <a:spcPts val="0"/>
              </a:spcAft>
              <a:buNone/>
            </a:pPr>
            <a:r>
              <a:t/>
            </a:r>
            <a:endParaRPr sz="1200">
              <a:solidFill>
                <a:schemeClr val="lt1"/>
              </a:solidFill>
              <a:latin typeface="Avenir"/>
              <a:ea typeface="Avenir"/>
              <a:cs typeface="Avenir"/>
              <a:sym typeface="Avenir"/>
            </a:endParaRPr>
          </a:p>
          <a:p>
            <a:pPr indent="0" lvl="0" marL="177800" marR="50800" rtl="0" algn="l">
              <a:lnSpc>
                <a:spcPct val="135000"/>
              </a:lnSpc>
              <a:spcBef>
                <a:spcPts val="0"/>
              </a:spcBef>
              <a:spcAft>
                <a:spcPts val="200"/>
              </a:spcAft>
              <a:buNone/>
            </a:pPr>
            <a:r>
              <a:t/>
            </a:r>
            <a:endParaRPr sz="1200">
              <a:solidFill>
                <a:schemeClr val="lt1"/>
              </a:solidFill>
              <a:latin typeface="Avenir"/>
              <a:ea typeface="Avenir"/>
              <a:cs typeface="Avenir"/>
              <a:sym typeface="Aveni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441" name="Shape 441"/>
        <p:cNvGrpSpPr/>
        <p:nvPr/>
      </p:nvGrpSpPr>
      <p:grpSpPr>
        <a:xfrm>
          <a:off x="0" y="0"/>
          <a:ext cx="0" cy="0"/>
          <a:chOff x="0" y="0"/>
          <a:chExt cx="0" cy="0"/>
        </a:xfrm>
      </p:grpSpPr>
      <p:sp>
        <p:nvSpPr>
          <p:cNvPr id="442" name="Google Shape;442;p65"/>
          <p:cNvSpPr txBox="1"/>
          <p:nvPr>
            <p:ph type="title"/>
          </p:nvPr>
        </p:nvSpPr>
        <p:spPr>
          <a:xfrm>
            <a:off x="342989" y="257175"/>
            <a:ext cx="6173700" cy="43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lt1"/>
                </a:solidFill>
              </a:rPr>
              <a:t>References</a:t>
            </a:r>
            <a:endParaRPr>
              <a:solidFill>
                <a:schemeClr val="lt1"/>
              </a:solidFill>
            </a:endParaRPr>
          </a:p>
        </p:txBody>
      </p:sp>
      <p:sp>
        <p:nvSpPr>
          <p:cNvPr id="443" name="Google Shape;443;p65"/>
          <p:cNvSpPr txBox="1"/>
          <p:nvPr>
            <p:ph idx="1" type="body"/>
          </p:nvPr>
        </p:nvSpPr>
        <p:spPr>
          <a:xfrm>
            <a:off x="252275" y="689175"/>
            <a:ext cx="8772300" cy="3773100"/>
          </a:xfrm>
          <a:prstGeom prst="rect">
            <a:avLst/>
          </a:prstGeom>
        </p:spPr>
        <p:txBody>
          <a:bodyPr anchorCtr="0" anchor="t" bIns="0" lIns="0" spcFirstLastPara="1" rIns="0" wrap="square" tIns="0">
            <a:noAutofit/>
          </a:bodyPr>
          <a:lstStyle/>
          <a:p>
            <a:pPr indent="0" lvl="0" marL="177800" marR="50800" rtl="0" algn="l">
              <a:lnSpc>
                <a:spcPct val="135000"/>
              </a:lnSpc>
              <a:spcBef>
                <a:spcPts val="0"/>
              </a:spcBef>
              <a:spcAft>
                <a:spcPts val="0"/>
              </a:spcAft>
              <a:buNone/>
            </a:pPr>
            <a:r>
              <a:rPr i="1" lang="en" sz="1200">
                <a:solidFill>
                  <a:schemeClr val="lt1"/>
                </a:solidFill>
                <a:latin typeface="Avenir"/>
                <a:ea typeface="Avenir"/>
                <a:cs typeface="Avenir"/>
                <a:sym typeface="Avenir"/>
              </a:rPr>
              <a:t>IMAGES</a:t>
            </a:r>
            <a:endParaRPr i="1" sz="1200">
              <a:solidFill>
                <a:schemeClr val="lt1"/>
              </a:solidFill>
              <a:latin typeface="Avenir"/>
              <a:ea typeface="Avenir"/>
              <a:cs typeface="Avenir"/>
              <a:sym typeface="Avenir"/>
            </a:endParaRPr>
          </a:p>
          <a:p>
            <a:pPr indent="-304800" lvl="0" marL="457200" marR="50800" rtl="0" algn="l">
              <a:lnSpc>
                <a:spcPct val="135000"/>
              </a:lnSpc>
              <a:spcBef>
                <a:spcPts val="200"/>
              </a:spcBef>
              <a:spcAft>
                <a:spcPts val="0"/>
              </a:spcAft>
              <a:buClr>
                <a:schemeClr val="lt1"/>
              </a:buClr>
              <a:buSzPts val="1200"/>
              <a:buFont typeface="Avenir"/>
              <a:buChar char="•"/>
            </a:pPr>
            <a:r>
              <a:rPr lang="en" sz="1200">
                <a:solidFill>
                  <a:schemeClr val="lt1"/>
                </a:solidFill>
                <a:latin typeface="Avenir"/>
                <a:ea typeface="Avenir"/>
                <a:cs typeface="Avenir"/>
                <a:sym typeface="Avenir"/>
              </a:rPr>
              <a:t>10 Principles of Disability Justice; from Sins Invalid. </a:t>
            </a:r>
            <a:r>
              <a:rPr lang="en" sz="1200" u="sng">
                <a:solidFill>
                  <a:schemeClr val="lt1"/>
                </a:solidFill>
                <a:latin typeface="Avenir"/>
                <a:ea typeface="Avenir"/>
                <a:cs typeface="Avenir"/>
                <a:sym typeface="Avenir"/>
                <a:hlinkClick r:id="rId3">
                  <a:extLst>
                    <a:ext uri="{A12FA001-AC4F-418D-AE19-62706E023703}">
                      <ahyp:hlinkClr val="tx"/>
                    </a:ext>
                  </a:extLst>
                </a:hlinkClick>
              </a:rPr>
              <a:t>https://www.sinsinvalid.org/blog/10-principles-of-disability-justice</a:t>
            </a:r>
            <a:endParaRPr sz="1300">
              <a:solidFill>
                <a:schemeClr val="lt1"/>
              </a:solidFill>
              <a:latin typeface="Avenir"/>
              <a:ea typeface="Avenir"/>
              <a:cs typeface="Avenir"/>
              <a:sym typeface="Avenir"/>
            </a:endParaRPr>
          </a:p>
          <a:p>
            <a:pPr indent="-304800" lvl="0" marL="457200" marR="50800" rtl="0" algn="l">
              <a:lnSpc>
                <a:spcPct val="135000"/>
              </a:lnSpc>
              <a:spcBef>
                <a:spcPts val="0"/>
              </a:spcBef>
              <a:spcAft>
                <a:spcPts val="0"/>
              </a:spcAft>
              <a:buClr>
                <a:schemeClr val="lt1"/>
              </a:buClr>
              <a:buSzPts val="1200"/>
              <a:buFont typeface="Avenir"/>
              <a:buChar char="•"/>
            </a:pPr>
            <a:r>
              <a:rPr lang="en" sz="1200">
                <a:solidFill>
                  <a:schemeClr val="lt1"/>
                </a:solidFill>
                <a:latin typeface="Avenir"/>
                <a:ea typeface="Avenir"/>
                <a:cs typeface="Avenir"/>
                <a:sym typeface="Avenir"/>
              </a:rPr>
              <a:t>Consciousness image; from Graziano, M. (18 Sept 2019). True nature of consciousness: Solving the biggest mystery of your mind. </a:t>
            </a:r>
            <a:r>
              <a:rPr i="1" lang="en" sz="1200">
                <a:solidFill>
                  <a:schemeClr val="lt1"/>
                </a:solidFill>
                <a:latin typeface="Avenir"/>
                <a:ea typeface="Avenir"/>
                <a:cs typeface="Avenir"/>
                <a:sym typeface="Avenir"/>
              </a:rPr>
              <a:t>New Scientist</a:t>
            </a:r>
            <a:r>
              <a:rPr lang="en" sz="1200">
                <a:solidFill>
                  <a:schemeClr val="lt1"/>
                </a:solidFill>
                <a:latin typeface="Avenir"/>
                <a:ea typeface="Avenir"/>
                <a:cs typeface="Avenir"/>
                <a:sym typeface="Avenir"/>
              </a:rPr>
              <a:t>. </a:t>
            </a:r>
            <a:r>
              <a:rPr lang="en" sz="1200" u="sng">
                <a:solidFill>
                  <a:schemeClr val="lt1"/>
                </a:solidFill>
                <a:latin typeface="Avenir"/>
                <a:ea typeface="Avenir"/>
                <a:cs typeface="Avenir"/>
                <a:sym typeface="Avenir"/>
                <a:hlinkClick r:id="rId4">
                  <a:extLst>
                    <a:ext uri="{A12FA001-AC4F-418D-AE19-62706E023703}">
                      <ahyp:hlinkClr val="tx"/>
                    </a:ext>
                  </a:extLst>
                </a:hlinkClick>
              </a:rPr>
              <a:t>https://www.newscientist.com/article/mg24332480-000-true-nature-of-consciousness-solving-the-biggest-mystery-of-your-mind/</a:t>
            </a:r>
            <a:endParaRPr sz="1200" u="sng">
              <a:solidFill>
                <a:schemeClr val="lt1"/>
              </a:solidFill>
              <a:latin typeface="Avenir"/>
              <a:ea typeface="Avenir"/>
              <a:cs typeface="Avenir"/>
              <a:sym typeface="Avenir"/>
            </a:endParaRPr>
          </a:p>
          <a:p>
            <a:pPr indent="-304800" lvl="0" marL="457200" marR="50800" rtl="0" algn="l">
              <a:lnSpc>
                <a:spcPct val="135000"/>
              </a:lnSpc>
              <a:spcBef>
                <a:spcPts val="0"/>
              </a:spcBef>
              <a:spcAft>
                <a:spcPts val="0"/>
              </a:spcAft>
              <a:buClr>
                <a:schemeClr val="lt1"/>
              </a:buClr>
              <a:buSzPts val="1200"/>
              <a:buFont typeface="Avenir"/>
              <a:buChar char="•"/>
            </a:pPr>
            <a:r>
              <a:rPr lang="en" sz="1200">
                <a:solidFill>
                  <a:schemeClr val="lt1"/>
                </a:solidFill>
                <a:latin typeface="Avenir"/>
                <a:ea typeface="Avenir"/>
                <a:cs typeface="Avenir"/>
                <a:sym typeface="Avenir"/>
              </a:rPr>
              <a:t>Prophecy image: </a:t>
            </a:r>
            <a:r>
              <a:rPr lang="en" sz="1200">
                <a:solidFill>
                  <a:schemeClr val="lt1"/>
                </a:solidFill>
                <a:uFill>
                  <a:noFill/>
                </a:uFill>
                <a:latin typeface="Avenir"/>
                <a:ea typeface="Avenir"/>
                <a:cs typeface="Avenir"/>
                <a:sym typeface="Avenir"/>
                <a:hlinkClick r:id="rId5">
                  <a:extLst>
                    <a:ext uri="{A12FA001-AC4F-418D-AE19-62706E023703}">
                      <ahyp:hlinkClr val="tx"/>
                    </a:ext>
                  </a:extLst>
                </a:hlinkClick>
              </a:rPr>
              <a:t>License details</a:t>
            </a:r>
            <a:r>
              <a:rPr lang="en" sz="1200">
                <a:solidFill>
                  <a:schemeClr val="lt1"/>
                </a:solidFill>
                <a:latin typeface="Avenir"/>
                <a:ea typeface="Avenir"/>
                <a:cs typeface="Avenir"/>
                <a:sym typeface="Avenir"/>
              </a:rPr>
              <a:t>: Creator: Picture processing Lars Henriksson,</a:t>
            </a:r>
            <a:r>
              <a:rPr lang="en" sz="1200" u="sng">
                <a:solidFill>
                  <a:schemeClr val="lt1"/>
                </a:solidFill>
                <a:latin typeface="Avenir"/>
                <a:ea typeface="Avenir"/>
                <a:cs typeface="Avenir"/>
                <a:sym typeface="Avenir"/>
                <a:hlinkClick r:id="rId6">
                  <a:extLst>
                    <a:ext uri="{A12FA001-AC4F-418D-AE19-62706E023703}">
                      <ahyp:hlinkClr val="tx"/>
                    </a:ext>
                  </a:extLst>
                </a:hlinkClick>
              </a:rPr>
              <a:t>www.avrosys.nu</a:t>
            </a:r>
            <a:r>
              <a:rPr lang="en" sz="1200">
                <a:solidFill>
                  <a:schemeClr val="lt1"/>
                </a:solidFill>
                <a:latin typeface="Avenir"/>
                <a:ea typeface="Avenir"/>
                <a:cs typeface="Avenir"/>
                <a:sym typeface="Avenir"/>
              </a:rPr>
              <a:t>  </a:t>
            </a:r>
            <a:endParaRPr sz="1200">
              <a:solidFill>
                <a:schemeClr val="lt1"/>
              </a:solidFill>
              <a:latin typeface="Avenir"/>
              <a:ea typeface="Avenir"/>
              <a:cs typeface="Avenir"/>
              <a:sym typeface="Avenir"/>
            </a:endParaRPr>
          </a:p>
          <a:p>
            <a:pPr indent="0" lvl="0" marL="0" rtl="0" algn="l">
              <a:lnSpc>
                <a:spcPct val="115000"/>
              </a:lnSpc>
              <a:spcBef>
                <a:spcPts val="200"/>
              </a:spcBef>
              <a:spcAft>
                <a:spcPts val="0"/>
              </a:spcAft>
              <a:buNone/>
            </a:pPr>
            <a:r>
              <a:t/>
            </a:r>
            <a:endParaRPr sz="1200">
              <a:solidFill>
                <a:schemeClr val="lt1"/>
              </a:solidFill>
              <a:latin typeface="Avenir"/>
              <a:ea typeface="Avenir"/>
              <a:cs typeface="Avenir"/>
              <a:sym typeface="Avenir"/>
            </a:endParaRPr>
          </a:p>
          <a:p>
            <a:pPr indent="0" lvl="0" marL="177800" marR="50800" rtl="0" algn="l">
              <a:lnSpc>
                <a:spcPct val="135000"/>
              </a:lnSpc>
              <a:spcBef>
                <a:spcPts val="0"/>
              </a:spcBef>
              <a:spcAft>
                <a:spcPts val="200"/>
              </a:spcAft>
              <a:buNone/>
            </a:pPr>
            <a:r>
              <a:t/>
            </a:r>
            <a:endParaRPr sz="1200">
              <a:solidFill>
                <a:schemeClr val="lt1"/>
              </a:solidFill>
              <a:latin typeface="Avenir"/>
              <a:ea typeface="Avenir"/>
              <a:cs typeface="Avenir"/>
              <a:sym typeface="Aveni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6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venir"/>
                <a:ea typeface="Avenir"/>
                <a:cs typeface="Avenir"/>
                <a:sym typeface="Avenir"/>
              </a:rPr>
              <a:t>Equal Treatment of Persons with Disabilities</a:t>
            </a:r>
            <a:endParaRPr>
              <a:latin typeface="Avenir"/>
              <a:ea typeface="Avenir"/>
              <a:cs typeface="Avenir"/>
              <a:sym typeface="Avenir"/>
            </a:endParaRPr>
          </a:p>
        </p:txBody>
      </p:sp>
      <p:sp>
        <p:nvSpPr>
          <p:cNvPr id="449" name="Google Shape;449;p66"/>
          <p:cNvSpPr txBox="1"/>
          <p:nvPr>
            <p:ph idx="1" type="body"/>
          </p:nvPr>
        </p:nvSpPr>
        <p:spPr>
          <a:xfrm>
            <a:off x="311700" y="1017725"/>
            <a:ext cx="8520600" cy="38370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rPr lang="en" sz="1600">
                <a:solidFill>
                  <a:schemeClr val="dk1"/>
                </a:solidFill>
                <a:latin typeface="Avenir"/>
                <a:ea typeface="Avenir"/>
                <a:cs typeface="Avenir"/>
                <a:sym typeface="Avenir"/>
              </a:rPr>
              <a:t>“Crucially, the United Nations Convention on the Rights of Persons with Disabilities (CRPD) and Americans with Disabilities Act (ADA) mandate equal treatment of persons with disabilities and prohibits discrimination in the provision of services on the basis of disability.</a:t>
            </a:r>
            <a:r>
              <a:rPr lang="en" sz="1400">
                <a:solidFill>
                  <a:schemeClr val="dk1"/>
                </a:solidFill>
                <a:latin typeface="Avenir"/>
                <a:ea typeface="Avenir"/>
                <a:cs typeface="Avenir"/>
                <a:sym typeface="Avenir"/>
              </a:rPr>
              <a:t>141,243,244 </a:t>
            </a:r>
            <a:r>
              <a:rPr lang="en" sz="1600">
                <a:solidFill>
                  <a:schemeClr val="dk1"/>
                </a:solidFill>
                <a:latin typeface="Avenir"/>
                <a:ea typeface="Avenir"/>
                <a:cs typeface="Avenir"/>
                <a:sym typeface="Avenir"/>
              </a:rPr>
              <a:t>Specifically, CRPD Article 25 stipulates that </a:t>
            </a:r>
            <a:r>
              <a:rPr b="1" i="1" lang="en" sz="1600">
                <a:solidFill>
                  <a:srgbClr val="C3E8FF"/>
                </a:solidFill>
                <a:latin typeface="Avenir"/>
                <a:ea typeface="Avenir"/>
                <a:cs typeface="Avenir"/>
                <a:sym typeface="Avenir"/>
              </a:rPr>
              <a:t>‘persons with disabilities have the right to the enjoyment of the highest attainable standard of health without discrimination on the basis of disability . . . including health-related rehabilitation . . . early identification and intervention as appropriate, and services designed to minimize and prevent further disabilities’.</a:t>
            </a:r>
            <a:r>
              <a:rPr lang="en" sz="1600">
                <a:solidFill>
                  <a:schemeClr val="dk1"/>
                </a:solidFill>
                <a:latin typeface="Avenir"/>
                <a:ea typeface="Avenir"/>
                <a:cs typeface="Avenir"/>
                <a:sym typeface="Avenir"/>
              </a:rPr>
              <a:t>” (Young, et al, p.3301)</a:t>
            </a:r>
            <a:endParaRPr sz="1600">
              <a:solidFill>
                <a:schemeClr val="dk1"/>
              </a:solidFill>
              <a:latin typeface="Avenir"/>
              <a:ea typeface="Avenir"/>
              <a:cs typeface="Avenir"/>
              <a:sym typeface="Avenir"/>
            </a:endParaRPr>
          </a:p>
          <a:p>
            <a:pPr indent="0" lvl="0" marL="0" rtl="0" algn="l">
              <a:lnSpc>
                <a:spcPct val="120000"/>
              </a:lnSpc>
              <a:spcBef>
                <a:spcPts val="0"/>
              </a:spcBef>
              <a:spcAft>
                <a:spcPts val="0"/>
              </a:spcAft>
              <a:buNone/>
            </a:pPr>
            <a:r>
              <a:t/>
            </a:r>
            <a:endParaRPr sz="2700">
              <a:solidFill>
                <a:schemeClr val="dk1"/>
              </a:solidFill>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40"/>
          <p:cNvPicPr preferRelativeResize="0"/>
          <p:nvPr/>
        </p:nvPicPr>
        <p:blipFill>
          <a:blip r:embed="rId3">
            <a:alphaModFix/>
          </a:blip>
          <a:stretch>
            <a:fillRect/>
          </a:stretch>
        </p:blipFill>
        <p:spPr>
          <a:xfrm>
            <a:off x="3402613" y="898300"/>
            <a:ext cx="4037673" cy="4037699"/>
          </a:xfrm>
          <a:prstGeom prst="rect">
            <a:avLst/>
          </a:prstGeom>
          <a:noFill/>
          <a:ln>
            <a:noFill/>
          </a:ln>
        </p:spPr>
      </p:pic>
      <p:sp>
        <p:nvSpPr>
          <p:cNvPr id="240" name="Google Shape;240;p40"/>
          <p:cNvSpPr txBox="1"/>
          <p:nvPr/>
        </p:nvSpPr>
        <p:spPr>
          <a:xfrm>
            <a:off x="661250" y="452700"/>
            <a:ext cx="24054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dk1"/>
                </a:solidFill>
                <a:latin typeface="Rock Salt"/>
                <a:ea typeface="Rock Salt"/>
                <a:cs typeface="Rock Salt"/>
                <a:sym typeface="Rock Salt"/>
              </a:rPr>
              <a:t>Disability </a:t>
            </a:r>
            <a:r>
              <a:rPr lang="en" sz="3000">
                <a:solidFill>
                  <a:schemeClr val="dk1"/>
                </a:solidFill>
                <a:latin typeface="Rock Salt"/>
                <a:ea typeface="Rock Salt"/>
                <a:cs typeface="Rock Salt"/>
                <a:sym typeface="Rock Salt"/>
              </a:rPr>
              <a:t>Justice</a:t>
            </a:r>
            <a:endParaRPr sz="3000">
              <a:solidFill>
                <a:schemeClr val="lt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1"/>
          <p:cNvSpPr txBox="1"/>
          <p:nvPr>
            <p:ph type="title"/>
          </p:nvPr>
        </p:nvSpPr>
        <p:spPr>
          <a:xfrm>
            <a:off x="512450" y="1491575"/>
            <a:ext cx="335400" cy="1911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200"/>
              <a:t>n</a:t>
            </a:r>
            <a:r>
              <a:rPr lang="en" sz="2200"/>
              <a:t>euro</a:t>
            </a:r>
            <a:endParaRPr sz="2200"/>
          </a:p>
        </p:txBody>
      </p:sp>
      <p:pic>
        <p:nvPicPr>
          <p:cNvPr id="246" name="Google Shape;246;p41"/>
          <p:cNvPicPr preferRelativeResize="0"/>
          <p:nvPr/>
        </p:nvPicPr>
        <p:blipFill>
          <a:blip r:embed="rId3">
            <a:alphaModFix/>
          </a:blip>
          <a:stretch>
            <a:fillRect/>
          </a:stretch>
        </p:blipFill>
        <p:spPr>
          <a:xfrm>
            <a:off x="1821261" y="0"/>
            <a:ext cx="6865629" cy="5143500"/>
          </a:xfrm>
          <a:prstGeom prst="rect">
            <a:avLst/>
          </a:prstGeom>
          <a:noFill/>
          <a:ln>
            <a:noFill/>
          </a:ln>
        </p:spPr>
      </p:pic>
      <p:sp>
        <p:nvSpPr>
          <p:cNvPr id="247" name="Google Shape;247;p41"/>
          <p:cNvSpPr txBox="1"/>
          <p:nvPr/>
        </p:nvSpPr>
        <p:spPr>
          <a:xfrm>
            <a:off x="948625" y="31025"/>
            <a:ext cx="335400" cy="483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Calibri"/>
                <a:ea typeface="Calibri"/>
                <a:cs typeface="Calibri"/>
                <a:sym typeface="Calibri"/>
              </a:rPr>
              <a:t>prognostication</a:t>
            </a:r>
            <a:endParaRPr sz="2200">
              <a:solidFill>
                <a:schemeClr val="dk1"/>
              </a:solidFill>
              <a:latin typeface="Calibri"/>
              <a:ea typeface="Calibri"/>
              <a:cs typeface="Calibri"/>
              <a:sym typeface="Calibri"/>
            </a:endParaRPr>
          </a:p>
        </p:txBody>
      </p:sp>
      <p:sp>
        <p:nvSpPr>
          <p:cNvPr id="248" name="Google Shape;248;p41"/>
          <p:cNvSpPr txBox="1"/>
          <p:nvPr/>
        </p:nvSpPr>
        <p:spPr>
          <a:xfrm>
            <a:off x="1952625" y="87850"/>
            <a:ext cx="1784100" cy="339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Cambria"/>
                <a:ea typeface="Cambria"/>
                <a:cs typeface="Cambria"/>
                <a:sym typeface="Cambria"/>
              </a:rPr>
              <a:t>“</a:t>
            </a:r>
            <a:r>
              <a:rPr lang="en" sz="1800">
                <a:solidFill>
                  <a:schemeClr val="lt1"/>
                </a:solidFill>
                <a:latin typeface="Cambria"/>
                <a:ea typeface="Cambria"/>
                <a:cs typeface="Cambria"/>
                <a:sym typeface="Cambria"/>
              </a:rPr>
              <a:t>With profound implications for mortality and quality of life, neuro-</a:t>
            </a:r>
            <a:br>
              <a:rPr lang="en" sz="1800">
                <a:solidFill>
                  <a:schemeClr val="lt1"/>
                </a:solidFill>
                <a:latin typeface="Cambria"/>
                <a:ea typeface="Cambria"/>
                <a:cs typeface="Cambria"/>
                <a:sym typeface="Cambria"/>
              </a:rPr>
            </a:br>
            <a:r>
              <a:rPr lang="en" sz="1800">
                <a:solidFill>
                  <a:schemeClr val="lt1"/>
                </a:solidFill>
                <a:latin typeface="Cambria"/>
                <a:ea typeface="Cambria"/>
                <a:cs typeface="Cambria"/>
                <a:sym typeface="Cambria"/>
              </a:rPr>
              <a:t>prognostication draws upon an </a:t>
            </a:r>
            <a:r>
              <a:rPr b="1" i="1" lang="en" sz="1800">
                <a:solidFill>
                  <a:schemeClr val="lt1"/>
                </a:solidFill>
                <a:latin typeface="Cambria"/>
                <a:ea typeface="Cambria"/>
                <a:cs typeface="Cambria"/>
                <a:sym typeface="Cambria"/>
              </a:rPr>
              <a:t>intricate set of biomedical, probabilistic, psychosocial and ethical factors.</a:t>
            </a:r>
            <a:r>
              <a:rPr lang="en" sz="1800">
                <a:solidFill>
                  <a:schemeClr val="lt1"/>
                </a:solidFill>
                <a:latin typeface="Cambria"/>
                <a:ea typeface="Cambria"/>
                <a:cs typeface="Cambria"/>
                <a:sym typeface="Cambria"/>
              </a:rPr>
              <a:t>”</a:t>
            </a:r>
            <a:endParaRPr sz="1700">
              <a:solidFill>
                <a:schemeClr val="lt1"/>
              </a:solidFill>
              <a:latin typeface="Cambria"/>
              <a:ea typeface="Cambria"/>
              <a:cs typeface="Cambria"/>
              <a:sym typeface="Cambria"/>
            </a:endParaRPr>
          </a:p>
        </p:txBody>
      </p:sp>
      <p:sp>
        <p:nvSpPr>
          <p:cNvPr id="249" name="Google Shape;249;p41"/>
          <p:cNvSpPr txBox="1"/>
          <p:nvPr>
            <p:ph type="title"/>
          </p:nvPr>
        </p:nvSpPr>
        <p:spPr>
          <a:xfrm>
            <a:off x="512450" y="1370275"/>
            <a:ext cx="335400" cy="1911000"/>
          </a:xfrm>
          <a:prstGeom prst="rect">
            <a:avLst/>
          </a:prstGeom>
          <a:gradFill>
            <a:gsLst>
              <a:gs pos="0">
                <a:srgbClr val="FFFFFF"/>
              </a:gs>
              <a:gs pos="100000">
                <a:srgbClr val="B3B3B3"/>
              </a:gs>
            </a:gsLst>
            <a:path path="circle">
              <a:fillToRect b="50%" l="50%" r="50%" t="50%"/>
            </a:path>
            <a:tileRect/>
          </a:gradFill>
        </p:spPr>
        <p:txBody>
          <a:bodyPr anchorCtr="0" anchor="t" bIns="91425" lIns="91425" spcFirstLastPara="1" rIns="91425" wrap="square" tIns="91425">
            <a:normAutofit/>
          </a:bodyPr>
          <a:lstStyle/>
          <a:p>
            <a:pPr indent="0" lvl="0" marL="0" rtl="0" algn="l">
              <a:spcBef>
                <a:spcPts val="0"/>
              </a:spcBef>
              <a:spcAft>
                <a:spcPts val="0"/>
              </a:spcAft>
              <a:buNone/>
            </a:pPr>
            <a:r>
              <a:rPr lang="en" sz="2200">
                <a:solidFill>
                  <a:schemeClr val="lt1"/>
                </a:solidFill>
              </a:rPr>
              <a:t>oruen</a:t>
            </a:r>
            <a:endParaRPr sz="2200">
              <a:solidFill>
                <a:schemeClr val="lt1"/>
              </a:solidFill>
            </a:endParaRPr>
          </a:p>
        </p:txBody>
      </p:sp>
      <p:sp>
        <p:nvSpPr>
          <p:cNvPr id="250" name="Google Shape;250;p41"/>
          <p:cNvSpPr txBox="1"/>
          <p:nvPr/>
        </p:nvSpPr>
        <p:spPr>
          <a:xfrm>
            <a:off x="948625" y="15450"/>
            <a:ext cx="335400" cy="5112600"/>
          </a:xfrm>
          <a:prstGeom prst="rect">
            <a:avLst/>
          </a:prstGeom>
          <a:gradFill>
            <a:gsLst>
              <a:gs pos="0">
                <a:srgbClr val="FFFFFF"/>
              </a:gs>
              <a:gs pos="100000">
                <a:srgbClr val="B3B3B3"/>
              </a:gs>
            </a:gsLst>
            <a:path path="circle">
              <a:fillToRect b="50%" l="50%" r="50%" t="50%"/>
            </a:path>
            <a:tileRect/>
          </a:gra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lt1"/>
                </a:solidFill>
                <a:latin typeface="Calibri"/>
                <a:ea typeface="Calibri"/>
                <a:cs typeface="Calibri"/>
                <a:sym typeface="Calibri"/>
              </a:rPr>
              <a:t>noitacitsongorp</a:t>
            </a:r>
            <a:endParaRPr sz="2200">
              <a:solidFill>
                <a:schemeClr val="lt1"/>
              </a:solidFill>
              <a:latin typeface="Calibri"/>
              <a:ea typeface="Calibri"/>
              <a:cs typeface="Calibri"/>
              <a:sym typeface="Calibri"/>
            </a:endParaRPr>
          </a:p>
        </p:txBody>
      </p:sp>
      <p:sp>
        <p:nvSpPr>
          <p:cNvPr id="251" name="Google Shape;251;p41"/>
          <p:cNvSpPr txBox="1"/>
          <p:nvPr/>
        </p:nvSpPr>
        <p:spPr>
          <a:xfrm>
            <a:off x="1821250" y="4155350"/>
            <a:ext cx="2859900" cy="7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1"/>
                </a:solidFill>
                <a:latin typeface="Calibri"/>
                <a:ea typeface="Calibri"/>
                <a:cs typeface="Calibri"/>
                <a:sym typeface="Calibri"/>
              </a:rPr>
              <a:t>Fischer D, Edlow BL, Giacino JT, Greer DM. Neuroprognostication: a conceptual framework. Nat Rev Neurol. 2022 Jul;18(7):419--427.</a:t>
            </a:r>
            <a:endParaRPr>
              <a:latin typeface="Calibri"/>
              <a:ea typeface="Calibri"/>
              <a:cs typeface="Calibri"/>
              <a:sym typeface="Calibri"/>
            </a:endParaRPr>
          </a:p>
        </p:txBody>
      </p:sp>
      <p:sp>
        <p:nvSpPr>
          <p:cNvPr id="252" name="Google Shape;252;p41"/>
          <p:cNvSpPr txBox="1"/>
          <p:nvPr/>
        </p:nvSpPr>
        <p:spPr>
          <a:xfrm>
            <a:off x="6174825" y="31025"/>
            <a:ext cx="2452500" cy="9765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lang="en" sz="1500">
                <a:solidFill>
                  <a:schemeClr val="lt1"/>
                </a:solidFill>
                <a:latin typeface="Cambria"/>
                <a:ea typeface="Cambria"/>
                <a:cs typeface="Cambria"/>
                <a:sym typeface="Cambria"/>
              </a:rPr>
              <a:t>W</a:t>
            </a:r>
            <a:r>
              <a:rPr lang="en" sz="1500">
                <a:solidFill>
                  <a:schemeClr val="lt1"/>
                </a:solidFill>
                <a:latin typeface="Cambria"/>
                <a:ea typeface="Cambria"/>
                <a:cs typeface="Cambria"/>
                <a:sym typeface="Cambria"/>
              </a:rPr>
              <a:t>hat level of consciousness and functionality …is the patient likely to regain? </a:t>
            </a:r>
            <a:endParaRPr/>
          </a:p>
        </p:txBody>
      </p:sp>
      <p:sp>
        <p:nvSpPr>
          <p:cNvPr id="253" name="Google Shape;253;p41"/>
          <p:cNvSpPr txBox="1"/>
          <p:nvPr/>
        </p:nvSpPr>
        <p:spPr>
          <a:xfrm>
            <a:off x="7401025" y="1007525"/>
            <a:ext cx="1158300" cy="12189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lang="en" sz="1500">
                <a:solidFill>
                  <a:schemeClr val="lt1"/>
                </a:solidFill>
                <a:latin typeface="Cambria"/>
                <a:ea typeface="Cambria"/>
                <a:cs typeface="Cambria"/>
                <a:sym typeface="Cambria"/>
              </a:rPr>
              <a:t>what is the likely time frame for recovery? </a:t>
            </a:r>
            <a:endParaRPr/>
          </a:p>
        </p:txBody>
      </p:sp>
      <p:sp>
        <p:nvSpPr>
          <p:cNvPr id="254" name="Google Shape;254;p41"/>
          <p:cNvSpPr txBox="1"/>
          <p:nvPr/>
        </p:nvSpPr>
        <p:spPr>
          <a:xfrm>
            <a:off x="7185225" y="2226425"/>
            <a:ext cx="1442100" cy="19110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b="1" i="1" lang="en" sz="1500">
                <a:solidFill>
                  <a:schemeClr val="lt1"/>
                </a:solidFill>
                <a:latin typeface="Cambria"/>
                <a:ea typeface="Cambria"/>
                <a:cs typeface="Cambria"/>
                <a:sym typeface="Cambria"/>
              </a:rPr>
              <a:t>considering the patient’s values</a:t>
            </a:r>
            <a:r>
              <a:rPr lang="en" sz="1500">
                <a:solidFill>
                  <a:schemeClr val="lt1"/>
                </a:solidFill>
                <a:latin typeface="Cambria"/>
                <a:ea typeface="Cambria"/>
                <a:cs typeface="Cambria"/>
                <a:sym typeface="Cambria"/>
              </a:rPr>
              <a:t>, what quality of life would such a recovery be likely to yield? </a:t>
            </a:r>
            <a:endParaRPr/>
          </a:p>
        </p:txBody>
      </p:sp>
      <p:sp>
        <p:nvSpPr>
          <p:cNvPr id="255" name="Google Shape;255;p41"/>
          <p:cNvSpPr txBox="1"/>
          <p:nvPr/>
        </p:nvSpPr>
        <p:spPr>
          <a:xfrm>
            <a:off x="6353625" y="4155350"/>
            <a:ext cx="2273700" cy="854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500">
                <a:solidFill>
                  <a:schemeClr val="lt1"/>
                </a:solidFill>
                <a:latin typeface="Cambria"/>
                <a:ea typeface="Cambria"/>
                <a:cs typeface="Cambria"/>
                <a:sym typeface="Cambria"/>
              </a:rPr>
              <a:t>what level of confidence is associated with each prediction?</a:t>
            </a:r>
            <a:endParaRPr/>
          </a:p>
          <a:p>
            <a:pPr indent="0" lvl="0" marL="0" rtl="0" algn="ctr">
              <a:spcBef>
                <a:spcPts val="120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venir"/>
                <a:ea typeface="Avenir"/>
                <a:cs typeface="Avenir"/>
                <a:sym typeface="Avenir"/>
              </a:rPr>
              <a:t>Consciousness</a:t>
            </a:r>
            <a:endParaRPr>
              <a:latin typeface="Avenir"/>
              <a:ea typeface="Avenir"/>
              <a:cs typeface="Avenir"/>
              <a:sym typeface="Avenir"/>
            </a:endParaRPr>
          </a:p>
        </p:txBody>
      </p:sp>
      <p:sp>
        <p:nvSpPr>
          <p:cNvPr id="261" name="Google Shape;261;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lnSpc>
                <a:spcPct val="130000"/>
              </a:lnSpc>
              <a:spcBef>
                <a:spcPts val="0"/>
              </a:spcBef>
              <a:spcAft>
                <a:spcPts val="0"/>
              </a:spcAft>
              <a:buNone/>
            </a:pPr>
            <a:r>
              <a:rPr lang="en">
                <a:solidFill>
                  <a:schemeClr val="dk1"/>
                </a:solidFill>
                <a:latin typeface="Avenir"/>
                <a:ea typeface="Avenir"/>
                <a:cs typeface="Avenir"/>
                <a:sym typeface="Avenir"/>
              </a:rPr>
              <a:t>“…[</a:t>
            </a:r>
            <a:r>
              <a:rPr b="1" lang="en">
                <a:solidFill>
                  <a:srgbClr val="C3E8FF"/>
                </a:solidFill>
                <a:latin typeface="Avenir"/>
                <a:ea typeface="Avenir"/>
                <a:cs typeface="Avenir"/>
                <a:sym typeface="Avenir"/>
              </a:rPr>
              <a:t>consciousness</a:t>
            </a:r>
            <a:r>
              <a:rPr lang="en">
                <a:solidFill>
                  <a:schemeClr val="dk1"/>
                </a:solidFill>
                <a:latin typeface="Avenir"/>
                <a:ea typeface="Avenir"/>
                <a:cs typeface="Avenir"/>
                <a:sym typeface="Avenir"/>
              </a:rPr>
              <a:t>]</a:t>
            </a:r>
            <a:r>
              <a:rPr b="1" lang="en">
                <a:solidFill>
                  <a:srgbClr val="C3E8FF"/>
                </a:solidFill>
                <a:latin typeface="Avenir"/>
                <a:ea typeface="Avenir"/>
                <a:cs typeface="Avenir"/>
                <a:sym typeface="Avenir"/>
              </a:rPr>
              <a:t> is not a unitary state but rather a cluster concept that includes a number of interdigitated ingredients</a:t>
            </a:r>
            <a:r>
              <a:rPr lang="en">
                <a:solidFill>
                  <a:schemeClr val="dk1"/>
                </a:solidFill>
                <a:latin typeface="Avenir"/>
                <a:ea typeface="Avenir"/>
                <a:cs typeface="Avenir"/>
                <a:sym typeface="Avenir"/>
              </a:rPr>
              <a:t>;…in isolation, each is not sufficient but when vari- ably combined produce a range of states that fall on a spectrum of what we call consciousness, and each of which might be variably disordered across the spectrum of conditions that neurologists are called upon to evaluate…</a:t>
            </a:r>
            <a:endParaRPr>
              <a:solidFill>
                <a:schemeClr val="dk1"/>
              </a:solidFill>
              <a:latin typeface="Avenir"/>
              <a:ea typeface="Avenir"/>
              <a:cs typeface="Avenir"/>
              <a:sym typeface="Avenir"/>
            </a:endParaRPr>
          </a:p>
          <a:p>
            <a:pPr indent="0" lvl="0" marL="0" rtl="0" algn="l">
              <a:lnSpc>
                <a:spcPct val="130000"/>
              </a:lnSpc>
              <a:spcBef>
                <a:spcPts val="0"/>
              </a:spcBef>
              <a:spcAft>
                <a:spcPts val="0"/>
              </a:spcAft>
              <a:buNone/>
            </a:pPr>
            <a:r>
              <a:t/>
            </a:r>
            <a:endParaRPr>
              <a:solidFill>
                <a:schemeClr val="dk1"/>
              </a:solidFill>
              <a:latin typeface="Avenir"/>
              <a:ea typeface="Avenir"/>
              <a:cs typeface="Avenir"/>
              <a:sym typeface="Avenir"/>
            </a:endParaRPr>
          </a:p>
          <a:p>
            <a:pPr indent="0" lvl="0" marL="0" rtl="0" algn="l">
              <a:lnSpc>
                <a:spcPct val="130000"/>
              </a:lnSpc>
              <a:spcBef>
                <a:spcPts val="0"/>
              </a:spcBef>
              <a:spcAft>
                <a:spcPts val="0"/>
              </a:spcAft>
              <a:buNone/>
            </a:pPr>
            <a:r>
              <a:rPr lang="en">
                <a:solidFill>
                  <a:schemeClr val="dk1"/>
                </a:solidFill>
                <a:latin typeface="Avenir"/>
                <a:ea typeface="Avenir"/>
                <a:cs typeface="Avenir"/>
                <a:sym typeface="Avenir"/>
              </a:rPr>
              <a:t>…Across definitions, consciousness appears to be subjective, related to experience and serves as a grounds for the possibility of other capacities. (3293)</a:t>
            </a:r>
            <a:endParaRPr>
              <a:solidFill>
                <a:schemeClr val="dk1"/>
              </a:solidFill>
              <a:latin typeface="Avenir"/>
              <a:ea typeface="Avenir"/>
              <a:cs typeface="Avenir"/>
              <a:sym typeface="Avenir"/>
            </a:endParaRPr>
          </a:p>
          <a:p>
            <a:pPr indent="0" lvl="0" marL="0" rtl="0" algn="l">
              <a:lnSpc>
                <a:spcPct val="130000"/>
              </a:lnSpc>
              <a:spcBef>
                <a:spcPts val="0"/>
              </a:spcBef>
              <a:spcAft>
                <a:spcPts val="0"/>
              </a:spcAft>
              <a:buNone/>
            </a:pPr>
            <a:r>
              <a:t/>
            </a:r>
            <a:endParaRPr>
              <a:solidFill>
                <a:schemeClr val="dk1"/>
              </a:solidFill>
              <a:latin typeface="Avenir"/>
              <a:ea typeface="Avenir"/>
              <a:cs typeface="Avenir"/>
              <a:sym typeface="Avenir"/>
            </a:endParaRPr>
          </a:p>
          <a:p>
            <a:pPr indent="0" lvl="0" marL="0" rtl="0" algn="l">
              <a:lnSpc>
                <a:spcPct val="130000"/>
              </a:lnSpc>
              <a:spcBef>
                <a:spcPts val="0"/>
              </a:spcBef>
              <a:spcAft>
                <a:spcPts val="0"/>
              </a:spcAft>
              <a:buNone/>
            </a:pPr>
            <a:r>
              <a:t/>
            </a:r>
            <a:endParaRPr>
              <a:solidFill>
                <a:schemeClr val="dk1"/>
              </a:solidFill>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67" name="Google Shape;267;p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8" name="Google Shape;268;p43"/>
          <p:cNvPicPr preferRelativeResize="0"/>
          <p:nvPr/>
        </p:nvPicPr>
        <p:blipFill>
          <a:blip r:embed="rId3">
            <a:alphaModFix/>
          </a:blip>
          <a:stretch>
            <a:fillRect/>
          </a:stretch>
        </p:blipFill>
        <p:spPr>
          <a:xfrm>
            <a:off x="0" y="4082930"/>
            <a:ext cx="9144003" cy="1290340"/>
          </a:xfrm>
          <a:prstGeom prst="rect">
            <a:avLst/>
          </a:prstGeom>
          <a:noFill/>
          <a:ln>
            <a:noFill/>
          </a:ln>
        </p:spPr>
      </p:pic>
      <p:pic>
        <p:nvPicPr>
          <p:cNvPr id="269" name="Google Shape;269;p43"/>
          <p:cNvPicPr preferRelativeResize="0"/>
          <p:nvPr/>
        </p:nvPicPr>
        <p:blipFill>
          <a:blip r:embed="rId4">
            <a:alphaModFix/>
          </a:blip>
          <a:stretch>
            <a:fillRect/>
          </a:stretch>
        </p:blipFill>
        <p:spPr>
          <a:xfrm>
            <a:off x="4248775" y="-22350"/>
            <a:ext cx="4895227" cy="4105275"/>
          </a:xfrm>
          <a:prstGeom prst="rect">
            <a:avLst/>
          </a:prstGeom>
          <a:noFill/>
          <a:ln>
            <a:noFill/>
          </a:ln>
        </p:spPr>
      </p:pic>
      <p:pic>
        <p:nvPicPr>
          <p:cNvPr id="270" name="Google Shape;270;p43"/>
          <p:cNvPicPr preferRelativeResize="0"/>
          <p:nvPr/>
        </p:nvPicPr>
        <p:blipFill>
          <a:blip r:embed="rId5">
            <a:alphaModFix/>
          </a:blip>
          <a:stretch>
            <a:fillRect/>
          </a:stretch>
        </p:blipFill>
        <p:spPr>
          <a:xfrm>
            <a:off x="0" y="0"/>
            <a:ext cx="4248776" cy="4105275"/>
          </a:xfrm>
          <a:prstGeom prst="rect">
            <a:avLst/>
          </a:prstGeom>
          <a:noFill/>
          <a:ln>
            <a:noFill/>
          </a:ln>
        </p:spPr>
      </p:pic>
      <p:sp>
        <p:nvSpPr>
          <p:cNvPr id="271" name="Google Shape;271;p43"/>
          <p:cNvSpPr/>
          <p:nvPr/>
        </p:nvSpPr>
        <p:spPr>
          <a:xfrm>
            <a:off x="1712575" y="189975"/>
            <a:ext cx="499500" cy="397500"/>
          </a:xfrm>
          <a:prstGeom prst="downArrow">
            <a:avLst>
              <a:gd fmla="val 50000" name="adj1"/>
              <a:gd fmla="val 50000" name="adj2"/>
            </a:avLst>
          </a:prstGeom>
          <a:solidFill>
            <a:srgbClr val="8E7C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2" name="Google Shape;272;p43"/>
          <p:cNvSpPr/>
          <p:nvPr/>
        </p:nvSpPr>
        <p:spPr>
          <a:xfrm>
            <a:off x="2882075" y="1961250"/>
            <a:ext cx="499500" cy="488100"/>
          </a:xfrm>
          <a:prstGeom prst="upArrow">
            <a:avLst>
              <a:gd fmla="val 50000" name="adj1"/>
              <a:gd fmla="val 50000" name="adj2"/>
            </a:avLst>
          </a:prstGeom>
          <a:solidFill>
            <a:srgbClr val="8E7C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3" name="Google Shape;273;p43"/>
          <p:cNvSpPr/>
          <p:nvPr/>
        </p:nvSpPr>
        <p:spPr>
          <a:xfrm>
            <a:off x="1110775" y="2006550"/>
            <a:ext cx="601800" cy="397500"/>
          </a:xfrm>
          <a:prstGeom prst="downArrow">
            <a:avLst>
              <a:gd fmla="val 50000" name="adj1"/>
              <a:gd fmla="val 50000" name="adj2"/>
            </a:avLst>
          </a:prstGeom>
          <a:solidFill>
            <a:srgbClr val="8E7C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4" name="Google Shape;274;p43"/>
          <p:cNvSpPr/>
          <p:nvPr/>
        </p:nvSpPr>
        <p:spPr>
          <a:xfrm>
            <a:off x="6708475" y="825825"/>
            <a:ext cx="601800" cy="624600"/>
          </a:xfrm>
          <a:prstGeom prst="downArrow">
            <a:avLst>
              <a:gd fmla="val 50000" name="adj1"/>
              <a:gd fmla="val 50000" name="adj2"/>
            </a:avLst>
          </a:prstGeom>
          <a:solidFill>
            <a:srgbClr val="8E7C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5" name="Google Shape;275;p43"/>
          <p:cNvSpPr/>
          <p:nvPr/>
        </p:nvSpPr>
        <p:spPr>
          <a:xfrm>
            <a:off x="5754700" y="3255650"/>
            <a:ext cx="601800" cy="624600"/>
          </a:xfrm>
          <a:prstGeom prst="downArrow">
            <a:avLst>
              <a:gd fmla="val 50000" name="adj1"/>
              <a:gd fmla="val 50000" name="adj2"/>
            </a:avLst>
          </a:prstGeom>
          <a:solidFill>
            <a:srgbClr val="8E7C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6" name="Google Shape;276;p43"/>
          <p:cNvSpPr/>
          <p:nvPr/>
        </p:nvSpPr>
        <p:spPr>
          <a:xfrm>
            <a:off x="2336975" y="4311500"/>
            <a:ext cx="545100" cy="624600"/>
          </a:xfrm>
          <a:prstGeom prst="upArrow">
            <a:avLst>
              <a:gd fmla="val 50000" name="adj1"/>
              <a:gd fmla="val 50000" name="adj2"/>
            </a:avLst>
          </a:prstGeom>
          <a:solidFill>
            <a:srgbClr val="8E7C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venir"/>
                <a:ea typeface="Avenir"/>
                <a:cs typeface="Avenir"/>
                <a:sym typeface="Avenir"/>
              </a:rPr>
              <a:t>Bioethics and Neuroscience – or Neuroethics</a:t>
            </a:r>
            <a:endParaRPr>
              <a:latin typeface="Avenir"/>
              <a:ea typeface="Avenir"/>
              <a:cs typeface="Avenir"/>
              <a:sym typeface="Avenir"/>
            </a:endParaRPr>
          </a:p>
        </p:txBody>
      </p:sp>
      <p:sp>
        <p:nvSpPr>
          <p:cNvPr id="282" name="Google Shape;282;p44"/>
          <p:cNvSpPr txBox="1"/>
          <p:nvPr>
            <p:ph idx="1" type="body"/>
          </p:nvPr>
        </p:nvSpPr>
        <p:spPr>
          <a:xfrm>
            <a:off x="311700" y="1152475"/>
            <a:ext cx="8520600" cy="3534000"/>
          </a:xfrm>
          <a:prstGeom prst="rect">
            <a:avLst/>
          </a:prstGeom>
        </p:spPr>
        <p:txBody>
          <a:bodyPr anchorCtr="0" anchor="t" bIns="91425" lIns="91425" spcFirstLastPara="1" rIns="91425" wrap="square" tIns="91425">
            <a:normAutofit fontScale="40000" lnSpcReduction="20000"/>
          </a:bodyPr>
          <a:lstStyle/>
          <a:p>
            <a:pPr indent="0" lvl="0" marL="0" rtl="0" algn="l">
              <a:spcBef>
                <a:spcPts val="1200"/>
              </a:spcBef>
              <a:spcAft>
                <a:spcPts val="0"/>
              </a:spcAft>
              <a:buNone/>
            </a:pPr>
            <a:r>
              <a:rPr lang="en" sz="4500">
                <a:solidFill>
                  <a:schemeClr val="dk1"/>
                </a:solidFill>
                <a:latin typeface="Avenir"/>
                <a:ea typeface="Avenir"/>
                <a:cs typeface="Avenir"/>
                <a:sym typeface="Avenir"/>
              </a:rPr>
              <a:t>“Questions of </a:t>
            </a:r>
            <a:r>
              <a:rPr b="1" lang="en" sz="4500">
                <a:solidFill>
                  <a:srgbClr val="C3E8FF"/>
                </a:solidFill>
                <a:latin typeface="Avenir"/>
                <a:ea typeface="Avenir"/>
                <a:cs typeface="Avenir"/>
                <a:sym typeface="Avenir"/>
              </a:rPr>
              <a:t>how to respect autonomy</a:t>
            </a:r>
            <a:r>
              <a:rPr lang="en" sz="4500">
                <a:solidFill>
                  <a:schemeClr val="dk1"/>
                </a:solidFill>
                <a:latin typeface="Avenir"/>
                <a:ea typeface="Avenir"/>
                <a:cs typeface="Avenir"/>
                <a:sym typeface="Avenir"/>
              </a:rPr>
              <a:t> when the capacities that are prerequisite to autonomy are themselves disordered, as they are in DoC, are especially germane. This principle motivates </a:t>
            </a:r>
            <a:r>
              <a:rPr b="1" lang="en" sz="4500">
                <a:solidFill>
                  <a:srgbClr val="C3E8FF"/>
                </a:solidFill>
                <a:latin typeface="Avenir"/>
                <a:ea typeface="Avenir"/>
                <a:cs typeface="Avenir"/>
                <a:sym typeface="Avenir"/>
              </a:rPr>
              <a:t>inquiry into how to improve paradigms of consent, testing and counselling in this uniquely vulnerable and incapacitated population of patients</a:t>
            </a:r>
            <a:r>
              <a:rPr lang="en" sz="4500">
                <a:solidFill>
                  <a:schemeClr val="dk1"/>
                </a:solidFill>
                <a:latin typeface="Avenir"/>
                <a:ea typeface="Avenir"/>
                <a:cs typeface="Avenir"/>
                <a:sym typeface="Avenir"/>
              </a:rPr>
              <a:t>.”</a:t>
            </a:r>
            <a:endParaRPr sz="4500">
              <a:solidFill>
                <a:schemeClr val="dk1"/>
              </a:solidFill>
              <a:latin typeface="Avenir"/>
              <a:ea typeface="Avenir"/>
              <a:cs typeface="Avenir"/>
              <a:sym typeface="Avenir"/>
            </a:endParaRPr>
          </a:p>
          <a:p>
            <a:pPr indent="0" lvl="0" marL="0" rtl="0" algn="l">
              <a:spcBef>
                <a:spcPts val="1200"/>
              </a:spcBef>
              <a:spcAft>
                <a:spcPts val="0"/>
              </a:spcAft>
              <a:buNone/>
            </a:pPr>
            <a:r>
              <a:rPr lang="en" sz="4500">
                <a:solidFill>
                  <a:schemeClr val="dk1"/>
                </a:solidFill>
                <a:latin typeface="Avenir"/>
                <a:ea typeface="Avenir"/>
                <a:cs typeface="Avenir"/>
                <a:sym typeface="Avenir"/>
              </a:rPr>
              <a:t>“…The </a:t>
            </a:r>
            <a:r>
              <a:rPr b="1" lang="en" sz="4500">
                <a:solidFill>
                  <a:srgbClr val="C3E8FF"/>
                </a:solidFill>
                <a:latin typeface="Avenir"/>
                <a:ea typeface="Avenir"/>
                <a:cs typeface="Avenir"/>
                <a:sym typeface="Avenir"/>
              </a:rPr>
              <a:t>principle of justice</a:t>
            </a:r>
            <a:r>
              <a:rPr lang="en" sz="4500">
                <a:solidFill>
                  <a:schemeClr val="dk1"/>
                </a:solidFill>
                <a:latin typeface="Avenir"/>
                <a:ea typeface="Avenir"/>
                <a:cs typeface="Avenir"/>
                <a:sym typeface="Avenir"/>
              </a:rPr>
              <a:t> prompts further inquiry into topics surrounding </a:t>
            </a:r>
            <a:r>
              <a:rPr b="1" lang="en" sz="4500">
                <a:solidFill>
                  <a:srgbClr val="C3E8FF"/>
                </a:solidFill>
                <a:latin typeface="Avenir"/>
                <a:ea typeface="Avenir"/>
                <a:cs typeface="Avenir"/>
                <a:sym typeface="Avenir"/>
              </a:rPr>
              <a:t>stigma</a:t>
            </a:r>
            <a:r>
              <a:rPr lang="en" sz="4500">
                <a:solidFill>
                  <a:schemeClr val="dk1"/>
                </a:solidFill>
                <a:latin typeface="Avenir"/>
                <a:ea typeface="Avenir"/>
                <a:cs typeface="Avenir"/>
                <a:sym typeface="Avenir"/>
              </a:rPr>
              <a:t> of persons with DoC, </a:t>
            </a:r>
            <a:r>
              <a:rPr b="1" lang="en" sz="4500">
                <a:solidFill>
                  <a:srgbClr val="C3E8FF"/>
                </a:solidFill>
                <a:latin typeface="Avenir"/>
                <a:ea typeface="Avenir"/>
                <a:cs typeface="Avenir"/>
                <a:sym typeface="Avenir"/>
              </a:rPr>
              <a:t>equity in access to neurorehabilitation, integration of disability rights perspectives and law, fair distribution of limited resources and disparities in care</a:t>
            </a:r>
            <a:r>
              <a:rPr lang="en" sz="4500">
                <a:solidFill>
                  <a:schemeClr val="dk1"/>
                </a:solidFill>
                <a:latin typeface="Avenir"/>
                <a:ea typeface="Avenir"/>
                <a:cs typeface="Avenir"/>
                <a:sym typeface="Avenir"/>
              </a:rPr>
              <a:t>. (3292-3)</a:t>
            </a:r>
            <a:endParaRPr sz="4500">
              <a:solidFill>
                <a:schemeClr val="dk1"/>
              </a:solidFill>
              <a:latin typeface="Avenir"/>
              <a:ea typeface="Avenir"/>
              <a:cs typeface="Avenir"/>
              <a:sym typeface="Avenir"/>
            </a:endParaRPr>
          </a:p>
          <a:p>
            <a:pPr indent="0" lvl="0" marL="0" rtl="0" algn="l">
              <a:spcBef>
                <a:spcPts val="1200"/>
              </a:spcBef>
              <a:spcAft>
                <a:spcPts val="0"/>
              </a:spcAft>
              <a:buNone/>
            </a:pPr>
            <a:r>
              <a:t/>
            </a:r>
            <a:endParaRPr sz="3323">
              <a:solidFill>
                <a:schemeClr val="dk1"/>
              </a:solidFill>
              <a:latin typeface="Avenir"/>
              <a:ea typeface="Avenir"/>
              <a:cs typeface="Avenir"/>
              <a:sym typeface="Avenir"/>
            </a:endParaRPr>
          </a:p>
          <a:p>
            <a:pPr indent="0" lvl="0" marL="0" rtl="0" algn="l">
              <a:spcBef>
                <a:spcPts val="1200"/>
              </a:spcBef>
              <a:spcAft>
                <a:spcPts val="1200"/>
              </a:spcAft>
              <a:buNone/>
            </a:pPr>
            <a:r>
              <a:rPr lang="en" sz="2900">
                <a:solidFill>
                  <a:schemeClr val="dk1"/>
                </a:solidFill>
                <a:latin typeface="Avenir"/>
                <a:ea typeface="Avenir"/>
                <a:cs typeface="Avenir"/>
                <a:sym typeface="Avenir"/>
              </a:rPr>
              <a:t>-</a:t>
            </a:r>
            <a:r>
              <a:rPr lang="en" sz="2900">
                <a:solidFill>
                  <a:schemeClr val="dk1"/>
                </a:solidFill>
                <a:latin typeface="Avenir"/>
                <a:ea typeface="Avenir"/>
                <a:cs typeface="Avenir"/>
                <a:sym typeface="Avenir"/>
              </a:rPr>
              <a:t>Young, et al. The neuroethics of disorders of consciousness: A brief history of revolving ideas. </a:t>
            </a:r>
            <a:r>
              <a:rPr i="1" lang="en" sz="2900">
                <a:solidFill>
                  <a:schemeClr val="dk1"/>
                </a:solidFill>
                <a:latin typeface="Avenir"/>
                <a:ea typeface="Avenir"/>
                <a:cs typeface="Avenir"/>
                <a:sym typeface="Avenir"/>
              </a:rPr>
              <a:t>Brain</a:t>
            </a:r>
            <a:r>
              <a:rPr lang="en" sz="2900">
                <a:solidFill>
                  <a:schemeClr val="dk1"/>
                </a:solidFill>
                <a:latin typeface="Avenir"/>
                <a:ea typeface="Avenir"/>
                <a:cs typeface="Avenir"/>
                <a:sym typeface="Avenir"/>
              </a:rPr>
              <a:t>. 2021; 144:3291-3310. doi:10.1093/brain/awab290</a:t>
            </a:r>
            <a:endParaRPr sz="2900">
              <a:solidFill>
                <a:schemeClr val="dk1"/>
              </a:solidFill>
              <a:latin typeface="Avenir"/>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Avenir"/>
                <a:ea typeface="Avenir"/>
                <a:cs typeface="Avenir"/>
                <a:sym typeface="Avenir"/>
              </a:rPr>
              <a:t>Ethical challenges in DoC</a:t>
            </a:r>
            <a:endParaRPr>
              <a:latin typeface="Avenir"/>
              <a:ea typeface="Avenir"/>
              <a:cs typeface="Avenir"/>
              <a:sym typeface="Avenir"/>
            </a:endParaRPr>
          </a:p>
        </p:txBody>
      </p:sp>
      <p:sp>
        <p:nvSpPr>
          <p:cNvPr id="288" name="Google Shape;288;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457200" rtl="0" algn="l">
              <a:spcBef>
                <a:spcPts val="1200"/>
              </a:spcBef>
              <a:spcAft>
                <a:spcPts val="0"/>
              </a:spcAft>
              <a:buNone/>
            </a:pPr>
            <a:r>
              <a:t/>
            </a:r>
            <a:endParaRPr>
              <a:solidFill>
                <a:schemeClr val="dk1"/>
              </a:solidFill>
              <a:latin typeface="Avenir"/>
              <a:ea typeface="Avenir"/>
              <a:cs typeface="Avenir"/>
              <a:sym typeface="Avenir"/>
            </a:endParaRPr>
          </a:p>
          <a:p>
            <a:pPr indent="-342900" lvl="0" marL="457200" rtl="0" algn="l">
              <a:spcBef>
                <a:spcPts val="1200"/>
              </a:spcBef>
              <a:spcAft>
                <a:spcPts val="0"/>
              </a:spcAft>
              <a:buClr>
                <a:schemeClr val="dk1"/>
              </a:buClr>
              <a:buSzPts val="1800"/>
              <a:buFont typeface="Avenir"/>
              <a:buChar char="●"/>
            </a:pPr>
            <a:r>
              <a:rPr lang="en">
                <a:solidFill>
                  <a:schemeClr val="dk1"/>
                </a:solidFill>
                <a:latin typeface="Avenir"/>
                <a:ea typeface="Avenir"/>
                <a:cs typeface="Avenir"/>
                <a:sym typeface="Avenir"/>
              </a:rPr>
              <a:t>undue pessimism/overgeneralization of nihilism</a:t>
            </a:r>
            <a:endParaRPr>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a:solidFill>
                  <a:schemeClr val="dk1"/>
                </a:solidFill>
                <a:latin typeface="Avenir"/>
                <a:ea typeface="Avenir"/>
                <a:cs typeface="Avenir"/>
                <a:sym typeface="Avenir"/>
              </a:rPr>
              <a:t>shortcomings in misdiagnosis </a:t>
            </a:r>
            <a:endParaRPr>
              <a:solidFill>
                <a:schemeClr val="dk1"/>
              </a:solidFill>
              <a:latin typeface="Avenir"/>
              <a:ea typeface="Avenir"/>
              <a:cs typeface="Avenir"/>
              <a:sym typeface="Avenir"/>
            </a:endParaRPr>
          </a:p>
          <a:p>
            <a:pPr indent="-342900" lvl="0" marL="457200" rtl="0" algn="l">
              <a:spcBef>
                <a:spcPts val="0"/>
              </a:spcBef>
              <a:spcAft>
                <a:spcPts val="0"/>
              </a:spcAft>
              <a:buClr>
                <a:schemeClr val="dk1"/>
              </a:buClr>
              <a:buSzPts val="1800"/>
              <a:buFont typeface="Avenir"/>
              <a:buChar char="●"/>
            </a:pPr>
            <a:r>
              <a:rPr lang="en">
                <a:solidFill>
                  <a:schemeClr val="dk1"/>
                </a:solidFill>
                <a:latin typeface="Avenir"/>
                <a:ea typeface="Avenir"/>
                <a:cs typeface="Avenir"/>
                <a:sym typeface="Avenir"/>
              </a:rPr>
              <a:t>bias</a:t>
            </a:r>
            <a:endParaRPr>
              <a:solidFill>
                <a:schemeClr val="dk1"/>
              </a:solidFill>
              <a:latin typeface="Avenir"/>
              <a:ea typeface="Avenir"/>
              <a:cs typeface="Avenir"/>
              <a:sym typeface="Avenir"/>
            </a:endParaRPr>
          </a:p>
          <a:p>
            <a:pPr indent="0" lvl="0" marL="457200" rtl="0" algn="l">
              <a:spcBef>
                <a:spcPts val="1200"/>
              </a:spcBef>
              <a:spcAft>
                <a:spcPts val="1200"/>
              </a:spcAft>
              <a:buNone/>
            </a:pPr>
            <a:r>
              <a:t/>
            </a:r>
            <a:endParaRPr>
              <a:latin typeface="Avenir"/>
              <a:ea typeface="Avenir"/>
              <a:cs typeface="Avenir"/>
              <a:sym typeface="Aveni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1200"/>
              </a:spcBef>
              <a:spcAft>
                <a:spcPts val="1200"/>
              </a:spcAft>
              <a:buNone/>
            </a:pPr>
            <a:r>
              <a:rPr lang="en" sz="2500">
                <a:latin typeface="Avenir"/>
                <a:ea typeface="Avenir"/>
                <a:cs typeface="Avenir"/>
                <a:sym typeface="Avenir"/>
              </a:rPr>
              <a:t>Salient classes … contributing to misdiagnosis in DoC</a:t>
            </a:r>
            <a:endParaRPr sz="2500">
              <a:latin typeface="Avenir"/>
              <a:ea typeface="Avenir"/>
              <a:cs typeface="Avenir"/>
              <a:sym typeface="Avenir"/>
            </a:endParaRPr>
          </a:p>
        </p:txBody>
      </p:sp>
      <p:sp>
        <p:nvSpPr>
          <p:cNvPr id="294" name="Google Shape;294;p46"/>
          <p:cNvSpPr txBox="1"/>
          <p:nvPr>
            <p:ph idx="1" type="body"/>
          </p:nvPr>
        </p:nvSpPr>
        <p:spPr>
          <a:xfrm>
            <a:off x="667450" y="1142800"/>
            <a:ext cx="3177900" cy="23883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i="1" lang="en">
                <a:solidFill>
                  <a:schemeClr val="dk1"/>
                </a:solidFill>
                <a:latin typeface="Avenir"/>
                <a:ea typeface="Avenir"/>
                <a:cs typeface="Avenir"/>
                <a:sym typeface="Avenir"/>
              </a:rPr>
              <a:t>Patient factors</a:t>
            </a:r>
            <a:endParaRPr b="1" i="1">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lang="en">
                <a:solidFill>
                  <a:schemeClr val="dk1"/>
                </a:solidFill>
                <a:latin typeface="Avenir"/>
                <a:ea typeface="Avenir"/>
                <a:cs typeface="Avenir"/>
                <a:sym typeface="Avenir"/>
              </a:rPr>
              <a:t>Sensory impairments </a:t>
            </a:r>
            <a:endParaRPr>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lang="en">
                <a:solidFill>
                  <a:schemeClr val="dk1"/>
                </a:solidFill>
                <a:latin typeface="Avenir"/>
                <a:ea typeface="Avenir"/>
                <a:cs typeface="Avenir"/>
                <a:sym typeface="Avenir"/>
              </a:rPr>
              <a:t>Motor/Praxis impairments </a:t>
            </a:r>
            <a:endParaRPr>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lang="en">
                <a:solidFill>
                  <a:schemeClr val="dk1"/>
                </a:solidFill>
                <a:latin typeface="Avenir"/>
                <a:ea typeface="Avenir"/>
                <a:cs typeface="Avenir"/>
                <a:sym typeface="Avenir"/>
              </a:rPr>
              <a:t>Fluctuating responsiveness </a:t>
            </a:r>
            <a:endParaRPr>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lang="en">
                <a:solidFill>
                  <a:schemeClr val="dk1"/>
                </a:solidFill>
                <a:latin typeface="Avenir"/>
                <a:ea typeface="Avenir"/>
                <a:cs typeface="Avenir"/>
                <a:sym typeface="Avenir"/>
              </a:rPr>
              <a:t>Comorbid conditions </a:t>
            </a:r>
            <a:endParaRPr>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lang="en">
                <a:solidFill>
                  <a:schemeClr val="dk1"/>
                </a:solidFill>
                <a:latin typeface="Avenir"/>
                <a:ea typeface="Avenir"/>
                <a:cs typeface="Avenir"/>
                <a:sym typeface="Avenir"/>
              </a:rPr>
              <a:t>Medications</a:t>
            </a:r>
            <a:endParaRPr>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t/>
            </a:r>
            <a:endParaRPr>
              <a:latin typeface="Avenir"/>
              <a:ea typeface="Avenir"/>
              <a:cs typeface="Avenir"/>
              <a:sym typeface="Avenir"/>
            </a:endParaRPr>
          </a:p>
        </p:txBody>
      </p:sp>
      <p:sp>
        <p:nvSpPr>
          <p:cNvPr id="295" name="Google Shape;295;p46"/>
          <p:cNvSpPr txBox="1"/>
          <p:nvPr/>
        </p:nvSpPr>
        <p:spPr>
          <a:xfrm>
            <a:off x="4675250" y="1142800"/>
            <a:ext cx="3886800" cy="322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 sz="1800">
                <a:solidFill>
                  <a:schemeClr val="dk1"/>
                </a:solidFill>
                <a:latin typeface="Avenir"/>
                <a:ea typeface="Avenir"/>
                <a:cs typeface="Avenir"/>
                <a:sym typeface="Avenir"/>
              </a:rPr>
              <a:t>Clinician factors</a:t>
            </a:r>
            <a:endParaRPr b="1" i="1" sz="18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lang="en" sz="1800">
                <a:solidFill>
                  <a:schemeClr val="dk1"/>
                </a:solidFill>
                <a:latin typeface="Avenir"/>
                <a:ea typeface="Avenir"/>
                <a:cs typeface="Avenir"/>
                <a:sym typeface="Avenir"/>
              </a:rPr>
              <a:t>Evaluator inexperience/strain Confirmation bias</a:t>
            </a:r>
            <a:br>
              <a:rPr lang="en" sz="1800">
                <a:solidFill>
                  <a:schemeClr val="dk1"/>
                </a:solidFill>
                <a:latin typeface="Avenir"/>
                <a:ea typeface="Avenir"/>
                <a:cs typeface="Avenir"/>
                <a:sym typeface="Avenir"/>
              </a:rPr>
            </a:br>
            <a:r>
              <a:rPr lang="en" sz="1800">
                <a:solidFill>
                  <a:schemeClr val="dk1"/>
                </a:solidFill>
                <a:latin typeface="Avenir"/>
                <a:ea typeface="Avenir"/>
                <a:cs typeface="Avenir"/>
                <a:sym typeface="Avenir"/>
              </a:rPr>
              <a:t>Resource utilization bias</a:t>
            </a:r>
            <a:endParaRPr sz="18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t/>
            </a:r>
            <a:endParaRPr sz="18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b="1" i="1" lang="en" sz="1800">
                <a:solidFill>
                  <a:schemeClr val="dk1"/>
                </a:solidFill>
                <a:latin typeface="Avenir"/>
                <a:ea typeface="Avenir"/>
                <a:cs typeface="Avenir"/>
                <a:sym typeface="Avenir"/>
              </a:rPr>
              <a:t>Systems factors</a:t>
            </a:r>
            <a:endParaRPr b="1" i="1" sz="18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lang="en" sz="1800">
                <a:solidFill>
                  <a:schemeClr val="dk1"/>
                </a:solidFill>
                <a:latin typeface="Avenir"/>
                <a:ea typeface="Avenir"/>
                <a:cs typeface="Avenir"/>
                <a:sym typeface="Avenir"/>
              </a:rPr>
              <a:t>Complexity </a:t>
            </a:r>
            <a:endParaRPr sz="18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lang="en" sz="1800">
                <a:solidFill>
                  <a:schemeClr val="dk1"/>
                </a:solidFill>
                <a:latin typeface="Avenir"/>
                <a:ea typeface="Avenir"/>
                <a:cs typeface="Avenir"/>
                <a:sym typeface="Avenir"/>
              </a:rPr>
              <a:t>Burden of proof</a:t>
            </a:r>
            <a:endParaRPr sz="18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r>
              <a:rPr lang="en" sz="1800">
                <a:solidFill>
                  <a:schemeClr val="dk1"/>
                </a:solidFill>
                <a:latin typeface="Avenir"/>
                <a:ea typeface="Avenir"/>
                <a:cs typeface="Avenir"/>
                <a:sym typeface="Avenir"/>
              </a:rPr>
              <a:t>Training gap</a:t>
            </a:r>
            <a:endParaRPr sz="1800">
              <a:solidFill>
                <a:schemeClr val="dk1"/>
              </a:solidFill>
              <a:latin typeface="Avenir"/>
              <a:ea typeface="Avenir"/>
              <a:cs typeface="Avenir"/>
              <a:sym typeface="Avenir"/>
            </a:endParaRPr>
          </a:p>
          <a:p>
            <a:pPr indent="0" lvl="0" marL="0" rtl="0" algn="l">
              <a:lnSpc>
                <a:spcPct val="115000"/>
              </a:lnSpc>
              <a:spcBef>
                <a:spcPts val="0"/>
              </a:spcBef>
              <a:spcAft>
                <a:spcPts val="0"/>
              </a:spcAft>
              <a:buNone/>
            </a:pPr>
            <a:br>
              <a:rPr lang="en">
                <a:latin typeface="Avenir"/>
                <a:ea typeface="Avenir"/>
                <a:cs typeface="Avenir"/>
                <a:sym typeface="Avenir"/>
              </a:rPr>
            </a:br>
            <a:r>
              <a:rPr lang="en">
                <a:latin typeface="Avenir"/>
                <a:ea typeface="Avenir"/>
                <a:cs typeface="Avenir"/>
                <a:sym typeface="Avenir"/>
              </a:rPr>
              <a:t>|</a:t>
            </a:r>
            <a:endParaRPr>
              <a:latin typeface="Avenir"/>
              <a:ea typeface="Avenir"/>
              <a:cs typeface="Avenir"/>
              <a:sym typeface="Avenir"/>
            </a:endParaRPr>
          </a:p>
        </p:txBody>
      </p:sp>
      <p:sp>
        <p:nvSpPr>
          <p:cNvPr id="296" name="Google Shape;296;p46"/>
          <p:cNvSpPr txBox="1"/>
          <p:nvPr/>
        </p:nvSpPr>
        <p:spPr>
          <a:xfrm>
            <a:off x="6570175" y="2571750"/>
            <a:ext cx="2477100" cy="2388300"/>
          </a:xfrm>
          <a:prstGeom prst="rect">
            <a:avLst/>
          </a:prstGeom>
          <a:solidFill>
            <a:srgbClr val="674EA7"/>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Avenir"/>
                <a:ea typeface="Avenir"/>
                <a:cs typeface="Avenir"/>
                <a:sym typeface="Avenir"/>
              </a:rPr>
              <a:t>“the absence </a:t>
            </a:r>
            <a:endParaRPr sz="2000">
              <a:solidFill>
                <a:schemeClr val="dk1"/>
              </a:solidFill>
              <a:latin typeface="Avenir"/>
              <a:ea typeface="Avenir"/>
              <a:cs typeface="Avenir"/>
              <a:sym typeface="Avenir"/>
            </a:endParaRPr>
          </a:p>
          <a:p>
            <a:pPr indent="0" lvl="0" marL="0" rtl="0" algn="ctr">
              <a:spcBef>
                <a:spcPts val="0"/>
              </a:spcBef>
              <a:spcAft>
                <a:spcPts val="0"/>
              </a:spcAft>
              <a:buNone/>
            </a:pPr>
            <a:r>
              <a:rPr lang="en" sz="2000">
                <a:solidFill>
                  <a:schemeClr val="dk1"/>
                </a:solidFill>
                <a:latin typeface="Avenir"/>
                <a:ea typeface="Avenir"/>
                <a:cs typeface="Avenir"/>
                <a:sym typeface="Avenir"/>
              </a:rPr>
              <a:t>of </a:t>
            </a:r>
            <a:endParaRPr sz="2000">
              <a:solidFill>
                <a:schemeClr val="dk1"/>
              </a:solidFill>
              <a:latin typeface="Avenir"/>
              <a:ea typeface="Avenir"/>
              <a:cs typeface="Avenir"/>
              <a:sym typeface="Avenir"/>
            </a:endParaRPr>
          </a:p>
          <a:p>
            <a:pPr indent="0" lvl="0" marL="0" rtl="0" algn="ctr">
              <a:spcBef>
                <a:spcPts val="0"/>
              </a:spcBef>
              <a:spcAft>
                <a:spcPts val="0"/>
              </a:spcAft>
              <a:buNone/>
            </a:pPr>
            <a:r>
              <a:rPr lang="en" sz="2000">
                <a:solidFill>
                  <a:schemeClr val="dk1"/>
                </a:solidFill>
                <a:latin typeface="Avenir"/>
                <a:ea typeface="Avenir"/>
                <a:cs typeface="Avenir"/>
                <a:sym typeface="Avenir"/>
              </a:rPr>
              <a:t>evidence </a:t>
            </a:r>
            <a:endParaRPr sz="2000">
              <a:solidFill>
                <a:schemeClr val="dk1"/>
              </a:solidFill>
              <a:latin typeface="Avenir"/>
              <a:ea typeface="Avenir"/>
              <a:cs typeface="Avenir"/>
              <a:sym typeface="Avenir"/>
            </a:endParaRPr>
          </a:p>
          <a:p>
            <a:pPr indent="0" lvl="0" marL="0" rtl="0" algn="ctr">
              <a:spcBef>
                <a:spcPts val="0"/>
              </a:spcBef>
              <a:spcAft>
                <a:spcPts val="0"/>
              </a:spcAft>
              <a:buNone/>
            </a:pPr>
            <a:r>
              <a:rPr lang="en" sz="2000">
                <a:solidFill>
                  <a:schemeClr val="dk1"/>
                </a:solidFill>
                <a:latin typeface="Avenir"/>
                <a:ea typeface="Avenir"/>
                <a:cs typeface="Avenir"/>
                <a:sym typeface="Avenir"/>
              </a:rPr>
              <a:t>is not necessarily </a:t>
            </a:r>
            <a:endParaRPr sz="2000">
              <a:solidFill>
                <a:schemeClr val="dk1"/>
              </a:solidFill>
              <a:latin typeface="Avenir"/>
              <a:ea typeface="Avenir"/>
              <a:cs typeface="Avenir"/>
              <a:sym typeface="Avenir"/>
            </a:endParaRPr>
          </a:p>
          <a:p>
            <a:pPr indent="0" lvl="0" marL="0" rtl="0" algn="ctr">
              <a:spcBef>
                <a:spcPts val="0"/>
              </a:spcBef>
              <a:spcAft>
                <a:spcPts val="0"/>
              </a:spcAft>
              <a:buNone/>
            </a:pPr>
            <a:r>
              <a:rPr lang="en" sz="2000">
                <a:solidFill>
                  <a:schemeClr val="dk1"/>
                </a:solidFill>
                <a:latin typeface="Avenir"/>
                <a:ea typeface="Avenir"/>
                <a:cs typeface="Avenir"/>
                <a:sym typeface="Avenir"/>
              </a:rPr>
              <a:t>evidence </a:t>
            </a:r>
            <a:endParaRPr sz="2000">
              <a:solidFill>
                <a:schemeClr val="dk1"/>
              </a:solidFill>
              <a:latin typeface="Avenir"/>
              <a:ea typeface="Avenir"/>
              <a:cs typeface="Avenir"/>
              <a:sym typeface="Avenir"/>
            </a:endParaRPr>
          </a:p>
          <a:p>
            <a:pPr indent="0" lvl="0" marL="0" rtl="0" algn="ctr">
              <a:spcBef>
                <a:spcPts val="0"/>
              </a:spcBef>
              <a:spcAft>
                <a:spcPts val="0"/>
              </a:spcAft>
              <a:buNone/>
            </a:pPr>
            <a:r>
              <a:rPr lang="en" sz="2000">
                <a:solidFill>
                  <a:schemeClr val="dk1"/>
                </a:solidFill>
                <a:latin typeface="Avenir"/>
                <a:ea typeface="Avenir"/>
                <a:cs typeface="Avenir"/>
                <a:sym typeface="Avenir"/>
              </a:rPr>
              <a:t>of </a:t>
            </a:r>
            <a:endParaRPr sz="2000">
              <a:solidFill>
                <a:schemeClr val="dk1"/>
              </a:solidFill>
              <a:latin typeface="Avenir"/>
              <a:ea typeface="Avenir"/>
              <a:cs typeface="Avenir"/>
              <a:sym typeface="Avenir"/>
            </a:endParaRPr>
          </a:p>
          <a:p>
            <a:pPr indent="0" lvl="0" marL="0" rtl="0" algn="ctr">
              <a:spcBef>
                <a:spcPts val="0"/>
              </a:spcBef>
              <a:spcAft>
                <a:spcPts val="0"/>
              </a:spcAft>
              <a:buNone/>
            </a:pPr>
            <a:r>
              <a:rPr lang="en" sz="2000">
                <a:solidFill>
                  <a:schemeClr val="dk1"/>
                </a:solidFill>
                <a:latin typeface="Avenir"/>
                <a:ea typeface="Avenir"/>
                <a:cs typeface="Avenir"/>
                <a:sym typeface="Avenir"/>
              </a:rPr>
              <a:t>absence”</a:t>
            </a:r>
            <a:endParaRPr sz="2000">
              <a:solidFill>
                <a:schemeClr val="dk1"/>
              </a:solidFill>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nwh_ppt_blue_4x3_160310">
  <a:themeElements>
    <a:clrScheme name="sh5">
      <a:dk1>
        <a:srgbClr val="636466"/>
      </a:dk1>
      <a:lt1>
        <a:srgbClr val="FFFFFF"/>
      </a:lt1>
      <a:dk2>
        <a:srgbClr val="003595"/>
      </a:dk2>
      <a:lt2>
        <a:srgbClr val="FFFFFF"/>
      </a:lt2>
      <a:accent1>
        <a:srgbClr val="003595"/>
      </a:accent1>
      <a:accent2>
        <a:srgbClr val="00B3E3"/>
      </a:accent2>
      <a:accent3>
        <a:srgbClr val="0084D6"/>
      </a:accent3>
      <a:accent4>
        <a:srgbClr val="FF9F19"/>
      </a:accent4>
      <a:accent5>
        <a:srgbClr val="FF4C00"/>
      </a:accent5>
      <a:accent6>
        <a:srgbClr val="999999"/>
      </a:accent6>
      <a:hlink>
        <a:srgbClr val="003595"/>
      </a:hlink>
      <a:folHlink>
        <a:srgbClr val="0084D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